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53.bin" ContentType="image/unknown"/>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 id="2147483798" r:id="rId2"/>
  </p:sldMasterIdLst>
  <p:notesMasterIdLst>
    <p:notesMasterId r:id="rId20"/>
  </p:notesMasterIdLst>
  <p:handoutMasterIdLst>
    <p:handoutMasterId r:id="rId21"/>
  </p:handoutMasterIdLst>
  <p:sldIdLst>
    <p:sldId id="295" r:id="rId3"/>
    <p:sldId id="1402" r:id="rId4"/>
    <p:sldId id="367" r:id="rId5"/>
    <p:sldId id="1431" r:id="rId6"/>
    <p:sldId id="1432" r:id="rId7"/>
    <p:sldId id="1420" r:id="rId8"/>
    <p:sldId id="1422" r:id="rId9"/>
    <p:sldId id="1423" r:id="rId10"/>
    <p:sldId id="1421" r:id="rId11"/>
    <p:sldId id="1426" r:id="rId12"/>
    <p:sldId id="1427" r:id="rId13"/>
    <p:sldId id="1414" r:id="rId14"/>
    <p:sldId id="1417" r:id="rId15"/>
    <p:sldId id="1430" r:id="rId16"/>
    <p:sldId id="1429" r:id="rId17"/>
    <p:sldId id="1416" r:id="rId18"/>
    <p:sldId id="1428" r:id="rId19"/>
  </p:sldIdLst>
  <p:sldSz cx="12192000" cy="6858000"/>
  <p:notesSz cx="7099300" cy="10234613"/>
  <p:custDataLst>
    <p:tags r:id="rId22"/>
  </p:custDataLst>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tina Meyer" initials="BM" lastIdx="1" clrIdx="0">
    <p:extLst>
      <p:ext uri="{19B8F6BF-5375-455C-9EA6-DF929625EA0E}">
        <p15:presenceInfo xmlns:p15="http://schemas.microsoft.com/office/powerpoint/2012/main" userId="407ba3db183f384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6194"/>
    <a:srgbClr val="CC3133"/>
    <a:srgbClr val="216194"/>
    <a:srgbClr val="104A9A"/>
    <a:srgbClr val="1167C9"/>
    <a:srgbClr val="335B74"/>
    <a:srgbClr val="9FC9EA"/>
    <a:srgbClr val="447256"/>
    <a:srgbClr val="C7E5D9"/>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05" autoAdjust="0"/>
    <p:restoredTop sz="85177" autoAdjust="0"/>
  </p:normalViewPr>
  <p:slideViewPr>
    <p:cSldViewPr snapToGrid="0">
      <p:cViewPr varScale="1">
        <p:scale>
          <a:sx n="119" d="100"/>
          <a:sy n="119" d="100"/>
        </p:scale>
        <p:origin x="504" y="10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60" d="100"/>
        <a:sy n="160" d="100"/>
      </p:scale>
      <p:origin x="0" y="0"/>
    </p:cViewPr>
  </p:sorterViewPr>
  <p:notesViewPr>
    <p:cSldViewPr snapToGrid="0">
      <p:cViewPr varScale="1">
        <p:scale>
          <a:sx n="86" d="100"/>
          <a:sy n="86" d="100"/>
        </p:scale>
        <p:origin x="372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gs" Target="tags/tag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6363" cy="513508"/>
          </a:xfrm>
          <a:prstGeom prst="rect">
            <a:avLst/>
          </a:prstGeom>
        </p:spPr>
        <p:txBody>
          <a:bodyPr vert="horz" lIns="98999" tIns="49500" rIns="98999" bIns="49500" rtlCol="0"/>
          <a:lstStyle>
            <a:lvl1pPr algn="l">
              <a:defRPr sz="1400"/>
            </a:lvl1pPr>
          </a:lstStyle>
          <a:p>
            <a:pPr rtl="0"/>
            <a:endParaRPr lang="en-US"/>
          </a:p>
        </p:txBody>
      </p:sp>
      <p:sp>
        <p:nvSpPr>
          <p:cNvPr id="3" name="Datumsplatzhalter 2"/>
          <p:cNvSpPr>
            <a:spLocks noGrp="1"/>
          </p:cNvSpPr>
          <p:nvPr>
            <p:ph type="dt" sz="quarter" idx="1"/>
          </p:nvPr>
        </p:nvSpPr>
        <p:spPr>
          <a:xfrm>
            <a:off x="4021294" y="0"/>
            <a:ext cx="3076363" cy="513508"/>
          </a:xfrm>
          <a:prstGeom prst="rect">
            <a:avLst/>
          </a:prstGeom>
        </p:spPr>
        <p:txBody>
          <a:bodyPr vert="horz" lIns="98999" tIns="49500" rIns="98999" bIns="49500" rtlCol="0"/>
          <a:lstStyle>
            <a:lvl1pPr algn="r">
              <a:defRPr sz="1400"/>
            </a:lvl1pPr>
          </a:lstStyle>
          <a:p>
            <a:pPr rtl="0"/>
            <a:fld id="{764ED9EE-8F2A-4E06-87A2-36C0DD0993FD}" type="datetime1">
              <a:rPr lang="de-DE" smtClean="0"/>
              <a:t>28.10.2025</a:t>
            </a:fld>
            <a:endParaRPr lang="en-US" dirty="0"/>
          </a:p>
        </p:txBody>
      </p:sp>
      <p:sp>
        <p:nvSpPr>
          <p:cNvPr id="4" name="Fußzeilenplatzhalter 3"/>
          <p:cNvSpPr>
            <a:spLocks noGrp="1"/>
          </p:cNvSpPr>
          <p:nvPr>
            <p:ph type="ftr" sz="quarter" idx="2"/>
          </p:nvPr>
        </p:nvSpPr>
        <p:spPr>
          <a:xfrm>
            <a:off x="1" y="9721107"/>
            <a:ext cx="3076363" cy="513506"/>
          </a:xfrm>
          <a:prstGeom prst="rect">
            <a:avLst/>
          </a:prstGeom>
        </p:spPr>
        <p:txBody>
          <a:bodyPr vert="horz" lIns="98999" tIns="49500" rIns="98999" bIns="49500" rtlCol="0" anchor="b"/>
          <a:lstStyle>
            <a:lvl1pPr algn="l">
              <a:defRPr sz="1400"/>
            </a:lvl1pPr>
          </a:lstStyle>
          <a:p>
            <a:pPr rtl="0"/>
            <a:endParaRPr lang="en-US"/>
          </a:p>
        </p:txBody>
      </p:sp>
      <p:sp>
        <p:nvSpPr>
          <p:cNvPr id="5" name="Foliennummernplatzhalter 4"/>
          <p:cNvSpPr>
            <a:spLocks noGrp="1"/>
          </p:cNvSpPr>
          <p:nvPr>
            <p:ph type="sldNum" sz="quarter" idx="3"/>
          </p:nvPr>
        </p:nvSpPr>
        <p:spPr>
          <a:xfrm>
            <a:off x="4021294" y="9721107"/>
            <a:ext cx="3076363" cy="513506"/>
          </a:xfrm>
          <a:prstGeom prst="rect">
            <a:avLst/>
          </a:prstGeom>
        </p:spPr>
        <p:txBody>
          <a:bodyPr vert="horz" lIns="98999" tIns="49500" rIns="98999" bIns="49500" rtlCol="0" anchor="b"/>
          <a:lstStyle>
            <a:lvl1pPr algn="r">
              <a:defRPr sz="1400"/>
            </a:lvl1pPr>
          </a:lstStyle>
          <a:p>
            <a:pPr rtl="0"/>
            <a:fld id="{A975D426-A9DD-4244-A2CE-1FB6623742C7}" type="slidenum">
              <a:rPr lang="en-US" smtClean="0"/>
              <a:t>‹Nr.›</a:t>
            </a:fld>
            <a:endParaRPr lang="en-US"/>
          </a:p>
        </p:txBody>
      </p:sp>
    </p:spTree>
    <p:extLst>
      <p:ext uri="{BB962C8B-B14F-4D97-AF65-F5344CB8AC3E}">
        <p14:creationId xmlns:p14="http://schemas.microsoft.com/office/powerpoint/2010/main" val="882484457"/>
      </p:ext>
    </p:extLst>
  </p:cSld>
  <p:clrMap bg1="lt1" tx1="dk1" bg2="lt2" tx2="dk2" accent1="accent1" accent2="accent2" accent3="accent3" accent4="accent4" accent5="accent5" accent6="accent6" hlink="hlink" folHlink="folHlink"/>
  <p:hf hdr="0" ftr="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5T13:15:30.165"/>
    </inkml:context>
    <inkml:brush xml:id="br0">
      <inkml:brushProperty name="width" value="0.1" units="cm"/>
      <inkml:brushProperty name="height" value="0.1" units="cm"/>
      <inkml:brushProperty name="color" value="#FF0000"/>
    </inkml:brush>
  </inkml:definitions>
  <inkml:trace contextRef="#ctx0" brushRef="#br0">5048 117 24575,'-1'3'0,"-22"46"0,-4 3 0,-9 18-363,-12 13-1088,-11 11 754,-11 9-640,-13 5 509,-14 3-1146,-11 3 979,-14 1-1012,-13-1 1505,-35 15-709,-3-9 0,-319 148 0,339-204 962,-200 47 0,227-85-109,0-8 1,-142-5-1,145-21 207,1-7 1,1-7 0,-144-54-1,141 28 10,1-8 0,-226-153 0,179 79 184,16-5 131,16-3-31,15 4 252,17 4-120,13 7 430,13 8-234,12 8 710,11 10-511,10 11 833,9 14-634,-7-23 2104,43 88-1968,-4-11 0,6 17-940,0 0 0,-1 1 0,1-1 0,0-1 0,0 2 0,0-1 0,0 0 0,0 1 0,0-1 0,0 0-1,0 0 1,0 1-28,0-1-1,0 1 0,0 0 0,0-1 0,0 1 1,0 0-1,0 0 0,0 0 0,0 0 0,1 0 1,-1 0-1,0 0 0,0 0 0,0 0 0,0 0 0,0 0 1,0-1-1,0 1 0,0 0 0,0 0 0,0 0 1,0 0-1,1 0 0,-1 0 0,0 0 0,0 0 1,0 0-1,0 0 0,1 0 0,-1 0 0,0 0 1,0 0-1,0 0 0,1 1 120,0-1 1,0 1-1,1 0 0,-1 0 0,0 0 1,0 0-1,2 1 0,7 10-358,3 1-6076</inkml:trace>
  <inkml:trace contextRef="#ctx0" brushRef="#br0" timeOffset="1">420 218 24575,'-2'1'0,"-1"0"0,1 1 0,-1-1 0,1-1 0,-5 1 0,1 0 0,-3 1 0,-1-1 0,0-1 0,0 0 0,-18-3 0,14 0 0,-1-3 0,-22-10 0,-27-23 0,4-7 0,58 46 0,-116-101 0,114 98 0,2 1 0,0 0 0,1 0 0,-4-3 0,14 12 0,-9-7 0,2 2 0,0-1 0,0 1 0,-1 0 0,2 2 0,-3-4 0,1 1 0,-1 0 0,0 0 0,0-1 0,1 1 0,-1 0 0,1-1 0,-1 1 0,0 0 0,0 0 0,1 1 0,-1-2 0,0 1 0,0 0 0,0 0 0,0 1 0,0 71 0,1-6 0,-10 142 0,5-125 0,-3 48-1365,3-79-5461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6363" cy="513508"/>
          </a:xfrm>
          <a:prstGeom prst="rect">
            <a:avLst/>
          </a:prstGeom>
        </p:spPr>
        <p:txBody>
          <a:bodyPr vert="horz" lIns="98999" tIns="49500" rIns="98999" bIns="49500" rtlCol="0"/>
          <a:lstStyle>
            <a:lvl1pPr algn="l">
              <a:defRPr sz="1400"/>
            </a:lvl1pPr>
          </a:lstStyle>
          <a:p>
            <a:r>
              <a:rPr lang="en-US" dirty="0"/>
              <a:t>Gemeinsam alt werden – Moisburg</a:t>
            </a:r>
          </a:p>
          <a:p>
            <a:r>
              <a:rPr lang="en-US" dirty="0"/>
              <a:t>Workshop </a:t>
            </a:r>
            <a:r>
              <a:rPr lang="en-US" dirty="0" err="1"/>
              <a:t>zur</a:t>
            </a:r>
            <a:r>
              <a:rPr lang="en-US" dirty="0"/>
              <a:t> </a:t>
            </a:r>
            <a:r>
              <a:rPr lang="en-US" dirty="0" err="1"/>
              <a:t>Gestaltung</a:t>
            </a:r>
            <a:r>
              <a:rPr lang="en-US" dirty="0"/>
              <a:t> der </a:t>
            </a:r>
            <a:r>
              <a:rPr lang="en-US" dirty="0" err="1"/>
              <a:t>Umfrage</a:t>
            </a:r>
            <a:endParaRPr lang="en-US" dirty="0"/>
          </a:p>
        </p:txBody>
      </p:sp>
      <p:sp>
        <p:nvSpPr>
          <p:cNvPr id="3" name="Datumsplatzhalter 2"/>
          <p:cNvSpPr>
            <a:spLocks noGrp="1"/>
          </p:cNvSpPr>
          <p:nvPr>
            <p:ph type="dt" idx="1"/>
          </p:nvPr>
        </p:nvSpPr>
        <p:spPr>
          <a:xfrm>
            <a:off x="4021294" y="0"/>
            <a:ext cx="3076363" cy="513508"/>
          </a:xfrm>
          <a:prstGeom prst="rect">
            <a:avLst/>
          </a:prstGeom>
        </p:spPr>
        <p:txBody>
          <a:bodyPr vert="horz" lIns="98999" tIns="49500" rIns="98999" bIns="49500" rtlCol="0"/>
          <a:lstStyle>
            <a:lvl1pPr algn="r">
              <a:defRPr sz="1400"/>
            </a:lvl1pPr>
          </a:lstStyle>
          <a:p>
            <a:pPr rtl="0"/>
            <a:fld id="{A5A5ADE8-1FB8-43FD-A675-2B613EE00B6F}" type="datetime1">
              <a:rPr lang="de-DE" smtClean="0"/>
              <a:t>28.10.2025</a:t>
            </a:fld>
            <a:endParaRPr lang="en-US"/>
          </a:p>
        </p:txBody>
      </p:sp>
      <p:sp>
        <p:nvSpPr>
          <p:cNvPr id="4" name="Folienbildplatzhalter 3"/>
          <p:cNvSpPr>
            <a:spLocks noGrp="1" noRot="1" noChangeAspect="1"/>
          </p:cNvSpPr>
          <p:nvPr>
            <p:ph type="sldImg" idx="2"/>
          </p:nvPr>
        </p:nvSpPr>
        <p:spPr>
          <a:xfrm>
            <a:off x="481013" y="1277938"/>
            <a:ext cx="6137275" cy="3452812"/>
          </a:xfrm>
          <a:prstGeom prst="rect">
            <a:avLst/>
          </a:prstGeom>
          <a:noFill/>
          <a:ln w="12700">
            <a:solidFill>
              <a:prstClr val="black"/>
            </a:solidFill>
          </a:ln>
        </p:spPr>
        <p:txBody>
          <a:bodyPr vert="horz" lIns="98999" tIns="49500" rIns="98999" bIns="49500" rtlCol="0" anchor="ctr"/>
          <a:lstStyle/>
          <a:p>
            <a:pPr rtl="0"/>
            <a:endParaRPr lang="en-US"/>
          </a:p>
        </p:txBody>
      </p:sp>
      <p:sp>
        <p:nvSpPr>
          <p:cNvPr id="5" name="Notizenplatzhalter 4"/>
          <p:cNvSpPr>
            <a:spLocks noGrp="1"/>
          </p:cNvSpPr>
          <p:nvPr>
            <p:ph type="body" sz="quarter" idx="3"/>
          </p:nvPr>
        </p:nvSpPr>
        <p:spPr>
          <a:xfrm>
            <a:off x="709930" y="4925408"/>
            <a:ext cx="5679440" cy="4029880"/>
          </a:xfrm>
          <a:prstGeom prst="rect">
            <a:avLst/>
          </a:prstGeom>
        </p:spPr>
        <p:txBody>
          <a:bodyPr vert="horz" lIns="98999" tIns="49500" rIns="98999" bIns="49500" rtlCol="0"/>
          <a:lstStyle/>
          <a:p>
            <a:pPr lvl="0" rtl="0"/>
            <a:r>
              <a:rPr lang="de"/>
              <a:t>Textmasterformate durch Klicken bearbeiten</a:t>
            </a:r>
            <a:endParaRPr lang="en-US"/>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6" name="Fußzeilenplatzhalter 5"/>
          <p:cNvSpPr>
            <a:spLocks noGrp="1"/>
          </p:cNvSpPr>
          <p:nvPr>
            <p:ph type="ftr" sz="quarter" idx="4"/>
          </p:nvPr>
        </p:nvSpPr>
        <p:spPr>
          <a:xfrm>
            <a:off x="1" y="9721107"/>
            <a:ext cx="3076363" cy="513506"/>
          </a:xfrm>
          <a:prstGeom prst="rect">
            <a:avLst/>
          </a:prstGeom>
        </p:spPr>
        <p:txBody>
          <a:bodyPr vert="horz" lIns="98999" tIns="49500" rIns="98999" bIns="49500" rtlCol="0" anchor="b"/>
          <a:lstStyle>
            <a:lvl1pPr algn="l">
              <a:defRPr sz="1400"/>
            </a:lvl1pPr>
          </a:lstStyle>
          <a:p>
            <a:pPr rtl="0"/>
            <a:endParaRPr lang="en-US"/>
          </a:p>
        </p:txBody>
      </p:sp>
      <p:sp>
        <p:nvSpPr>
          <p:cNvPr id="7" name="Foliennummernplatzhalter 6"/>
          <p:cNvSpPr>
            <a:spLocks noGrp="1"/>
          </p:cNvSpPr>
          <p:nvPr>
            <p:ph type="sldNum" sz="quarter" idx="5"/>
          </p:nvPr>
        </p:nvSpPr>
        <p:spPr>
          <a:xfrm>
            <a:off x="4021294" y="9721107"/>
            <a:ext cx="3076363" cy="513506"/>
          </a:xfrm>
          <a:prstGeom prst="rect">
            <a:avLst/>
          </a:prstGeom>
        </p:spPr>
        <p:txBody>
          <a:bodyPr vert="horz" lIns="98999" tIns="49500" rIns="98999" bIns="49500" rtlCol="0" anchor="b"/>
          <a:lstStyle>
            <a:lvl1pPr algn="r">
              <a:defRPr sz="1400"/>
            </a:lvl1pPr>
          </a:lstStyle>
          <a:p>
            <a:pPr rtl="0"/>
            <a:fld id="{01B41D33-19C8-4450-B3C5-BE83E9C8F0BC}" type="slidenum">
              <a:rPr lang="en-US" smtClean="0"/>
              <a:t>‹Nr.›</a:t>
            </a:fld>
            <a:endParaRPr lang="en-US"/>
          </a:p>
        </p:txBody>
      </p:sp>
    </p:spTree>
    <p:extLst>
      <p:ext uri="{BB962C8B-B14F-4D97-AF65-F5344CB8AC3E}">
        <p14:creationId xmlns:p14="http://schemas.microsoft.com/office/powerpoint/2010/main" val="357145525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74E429-9A75-4435-A105-9D5AE4DEF92E}" type="slidenum">
              <a:rPr lang="de-DE"/>
              <a:pPr/>
              <a:t>1</a:t>
            </a:fld>
            <a:endParaRPr lang="de-DE"/>
          </a:p>
        </p:txBody>
      </p:sp>
      <p:sp>
        <p:nvSpPr>
          <p:cNvPr id="10" name="Folienbildplatzhalter 9">
            <a:extLst>
              <a:ext uri="{FF2B5EF4-FFF2-40B4-BE49-F238E27FC236}">
                <a16:creationId xmlns:a16="http://schemas.microsoft.com/office/drawing/2014/main" id="{196B1101-4235-BF9C-BE1E-7555F202C407}"/>
              </a:ext>
            </a:extLst>
          </p:cNvPr>
          <p:cNvSpPr>
            <a:spLocks noGrp="1" noRot="1" noChangeAspect="1"/>
          </p:cNvSpPr>
          <p:nvPr>
            <p:ph type="sldImg"/>
          </p:nvPr>
        </p:nvSpPr>
        <p:spPr/>
        <p:txBody>
          <a:bodyPr/>
          <a:lstStyle/>
          <a:p>
            <a:endParaRPr lang="de-DE"/>
          </a:p>
        </p:txBody>
      </p:sp>
      <p:sp>
        <p:nvSpPr>
          <p:cNvPr id="13" name="Datumsplatzhalter 3">
            <a:extLst>
              <a:ext uri="{FF2B5EF4-FFF2-40B4-BE49-F238E27FC236}">
                <a16:creationId xmlns:a16="http://schemas.microsoft.com/office/drawing/2014/main" id="{E829028D-2760-1850-64DC-E173AB02E9F7}"/>
              </a:ext>
            </a:extLst>
          </p:cNvPr>
          <p:cNvSpPr>
            <a:spLocks noGrp="1"/>
          </p:cNvSpPr>
          <p:nvPr>
            <p:ph type="dt" idx="1"/>
          </p:nvPr>
        </p:nvSpPr>
        <p:spPr>
          <a:xfrm>
            <a:off x="4021294" y="0"/>
            <a:ext cx="3076363" cy="513508"/>
          </a:xfrm>
        </p:spPr>
        <p:txBody>
          <a:bodyPr/>
          <a:lstStyle/>
          <a:p>
            <a:pPr lvl="0"/>
            <a:fld id="{A5A5ADE8-1FB8-43FD-A675-2B613EE00B6F}" type="datetime1">
              <a:rPr lang="de-DE" sz="1200"/>
              <a:pPr lvl="0"/>
              <a:t>28.10.2025</a:t>
            </a:fld>
            <a:endParaRPr lang="en-US" noProof="0" dirty="0"/>
          </a:p>
        </p:txBody>
      </p:sp>
      <p:sp>
        <p:nvSpPr>
          <p:cNvPr id="2" name="Kopfzeilenplatzhalter 1">
            <a:extLst>
              <a:ext uri="{FF2B5EF4-FFF2-40B4-BE49-F238E27FC236}">
                <a16:creationId xmlns:a16="http://schemas.microsoft.com/office/drawing/2014/main" id="{9882A443-F1D6-69B6-EF56-CD45D1756288}"/>
              </a:ext>
            </a:extLst>
          </p:cNvPr>
          <p:cNvSpPr>
            <a:spLocks noGrp="1"/>
          </p:cNvSpPr>
          <p:nvPr>
            <p:ph type="hdr" sz="quarter"/>
          </p:nvPr>
        </p:nvSpPr>
        <p:spPr>
          <a:xfrm>
            <a:off x="1" y="0"/>
            <a:ext cx="3076363" cy="513508"/>
          </a:xfrm>
          <a:prstGeom prst="rect">
            <a:avLst/>
          </a:prstGeom>
        </p:spPr>
        <p:txBody>
          <a:bodyPr vert="horz" lIns="98999" tIns="49500" rIns="98999" bIns="49500" rtlCol="0"/>
          <a:lstStyle>
            <a:lvl1pPr algn="l">
              <a:defRPr sz="1400"/>
            </a:lvl1pPr>
          </a:lstStyle>
          <a:p>
            <a:pPr defTabSz="957927">
              <a:defRPr/>
            </a:pPr>
            <a:r>
              <a:rPr lang="en-US" sz="1000" dirty="0">
                <a:solidFill>
                  <a:prstClr val="black"/>
                </a:solidFill>
                <a:latin typeface="Calibri" panose="020F0502020204030204"/>
              </a:rPr>
              <a:t>Gemeinsam alt werden – Moisburg</a:t>
            </a:r>
          </a:p>
          <a:p>
            <a:pPr defTabSz="957927">
              <a:defRPr/>
            </a:pPr>
            <a:r>
              <a:rPr lang="en-US" sz="1000" dirty="0">
                <a:solidFill>
                  <a:prstClr val="black"/>
                </a:solidFill>
                <a:latin typeface="Calibri" panose="020F0502020204030204"/>
              </a:rPr>
              <a:t>Abschluss </a:t>
            </a:r>
            <a:r>
              <a:rPr lang="en-US" sz="1000" dirty="0" err="1">
                <a:solidFill>
                  <a:prstClr val="black"/>
                </a:solidFill>
                <a:latin typeface="Calibri" panose="020F0502020204030204"/>
              </a:rPr>
              <a:t>Machbarkeitsstudie</a:t>
            </a:r>
            <a:r>
              <a:rPr lang="en-US" sz="1000" dirty="0">
                <a:solidFill>
                  <a:prstClr val="black"/>
                </a:solidFill>
                <a:latin typeface="Calibri" panose="020F0502020204030204"/>
              </a:rPr>
              <a:t> </a:t>
            </a:r>
          </a:p>
        </p:txBody>
      </p:sp>
    </p:spTree>
    <p:extLst>
      <p:ext uri="{BB962C8B-B14F-4D97-AF65-F5344CB8AC3E}">
        <p14:creationId xmlns:p14="http://schemas.microsoft.com/office/powerpoint/2010/main" val="2330331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01DCF-C6F8-15F0-A9BA-75A429BC22DF}"/>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81C42301-0E55-D410-7D05-653E780739DB}"/>
              </a:ext>
            </a:extLst>
          </p:cNvPr>
          <p:cNvSpPr>
            <a:spLocks noGrp="1"/>
          </p:cNvSpPr>
          <p:nvPr>
            <p:ph type="dt" idx="1"/>
          </p:nvPr>
        </p:nvSpPr>
        <p:spPr/>
        <p:txBody>
          <a:bodyPr/>
          <a:lstStyle/>
          <a:p>
            <a:pPr lvl="0"/>
            <a:fld id="{A5A5ADE8-1FB8-43FD-A675-2B613EE00B6F}" type="datetime1">
              <a:rPr lang="de-DE" sz="1200"/>
              <a:pPr lvl="0"/>
              <a:t>28.10.2025</a:t>
            </a:fld>
            <a:endParaRPr lang="en-US" noProof="0" dirty="0"/>
          </a:p>
        </p:txBody>
      </p:sp>
      <p:sp>
        <p:nvSpPr>
          <p:cNvPr id="5" name="Foliennummernplatzhalter 4">
            <a:extLst>
              <a:ext uri="{FF2B5EF4-FFF2-40B4-BE49-F238E27FC236}">
                <a16:creationId xmlns:a16="http://schemas.microsoft.com/office/drawing/2014/main" id="{4D4DAD76-818C-2FDE-6D3B-8CBE6FCB8441}"/>
              </a:ext>
            </a:extLst>
          </p:cNvPr>
          <p:cNvSpPr>
            <a:spLocks noGrp="1"/>
          </p:cNvSpPr>
          <p:nvPr>
            <p:ph type="sldNum" sz="quarter" idx="5"/>
          </p:nvPr>
        </p:nvSpPr>
        <p:spPr/>
        <p:txBody>
          <a:bodyPr/>
          <a:lstStyle/>
          <a:p>
            <a:pPr lvl="0"/>
            <a:fld id="{01B41D33-19C8-4450-B3C5-BE83E9C8F0BC}" type="slidenum">
              <a:rPr lang="en-US" noProof="0" smtClean="0"/>
              <a:pPr lvl="0"/>
              <a:t>10</a:t>
            </a:fld>
            <a:endParaRPr lang="en-US" noProof="0"/>
          </a:p>
        </p:txBody>
      </p:sp>
      <p:sp>
        <p:nvSpPr>
          <p:cNvPr id="8" name="Folienbildplatzhalter 7">
            <a:extLst>
              <a:ext uri="{FF2B5EF4-FFF2-40B4-BE49-F238E27FC236}">
                <a16:creationId xmlns:a16="http://schemas.microsoft.com/office/drawing/2014/main" id="{3562C9E1-3C9D-5C27-F390-A7897EE68AFC}"/>
              </a:ext>
            </a:extLst>
          </p:cNvPr>
          <p:cNvSpPr>
            <a:spLocks noGrp="1" noRot="1" noChangeAspect="1"/>
          </p:cNvSpPr>
          <p:nvPr>
            <p:ph type="sldImg"/>
          </p:nvPr>
        </p:nvSpPr>
        <p:spPr/>
        <p:txBody>
          <a:bodyPr/>
          <a:lstStyle/>
          <a:p>
            <a:endParaRPr lang="de-DE"/>
          </a:p>
        </p:txBody>
      </p:sp>
      <p:sp>
        <p:nvSpPr>
          <p:cNvPr id="2" name="Notizenplatzhalter 1">
            <a:extLst>
              <a:ext uri="{FF2B5EF4-FFF2-40B4-BE49-F238E27FC236}">
                <a16:creationId xmlns:a16="http://schemas.microsoft.com/office/drawing/2014/main" id="{E981F894-D318-6BBA-CF5C-A2CB06FFCCBC}"/>
              </a:ext>
            </a:extLst>
          </p:cNvPr>
          <p:cNvSpPr>
            <a:spLocks noGrp="1"/>
          </p:cNvSpPr>
          <p:nvPr>
            <p:ph type="body" idx="1"/>
          </p:nvPr>
        </p:nvSpPr>
        <p:spPr/>
        <p:txBody>
          <a:bodyPr/>
          <a:lstStyle/>
          <a:p>
            <a:r>
              <a:rPr lang="de-DE" sz="1100" dirty="0"/>
              <a:t>Das eine ist das, was alle wollen – das andere ist das, was machbar erscheint:</a:t>
            </a:r>
          </a:p>
          <a:p>
            <a:endParaRPr lang="de-DE" dirty="0"/>
          </a:p>
        </p:txBody>
      </p:sp>
      <p:sp>
        <p:nvSpPr>
          <p:cNvPr id="3" name="Kopfzeilenplatzhalter 1">
            <a:extLst>
              <a:ext uri="{FF2B5EF4-FFF2-40B4-BE49-F238E27FC236}">
                <a16:creationId xmlns:a16="http://schemas.microsoft.com/office/drawing/2014/main" id="{F5DAB5C2-1F0A-08E1-C314-BF2827F8FD66}"/>
              </a:ext>
            </a:extLst>
          </p:cNvPr>
          <p:cNvSpPr>
            <a:spLocks noGrp="1"/>
          </p:cNvSpPr>
          <p:nvPr>
            <p:ph type="hdr" sz="quarter"/>
          </p:nvPr>
        </p:nvSpPr>
        <p:spPr>
          <a:xfrm>
            <a:off x="1" y="0"/>
            <a:ext cx="3076363" cy="513508"/>
          </a:xfrm>
          <a:prstGeom prst="rect">
            <a:avLst/>
          </a:prstGeom>
        </p:spPr>
        <p:txBody>
          <a:bodyPr vert="horz" lIns="98999" tIns="49500" rIns="98999" bIns="49500" rtlCol="0"/>
          <a:lstStyle>
            <a:lvl1pPr algn="l">
              <a:defRPr sz="1400"/>
            </a:lvl1pPr>
          </a:lstStyle>
          <a:p>
            <a:pPr defTabSz="957927">
              <a:defRPr/>
            </a:pPr>
            <a:r>
              <a:rPr lang="en-US" sz="1000" dirty="0">
                <a:solidFill>
                  <a:prstClr val="black"/>
                </a:solidFill>
                <a:latin typeface="Calibri" panose="020F0502020204030204"/>
              </a:rPr>
              <a:t>Gemeinsam alt werden – Moisburg</a:t>
            </a:r>
          </a:p>
          <a:p>
            <a:pPr defTabSz="957927">
              <a:defRPr/>
            </a:pPr>
            <a:r>
              <a:rPr lang="en-US" sz="1000" dirty="0">
                <a:solidFill>
                  <a:prstClr val="black"/>
                </a:solidFill>
                <a:latin typeface="Calibri" panose="020F0502020204030204"/>
              </a:rPr>
              <a:t>Abschluss </a:t>
            </a:r>
            <a:r>
              <a:rPr lang="en-US" sz="1000" dirty="0" err="1">
                <a:solidFill>
                  <a:prstClr val="black"/>
                </a:solidFill>
                <a:latin typeface="Calibri" panose="020F0502020204030204"/>
              </a:rPr>
              <a:t>Machbarkeitsstudie</a:t>
            </a:r>
            <a:r>
              <a:rPr lang="en-US" sz="1000" dirty="0">
                <a:solidFill>
                  <a:prstClr val="black"/>
                </a:solidFill>
                <a:latin typeface="Calibri" panose="020F0502020204030204"/>
              </a:rPr>
              <a:t> </a:t>
            </a:r>
          </a:p>
        </p:txBody>
      </p:sp>
    </p:spTree>
    <p:extLst>
      <p:ext uri="{BB962C8B-B14F-4D97-AF65-F5344CB8AC3E}">
        <p14:creationId xmlns:p14="http://schemas.microsoft.com/office/powerpoint/2010/main" val="3594155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FDFD2-8161-E191-943E-9AF62017106F}"/>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D63C8DAC-0EEE-AD94-524B-E7DE2AC6437B}"/>
              </a:ext>
            </a:extLst>
          </p:cNvPr>
          <p:cNvSpPr>
            <a:spLocks noGrp="1"/>
          </p:cNvSpPr>
          <p:nvPr>
            <p:ph type="dt" idx="1"/>
          </p:nvPr>
        </p:nvSpPr>
        <p:spPr/>
        <p:txBody>
          <a:bodyPr/>
          <a:lstStyle/>
          <a:p>
            <a:pPr lvl="0"/>
            <a:fld id="{A5A5ADE8-1FB8-43FD-A675-2B613EE00B6F}" type="datetime1">
              <a:rPr lang="de-DE" sz="1200"/>
              <a:pPr lvl="0"/>
              <a:t>28.10.2025</a:t>
            </a:fld>
            <a:endParaRPr lang="en-US" noProof="0" dirty="0"/>
          </a:p>
        </p:txBody>
      </p:sp>
      <p:sp>
        <p:nvSpPr>
          <p:cNvPr id="5" name="Foliennummernplatzhalter 4">
            <a:extLst>
              <a:ext uri="{FF2B5EF4-FFF2-40B4-BE49-F238E27FC236}">
                <a16:creationId xmlns:a16="http://schemas.microsoft.com/office/drawing/2014/main" id="{19F4659A-F0E0-E01F-C1A2-418714068B75}"/>
              </a:ext>
            </a:extLst>
          </p:cNvPr>
          <p:cNvSpPr>
            <a:spLocks noGrp="1"/>
          </p:cNvSpPr>
          <p:nvPr>
            <p:ph type="sldNum" sz="quarter" idx="5"/>
          </p:nvPr>
        </p:nvSpPr>
        <p:spPr/>
        <p:txBody>
          <a:bodyPr/>
          <a:lstStyle/>
          <a:p>
            <a:pPr lvl="0"/>
            <a:fld id="{01B41D33-19C8-4450-B3C5-BE83E9C8F0BC}" type="slidenum">
              <a:rPr lang="en-US" noProof="0" smtClean="0"/>
              <a:pPr lvl="0"/>
              <a:t>11</a:t>
            </a:fld>
            <a:endParaRPr lang="en-US" noProof="0"/>
          </a:p>
        </p:txBody>
      </p:sp>
      <p:sp>
        <p:nvSpPr>
          <p:cNvPr id="8" name="Folienbildplatzhalter 7">
            <a:extLst>
              <a:ext uri="{FF2B5EF4-FFF2-40B4-BE49-F238E27FC236}">
                <a16:creationId xmlns:a16="http://schemas.microsoft.com/office/drawing/2014/main" id="{8A5C40C7-18A7-37AA-DEFF-672327C5F4B2}"/>
              </a:ext>
            </a:extLst>
          </p:cNvPr>
          <p:cNvSpPr>
            <a:spLocks noGrp="1" noRot="1" noChangeAspect="1"/>
          </p:cNvSpPr>
          <p:nvPr>
            <p:ph type="sldImg"/>
          </p:nvPr>
        </p:nvSpPr>
        <p:spPr/>
        <p:txBody>
          <a:bodyPr/>
          <a:lstStyle/>
          <a:p>
            <a:endParaRPr lang="de-DE"/>
          </a:p>
        </p:txBody>
      </p:sp>
      <p:sp>
        <p:nvSpPr>
          <p:cNvPr id="2" name="Notizenplatzhalter 1">
            <a:extLst>
              <a:ext uri="{FF2B5EF4-FFF2-40B4-BE49-F238E27FC236}">
                <a16:creationId xmlns:a16="http://schemas.microsoft.com/office/drawing/2014/main" id="{A486BE94-3BCB-E278-AE0D-5A7ADD46C65D}"/>
              </a:ext>
            </a:extLst>
          </p:cNvPr>
          <p:cNvSpPr>
            <a:spLocks noGrp="1"/>
          </p:cNvSpPr>
          <p:nvPr>
            <p:ph type="body" idx="1"/>
          </p:nvPr>
        </p:nvSpPr>
        <p:spPr/>
        <p:txBody>
          <a:bodyPr/>
          <a:lstStyle/>
          <a:p>
            <a:r>
              <a:rPr lang="de-DE" sz="1100" dirty="0"/>
              <a:t>Das eine ist das, was machbar erscheint, das andere ist das, was realistisch ist und wie es umsetzbar ist:</a:t>
            </a:r>
          </a:p>
          <a:p>
            <a:endParaRPr lang="de-DE" sz="1100" dirty="0"/>
          </a:p>
          <a:p>
            <a:r>
              <a:rPr lang="de-DE" sz="1100" b="1" dirty="0">
                <a:solidFill>
                  <a:schemeClr val="tx1">
                    <a:lumMod val="75000"/>
                    <a:lumOff val="25000"/>
                  </a:schemeClr>
                </a:solidFill>
                <a:ea typeface="Roboto" panose="02000000000000000000" pitchFamily="2" charset="0"/>
                <a:cs typeface="Roboto" panose="02000000000000000000" pitchFamily="2" charset="0"/>
              </a:rPr>
              <a:t>Neubebauung für Seniorenwohnungen </a:t>
            </a:r>
            <a:r>
              <a:rPr lang="de-DE" sz="1100" dirty="0">
                <a:solidFill>
                  <a:schemeClr val="tx1">
                    <a:lumMod val="75000"/>
                    <a:lumOff val="25000"/>
                  </a:schemeClr>
                </a:solidFill>
                <a:ea typeface="Roboto" panose="02000000000000000000" pitchFamily="2" charset="0"/>
                <a:cs typeface="Roboto" panose="02000000000000000000" pitchFamily="2" charset="0"/>
              </a:rPr>
              <a:t>und Pflege-WGs auf dem gemeindeeigenen Grundstück „Cassens Hoff“ eingepasst in die Umgebung </a:t>
            </a:r>
          </a:p>
          <a:p>
            <a:r>
              <a:rPr lang="de-DE" sz="1100" b="1" dirty="0">
                <a:solidFill>
                  <a:schemeClr val="tx1">
                    <a:lumMod val="75000"/>
                    <a:lumOff val="25000"/>
                  </a:schemeClr>
                </a:solidFill>
                <a:ea typeface="Roboto" panose="02000000000000000000" pitchFamily="2" charset="0"/>
                <a:cs typeface="Roboto" panose="02000000000000000000" pitchFamily="2" charset="0"/>
              </a:rPr>
              <a:t>– als Genossenschaftsmodell </a:t>
            </a:r>
            <a:r>
              <a:rPr lang="de-DE" sz="1100" dirty="0">
                <a:solidFill>
                  <a:schemeClr val="tx1">
                    <a:lumMod val="75000"/>
                    <a:lumOff val="25000"/>
                  </a:schemeClr>
                </a:solidFill>
                <a:ea typeface="Roboto" panose="02000000000000000000" pitchFamily="2" charset="0"/>
                <a:cs typeface="Roboto" panose="02000000000000000000" pitchFamily="2" charset="0"/>
              </a:rPr>
              <a:t>in Zusammenarbeit mit Harsefeld </a:t>
            </a:r>
            <a:r>
              <a:rPr lang="de-DE" sz="1100" i="1" dirty="0">
                <a:solidFill>
                  <a:schemeClr val="tx1">
                    <a:lumMod val="75000"/>
                    <a:lumOff val="25000"/>
                  </a:schemeClr>
                </a:solidFill>
                <a:ea typeface="Roboto" panose="02000000000000000000" pitchFamily="2" charset="0"/>
                <a:cs typeface="Roboto" panose="02000000000000000000" pitchFamily="2" charset="0"/>
              </a:rPr>
              <a:t>(dazu wird Herr Prigge berichten)</a:t>
            </a:r>
          </a:p>
          <a:p>
            <a:endParaRPr lang="de-DE" sz="1100" dirty="0">
              <a:solidFill>
                <a:schemeClr val="tx1">
                  <a:lumMod val="75000"/>
                  <a:lumOff val="25000"/>
                </a:schemeClr>
              </a:solidFill>
              <a:ea typeface="Roboto" panose="02000000000000000000" pitchFamily="2" charset="0"/>
              <a:cs typeface="Roboto" panose="02000000000000000000" pitchFamily="2" charset="0"/>
            </a:endParaRPr>
          </a:p>
          <a:p>
            <a:r>
              <a:rPr lang="de-DE" sz="1100" b="1" dirty="0">
                <a:solidFill>
                  <a:schemeClr val="tx1">
                    <a:lumMod val="75000"/>
                    <a:lumOff val="25000"/>
                  </a:schemeClr>
                </a:solidFill>
                <a:ea typeface="Roboto" panose="02000000000000000000" pitchFamily="2" charset="0"/>
                <a:cs typeface="Roboto" panose="02000000000000000000" pitchFamily="2" charset="0"/>
              </a:rPr>
              <a:t>Nachnutzung des ehemaligen Wohngebäudes </a:t>
            </a:r>
            <a:r>
              <a:rPr lang="de-DE" sz="1100" dirty="0">
                <a:solidFill>
                  <a:schemeClr val="tx1">
                    <a:lumMod val="75000"/>
                    <a:lumOff val="25000"/>
                  </a:schemeClr>
                </a:solidFill>
                <a:ea typeface="Roboto" panose="02000000000000000000" pitchFamily="2" charset="0"/>
                <a:cs typeface="Roboto" panose="02000000000000000000" pitchFamily="2" charset="0"/>
              </a:rPr>
              <a:t>zu einem neuen Begegnungsort mitten in Moisburg für Alt und Jung gemeinsam </a:t>
            </a:r>
            <a:br>
              <a:rPr lang="de-DE" sz="1100" dirty="0">
                <a:solidFill>
                  <a:schemeClr val="tx1">
                    <a:lumMod val="75000"/>
                    <a:lumOff val="25000"/>
                  </a:schemeClr>
                </a:solidFill>
                <a:ea typeface="Roboto" panose="02000000000000000000" pitchFamily="2" charset="0"/>
                <a:cs typeface="Roboto" panose="02000000000000000000" pitchFamily="2" charset="0"/>
              </a:rPr>
            </a:br>
            <a:r>
              <a:rPr lang="de-DE" sz="1100" b="1" dirty="0">
                <a:solidFill>
                  <a:schemeClr val="tx1">
                    <a:lumMod val="75000"/>
                    <a:lumOff val="25000"/>
                  </a:schemeClr>
                </a:solidFill>
                <a:ea typeface="Roboto" panose="02000000000000000000" pitchFamily="2" charset="0"/>
                <a:cs typeface="Roboto" panose="02000000000000000000" pitchFamily="2" charset="0"/>
              </a:rPr>
              <a:t>– als Dorfentwicklungsprojekt </a:t>
            </a:r>
            <a:r>
              <a:rPr lang="de-DE" sz="1100" b="0" i="1" dirty="0">
                <a:solidFill>
                  <a:schemeClr val="tx1">
                    <a:lumMod val="75000"/>
                    <a:lumOff val="25000"/>
                  </a:schemeClr>
                </a:solidFill>
                <a:ea typeface="Roboto" panose="02000000000000000000" pitchFamily="2" charset="0"/>
                <a:cs typeface="Roboto" panose="02000000000000000000" pitchFamily="2" charset="0"/>
              </a:rPr>
              <a:t>(dazu werden wir im November einen Workshop anbieten, auf dem wir ins Detail gehen, was dort alles passieren könnte und wie)</a:t>
            </a:r>
          </a:p>
          <a:p>
            <a:endParaRPr lang="de-DE" sz="1100" b="0" i="1" dirty="0">
              <a:solidFill>
                <a:schemeClr val="tx1">
                  <a:lumMod val="75000"/>
                  <a:lumOff val="25000"/>
                </a:schemeClr>
              </a:solidFill>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dirty="0">
                <a:solidFill>
                  <a:schemeClr val="tx1">
                    <a:lumMod val="75000"/>
                    <a:lumOff val="25000"/>
                  </a:schemeClr>
                </a:solidFill>
                <a:ea typeface="Roboto" panose="02000000000000000000" pitchFamily="2" charset="0"/>
                <a:cs typeface="Roboto" panose="02000000000000000000" pitchFamily="2" charset="0"/>
              </a:rPr>
              <a:t>Gestaltung von barrierefreien gemeinschaftlichen </a:t>
            </a:r>
            <a:r>
              <a:rPr lang="de-DE" sz="1100" b="1" dirty="0">
                <a:solidFill>
                  <a:schemeClr val="tx1">
                    <a:lumMod val="75000"/>
                    <a:lumOff val="25000"/>
                  </a:schemeClr>
                </a:solidFill>
                <a:ea typeface="Roboto" panose="02000000000000000000" pitchFamily="2" charset="0"/>
                <a:cs typeface="Roboto" panose="02000000000000000000" pitchFamily="2" charset="0"/>
              </a:rPr>
              <a:t>Freiraumanlagen</a:t>
            </a:r>
            <a:r>
              <a:rPr lang="de-DE" sz="1100" dirty="0">
                <a:solidFill>
                  <a:schemeClr val="tx1">
                    <a:lumMod val="75000"/>
                    <a:lumOff val="25000"/>
                  </a:schemeClr>
                </a:solidFill>
                <a:ea typeface="Roboto" panose="02000000000000000000" pitchFamily="2" charset="0"/>
                <a:cs typeface="Roboto" panose="02000000000000000000" pitchFamily="2" charset="0"/>
              </a:rPr>
              <a:t> </a:t>
            </a:r>
            <a:r>
              <a:rPr lang="de-DE" sz="1100" b="1" dirty="0">
                <a:solidFill>
                  <a:schemeClr val="tx1">
                    <a:lumMod val="75000"/>
                    <a:lumOff val="25000"/>
                  </a:schemeClr>
                </a:solidFill>
                <a:ea typeface="Roboto" panose="02000000000000000000" pitchFamily="2" charset="0"/>
                <a:cs typeface="Roboto" panose="02000000000000000000" pitchFamily="2" charset="0"/>
              </a:rPr>
              <a:t>– als Dorfentwicklungsprojekt in Kooperation mit der Genossenschaft</a:t>
            </a:r>
            <a:endParaRPr lang="de-DE" sz="1100" dirty="0">
              <a:solidFill>
                <a:schemeClr val="tx1">
                  <a:lumMod val="75000"/>
                  <a:lumOff val="25000"/>
                </a:schemeClr>
              </a:solidFill>
              <a:ea typeface="Roboto" panose="02000000000000000000" pitchFamily="2" charset="0"/>
              <a:cs typeface="Roboto" panose="02000000000000000000" pitchFamily="2" charset="0"/>
            </a:endParaRPr>
          </a:p>
          <a:p>
            <a:endParaRPr lang="de-DE" b="0" i="1" dirty="0"/>
          </a:p>
        </p:txBody>
      </p:sp>
      <p:sp>
        <p:nvSpPr>
          <p:cNvPr id="3" name="Kopfzeilenplatzhalter 1">
            <a:extLst>
              <a:ext uri="{FF2B5EF4-FFF2-40B4-BE49-F238E27FC236}">
                <a16:creationId xmlns:a16="http://schemas.microsoft.com/office/drawing/2014/main" id="{2C2FB64D-6228-AFC9-D28A-2014DA7BDD53}"/>
              </a:ext>
            </a:extLst>
          </p:cNvPr>
          <p:cNvSpPr>
            <a:spLocks noGrp="1"/>
          </p:cNvSpPr>
          <p:nvPr>
            <p:ph type="hdr" sz="quarter"/>
          </p:nvPr>
        </p:nvSpPr>
        <p:spPr>
          <a:xfrm>
            <a:off x="1" y="0"/>
            <a:ext cx="3076363" cy="513508"/>
          </a:xfrm>
          <a:prstGeom prst="rect">
            <a:avLst/>
          </a:prstGeom>
        </p:spPr>
        <p:txBody>
          <a:bodyPr vert="horz" lIns="98999" tIns="49500" rIns="98999" bIns="49500" rtlCol="0"/>
          <a:lstStyle>
            <a:lvl1pPr algn="l">
              <a:defRPr sz="1400"/>
            </a:lvl1pPr>
          </a:lstStyle>
          <a:p>
            <a:pPr defTabSz="957927">
              <a:defRPr/>
            </a:pPr>
            <a:r>
              <a:rPr lang="en-US" sz="1000" dirty="0">
                <a:solidFill>
                  <a:prstClr val="black"/>
                </a:solidFill>
                <a:latin typeface="Calibri" panose="020F0502020204030204"/>
              </a:rPr>
              <a:t>Gemeinsam alt werden – Moisburg</a:t>
            </a:r>
          </a:p>
          <a:p>
            <a:pPr defTabSz="957927">
              <a:defRPr/>
            </a:pPr>
            <a:r>
              <a:rPr lang="en-US" sz="1000" dirty="0">
                <a:solidFill>
                  <a:prstClr val="black"/>
                </a:solidFill>
                <a:latin typeface="Calibri" panose="020F0502020204030204"/>
              </a:rPr>
              <a:t>Abschluss </a:t>
            </a:r>
            <a:r>
              <a:rPr lang="en-US" sz="1000" dirty="0" err="1">
                <a:solidFill>
                  <a:prstClr val="black"/>
                </a:solidFill>
                <a:latin typeface="Calibri" panose="020F0502020204030204"/>
              </a:rPr>
              <a:t>Machbarkeitsstudie</a:t>
            </a:r>
            <a:r>
              <a:rPr lang="en-US" sz="1000" dirty="0">
                <a:solidFill>
                  <a:prstClr val="black"/>
                </a:solidFill>
                <a:latin typeface="Calibri" panose="020F0502020204030204"/>
              </a:rPr>
              <a:t> </a:t>
            </a:r>
          </a:p>
        </p:txBody>
      </p:sp>
    </p:spTree>
    <p:extLst>
      <p:ext uri="{BB962C8B-B14F-4D97-AF65-F5344CB8AC3E}">
        <p14:creationId xmlns:p14="http://schemas.microsoft.com/office/powerpoint/2010/main" val="3820667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D0C99-03AA-FD7B-8AD3-F47648F88A67}"/>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25474FF8-2207-72C6-AA76-479E960C9F71}"/>
              </a:ext>
            </a:extLst>
          </p:cNvPr>
          <p:cNvSpPr>
            <a:spLocks noGrp="1"/>
          </p:cNvSpPr>
          <p:nvPr>
            <p:ph type="dt" idx="1"/>
          </p:nvPr>
        </p:nvSpPr>
        <p:spPr/>
        <p:txBody>
          <a:bodyPr/>
          <a:lstStyle/>
          <a:p>
            <a:pPr lvl="0"/>
            <a:fld id="{A5A5ADE8-1FB8-43FD-A675-2B613EE00B6F}" type="datetime1">
              <a:rPr lang="de-DE" sz="1200"/>
              <a:pPr lvl="0"/>
              <a:t>28.10.2025</a:t>
            </a:fld>
            <a:endParaRPr lang="en-US" noProof="0" dirty="0"/>
          </a:p>
        </p:txBody>
      </p:sp>
      <p:sp>
        <p:nvSpPr>
          <p:cNvPr id="5" name="Foliennummernplatzhalter 4">
            <a:extLst>
              <a:ext uri="{FF2B5EF4-FFF2-40B4-BE49-F238E27FC236}">
                <a16:creationId xmlns:a16="http://schemas.microsoft.com/office/drawing/2014/main" id="{5915E186-FBD8-A5B2-81C1-491EA972056D}"/>
              </a:ext>
            </a:extLst>
          </p:cNvPr>
          <p:cNvSpPr>
            <a:spLocks noGrp="1"/>
          </p:cNvSpPr>
          <p:nvPr>
            <p:ph type="sldNum" sz="quarter" idx="5"/>
          </p:nvPr>
        </p:nvSpPr>
        <p:spPr/>
        <p:txBody>
          <a:bodyPr/>
          <a:lstStyle/>
          <a:p>
            <a:pPr lvl="0"/>
            <a:fld id="{01B41D33-19C8-4450-B3C5-BE83E9C8F0BC}" type="slidenum">
              <a:rPr lang="en-US" noProof="0" smtClean="0"/>
              <a:pPr lvl="0"/>
              <a:t>12</a:t>
            </a:fld>
            <a:endParaRPr lang="en-US" noProof="0"/>
          </a:p>
        </p:txBody>
      </p:sp>
      <p:sp>
        <p:nvSpPr>
          <p:cNvPr id="8" name="Folienbildplatzhalter 7">
            <a:extLst>
              <a:ext uri="{FF2B5EF4-FFF2-40B4-BE49-F238E27FC236}">
                <a16:creationId xmlns:a16="http://schemas.microsoft.com/office/drawing/2014/main" id="{42A3C004-A5C3-507E-6BE2-05D6A186D34F}"/>
              </a:ext>
            </a:extLst>
          </p:cNvPr>
          <p:cNvSpPr>
            <a:spLocks noGrp="1" noRot="1" noChangeAspect="1"/>
          </p:cNvSpPr>
          <p:nvPr>
            <p:ph type="sldImg"/>
          </p:nvPr>
        </p:nvSpPr>
        <p:spPr/>
        <p:txBody>
          <a:bodyPr/>
          <a:lstStyle/>
          <a:p>
            <a:endParaRPr lang="de-DE"/>
          </a:p>
        </p:txBody>
      </p:sp>
      <p:sp>
        <p:nvSpPr>
          <p:cNvPr id="2" name="Notizenplatzhalter 1">
            <a:extLst>
              <a:ext uri="{FF2B5EF4-FFF2-40B4-BE49-F238E27FC236}">
                <a16:creationId xmlns:a16="http://schemas.microsoft.com/office/drawing/2014/main" id="{885BF1AE-BAA3-4129-FD80-D4FD1DFC962B}"/>
              </a:ext>
            </a:extLst>
          </p:cNvPr>
          <p:cNvSpPr>
            <a:spLocks noGrp="1"/>
          </p:cNvSpPr>
          <p:nvPr>
            <p:ph type="body" idx="1"/>
          </p:nvPr>
        </p:nvSpPr>
        <p:spPr/>
        <p:txBody>
          <a:bodyPr/>
          <a:lstStyle/>
          <a:p>
            <a:r>
              <a:rPr lang="de-DE" dirty="0"/>
              <a:t>Absichtserklärung liegt </a:t>
            </a:r>
            <a:r>
              <a:rPr lang="de-DE"/>
              <a:t>vor!</a:t>
            </a:r>
          </a:p>
          <a:p>
            <a:r>
              <a:rPr lang="de-DE"/>
              <a:t>Die </a:t>
            </a:r>
            <a:r>
              <a:rPr lang="de-DE" dirty="0"/>
              <a:t>Genossenschaft ist eine Gesellschaftsform, bei der sich die Mitglieder zusammenschließen, um ihre wirtschaft­lichen, kulturellen oder sozialen Belange mittels eines gemeinschaftlichen Geschäftsbetriebes zu fördern.</a:t>
            </a:r>
          </a:p>
          <a:p>
            <a:r>
              <a:rPr lang="de-DE" b="1" dirty="0"/>
              <a:t>Genossenschaftszweck:</a:t>
            </a:r>
            <a:r>
              <a:rPr lang="de-DE" dirty="0"/>
              <a:t> „Die Genossenschaft verfolgt durch den Satzungszweck eine gute und sozial verantwortbare Wohnungs­versorgung.”</a:t>
            </a:r>
          </a:p>
          <a:p>
            <a:endParaRPr lang="de-DE" dirty="0"/>
          </a:p>
        </p:txBody>
      </p:sp>
      <p:sp>
        <p:nvSpPr>
          <p:cNvPr id="3" name="Kopfzeilenplatzhalter 1">
            <a:extLst>
              <a:ext uri="{FF2B5EF4-FFF2-40B4-BE49-F238E27FC236}">
                <a16:creationId xmlns:a16="http://schemas.microsoft.com/office/drawing/2014/main" id="{B97F7671-D2EB-A6A0-FC80-BA8D07105A1A}"/>
              </a:ext>
            </a:extLst>
          </p:cNvPr>
          <p:cNvSpPr>
            <a:spLocks noGrp="1"/>
          </p:cNvSpPr>
          <p:nvPr>
            <p:ph type="hdr" sz="quarter"/>
          </p:nvPr>
        </p:nvSpPr>
        <p:spPr>
          <a:xfrm>
            <a:off x="1" y="0"/>
            <a:ext cx="3076363" cy="513508"/>
          </a:xfrm>
          <a:prstGeom prst="rect">
            <a:avLst/>
          </a:prstGeom>
        </p:spPr>
        <p:txBody>
          <a:bodyPr vert="horz" lIns="98999" tIns="49500" rIns="98999" bIns="49500" rtlCol="0"/>
          <a:lstStyle>
            <a:lvl1pPr algn="l">
              <a:defRPr sz="1400"/>
            </a:lvl1pPr>
          </a:lstStyle>
          <a:p>
            <a:pPr defTabSz="957927">
              <a:defRPr/>
            </a:pPr>
            <a:r>
              <a:rPr lang="en-US" sz="1000" dirty="0">
                <a:solidFill>
                  <a:prstClr val="black"/>
                </a:solidFill>
                <a:latin typeface="Calibri" panose="020F0502020204030204"/>
              </a:rPr>
              <a:t>Gemeinsam alt werden – Moisburg</a:t>
            </a:r>
          </a:p>
          <a:p>
            <a:pPr defTabSz="957927">
              <a:defRPr/>
            </a:pPr>
            <a:r>
              <a:rPr lang="en-US" sz="1000" dirty="0">
                <a:solidFill>
                  <a:prstClr val="black"/>
                </a:solidFill>
                <a:latin typeface="Calibri" panose="020F0502020204030204"/>
              </a:rPr>
              <a:t>Abschluss </a:t>
            </a:r>
            <a:r>
              <a:rPr lang="en-US" sz="1000" dirty="0" err="1">
                <a:solidFill>
                  <a:prstClr val="black"/>
                </a:solidFill>
                <a:latin typeface="Calibri" panose="020F0502020204030204"/>
              </a:rPr>
              <a:t>Machbarkeitsstudie</a:t>
            </a:r>
            <a:r>
              <a:rPr lang="en-US" sz="1000" dirty="0">
                <a:solidFill>
                  <a:prstClr val="black"/>
                </a:solidFill>
                <a:latin typeface="Calibri" panose="020F0502020204030204"/>
              </a:rPr>
              <a:t> </a:t>
            </a:r>
          </a:p>
        </p:txBody>
      </p:sp>
    </p:spTree>
    <p:extLst>
      <p:ext uri="{BB962C8B-B14F-4D97-AF65-F5344CB8AC3E}">
        <p14:creationId xmlns:p14="http://schemas.microsoft.com/office/powerpoint/2010/main" val="1941230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1D8A6-5FB3-BF3F-3E6B-7ACBCB1DBCD6}"/>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0DD0101E-6F87-82DC-9655-C1C5425D0ACC}"/>
              </a:ext>
            </a:extLst>
          </p:cNvPr>
          <p:cNvSpPr>
            <a:spLocks noGrp="1"/>
          </p:cNvSpPr>
          <p:nvPr>
            <p:ph type="dt" idx="1"/>
          </p:nvPr>
        </p:nvSpPr>
        <p:spPr/>
        <p:txBody>
          <a:bodyPr/>
          <a:lstStyle/>
          <a:p>
            <a:pPr lvl="0"/>
            <a:fld id="{A5A5ADE8-1FB8-43FD-A675-2B613EE00B6F}" type="datetime1">
              <a:rPr lang="de-DE" sz="1200"/>
              <a:pPr lvl="0"/>
              <a:t>28.10.2025</a:t>
            </a:fld>
            <a:endParaRPr lang="en-US" noProof="0" dirty="0"/>
          </a:p>
        </p:txBody>
      </p:sp>
      <p:sp>
        <p:nvSpPr>
          <p:cNvPr id="5" name="Foliennummernplatzhalter 4">
            <a:extLst>
              <a:ext uri="{FF2B5EF4-FFF2-40B4-BE49-F238E27FC236}">
                <a16:creationId xmlns:a16="http://schemas.microsoft.com/office/drawing/2014/main" id="{09A83B05-B258-BC94-F0FD-56EB561B5829}"/>
              </a:ext>
            </a:extLst>
          </p:cNvPr>
          <p:cNvSpPr>
            <a:spLocks noGrp="1"/>
          </p:cNvSpPr>
          <p:nvPr>
            <p:ph type="sldNum" sz="quarter" idx="5"/>
          </p:nvPr>
        </p:nvSpPr>
        <p:spPr/>
        <p:txBody>
          <a:bodyPr/>
          <a:lstStyle/>
          <a:p>
            <a:pPr lvl="0"/>
            <a:fld id="{01B41D33-19C8-4450-B3C5-BE83E9C8F0BC}" type="slidenum">
              <a:rPr lang="en-US" noProof="0" smtClean="0"/>
              <a:pPr lvl="0"/>
              <a:t>13</a:t>
            </a:fld>
            <a:endParaRPr lang="en-US" noProof="0"/>
          </a:p>
        </p:txBody>
      </p:sp>
      <p:sp>
        <p:nvSpPr>
          <p:cNvPr id="8" name="Folienbildplatzhalter 7">
            <a:extLst>
              <a:ext uri="{FF2B5EF4-FFF2-40B4-BE49-F238E27FC236}">
                <a16:creationId xmlns:a16="http://schemas.microsoft.com/office/drawing/2014/main" id="{70025C9F-692F-4BC1-384D-4E2D786B83DA}"/>
              </a:ext>
            </a:extLst>
          </p:cNvPr>
          <p:cNvSpPr>
            <a:spLocks noGrp="1" noRot="1" noChangeAspect="1"/>
          </p:cNvSpPr>
          <p:nvPr>
            <p:ph type="sldImg"/>
          </p:nvPr>
        </p:nvSpPr>
        <p:spPr/>
        <p:txBody>
          <a:bodyPr/>
          <a:lstStyle/>
          <a:p>
            <a:endParaRPr lang="de-DE"/>
          </a:p>
        </p:txBody>
      </p:sp>
      <p:sp>
        <p:nvSpPr>
          <p:cNvPr id="2" name="Notizenplatzhalter 1">
            <a:extLst>
              <a:ext uri="{FF2B5EF4-FFF2-40B4-BE49-F238E27FC236}">
                <a16:creationId xmlns:a16="http://schemas.microsoft.com/office/drawing/2014/main" id="{53B54BC2-E741-6C46-BB93-3DB80D1469B8}"/>
              </a:ext>
            </a:extLst>
          </p:cNvPr>
          <p:cNvSpPr>
            <a:spLocks noGrp="1"/>
          </p:cNvSpPr>
          <p:nvPr>
            <p:ph type="body" idx="1"/>
          </p:nvPr>
        </p:nvSpPr>
        <p:spPr/>
        <p:txBody>
          <a:bodyPr/>
          <a:lstStyle/>
          <a:p>
            <a:endParaRPr lang="de-DE" dirty="0"/>
          </a:p>
        </p:txBody>
      </p:sp>
      <p:sp>
        <p:nvSpPr>
          <p:cNvPr id="3" name="Kopfzeilenplatzhalter 1">
            <a:extLst>
              <a:ext uri="{FF2B5EF4-FFF2-40B4-BE49-F238E27FC236}">
                <a16:creationId xmlns:a16="http://schemas.microsoft.com/office/drawing/2014/main" id="{F2AD583D-D8DB-2960-5411-3DA69D298ADB}"/>
              </a:ext>
            </a:extLst>
          </p:cNvPr>
          <p:cNvSpPr>
            <a:spLocks noGrp="1"/>
          </p:cNvSpPr>
          <p:nvPr>
            <p:ph type="hdr" sz="quarter"/>
          </p:nvPr>
        </p:nvSpPr>
        <p:spPr>
          <a:xfrm>
            <a:off x="1" y="0"/>
            <a:ext cx="3076363" cy="513508"/>
          </a:xfrm>
          <a:prstGeom prst="rect">
            <a:avLst/>
          </a:prstGeom>
        </p:spPr>
        <p:txBody>
          <a:bodyPr vert="horz" lIns="98999" tIns="49500" rIns="98999" bIns="49500" rtlCol="0"/>
          <a:lstStyle>
            <a:lvl1pPr algn="l">
              <a:defRPr sz="1400"/>
            </a:lvl1pPr>
          </a:lstStyle>
          <a:p>
            <a:pPr defTabSz="957927">
              <a:defRPr/>
            </a:pPr>
            <a:r>
              <a:rPr lang="en-US" sz="1000" dirty="0">
                <a:solidFill>
                  <a:prstClr val="black"/>
                </a:solidFill>
                <a:latin typeface="Calibri" panose="020F0502020204030204"/>
              </a:rPr>
              <a:t>Gemeinsam alt werden – Moisburg</a:t>
            </a:r>
          </a:p>
          <a:p>
            <a:pPr defTabSz="957927">
              <a:defRPr/>
            </a:pPr>
            <a:r>
              <a:rPr lang="en-US" sz="1000" dirty="0">
                <a:solidFill>
                  <a:prstClr val="black"/>
                </a:solidFill>
                <a:latin typeface="Calibri" panose="020F0502020204030204"/>
              </a:rPr>
              <a:t>Abschluss </a:t>
            </a:r>
            <a:r>
              <a:rPr lang="en-US" sz="1000" dirty="0" err="1">
                <a:solidFill>
                  <a:prstClr val="black"/>
                </a:solidFill>
                <a:latin typeface="Calibri" panose="020F0502020204030204"/>
              </a:rPr>
              <a:t>Machbarkeitsstudie</a:t>
            </a:r>
            <a:r>
              <a:rPr lang="en-US" sz="1000" dirty="0">
                <a:solidFill>
                  <a:prstClr val="black"/>
                </a:solidFill>
                <a:latin typeface="Calibri" panose="020F0502020204030204"/>
              </a:rPr>
              <a:t> </a:t>
            </a:r>
          </a:p>
        </p:txBody>
      </p:sp>
    </p:spTree>
    <p:extLst>
      <p:ext uri="{BB962C8B-B14F-4D97-AF65-F5344CB8AC3E}">
        <p14:creationId xmlns:p14="http://schemas.microsoft.com/office/powerpoint/2010/main" val="502296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B5F88-5BD5-EDA1-BF7C-AA4D26CCCD34}"/>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35712080-1333-4183-71F4-052C5CC355EE}"/>
              </a:ext>
            </a:extLst>
          </p:cNvPr>
          <p:cNvSpPr>
            <a:spLocks noGrp="1"/>
          </p:cNvSpPr>
          <p:nvPr>
            <p:ph type="dt" idx="1"/>
          </p:nvPr>
        </p:nvSpPr>
        <p:spPr/>
        <p:txBody>
          <a:bodyPr/>
          <a:lstStyle/>
          <a:p>
            <a:pPr lvl="0"/>
            <a:fld id="{A5A5ADE8-1FB8-43FD-A675-2B613EE00B6F}" type="datetime1">
              <a:rPr lang="de-DE" sz="1200"/>
              <a:pPr lvl="0"/>
              <a:t>28.10.2025</a:t>
            </a:fld>
            <a:endParaRPr lang="en-US" noProof="0" dirty="0"/>
          </a:p>
        </p:txBody>
      </p:sp>
      <p:sp>
        <p:nvSpPr>
          <p:cNvPr id="5" name="Foliennummernplatzhalter 4">
            <a:extLst>
              <a:ext uri="{FF2B5EF4-FFF2-40B4-BE49-F238E27FC236}">
                <a16:creationId xmlns:a16="http://schemas.microsoft.com/office/drawing/2014/main" id="{7008A509-FE20-621F-60B4-DAB16EA7577C}"/>
              </a:ext>
            </a:extLst>
          </p:cNvPr>
          <p:cNvSpPr>
            <a:spLocks noGrp="1"/>
          </p:cNvSpPr>
          <p:nvPr>
            <p:ph type="sldNum" sz="quarter" idx="5"/>
          </p:nvPr>
        </p:nvSpPr>
        <p:spPr/>
        <p:txBody>
          <a:bodyPr/>
          <a:lstStyle/>
          <a:p>
            <a:pPr lvl="0"/>
            <a:fld id="{01B41D33-19C8-4450-B3C5-BE83E9C8F0BC}" type="slidenum">
              <a:rPr lang="en-US" noProof="0" smtClean="0"/>
              <a:pPr lvl="0"/>
              <a:t>14</a:t>
            </a:fld>
            <a:endParaRPr lang="en-US" noProof="0"/>
          </a:p>
        </p:txBody>
      </p:sp>
      <p:sp>
        <p:nvSpPr>
          <p:cNvPr id="8" name="Folienbildplatzhalter 7">
            <a:extLst>
              <a:ext uri="{FF2B5EF4-FFF2-40B4-BE49-F238E27FC236}">
                <a16:creationId xmlns:a16="http://schemas.microsoft.com/office/drawing/2014/main" id="{9609A0CA-CDCF-9557-BBBC-091287804CDE}"/>
              </a:ext>
            </a:extLst>
          </p:cNvPr>
          <p:cNvSpPr>
            <a:spLocks noGrp="1" noRot="1" noChangeAspect="1"/>
          </p:cNvSpPr>
          <p:nvPr>
            <p:ph type="sldImg"/>
          </p:nvPr>
        </p:nvSpPr>
        <p:spPr/>
        <p:txBody>
          <a:bodyPr/>
          <a:lstStyle/>
          <a:p>
            <a:endParaRPr lang="de-DE"/>
          </a:p>
        </p:txBody>
      </p:sp>
      <p:sp>
        <p:nvSpPr>
          <p:cNvPr id="2" name="Notizenplatzhalter 1">
            <a:extLst>
              <a:ext uri="{FF2B5EF4-FFF2-40B4-BE49-F238E27FC236}">
                <a16:creationId xmlns:a16="http://schemas.microsoft.com/office/drawing/2014/main" id="{672DBD0E-588C-7490-2062-9A18D454203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Workshop am Freitag, 21.11.2025,</a:t>
            </a:r>
            <a:br>
              <a:rPr lang="de-DE" dirty="0"/>
            </a:br>
            <a:r>
              <a:rPr lang="de-DE" dirty="0"/>
              <a:t>18.30 Uhr, im Amtshaus eingeladen werden, der zur Sammlung von Ideen für die</a:t>
            </a:r>
            <a:br>
              <a:rPr lang="de-DE" dirty="0"/>
            </a:br>
            <a:r>
              <a:rPr lang="de-DE" dirty="0"/>
              <a:t>Nutzung des Bestandsgebäudes Cassens Hoff als Begegnungsort dienen soll.</a:t>
            </a:r>
            <a:br>
              <a:rPr lang="de-DE" dirty="0"/>
            </a:br>
            <a:br>
              <a:rPr lang="de-DE" dirty="0"/>
            </a:br>
            <a:r>
              <a:rPr lang="de-DE" dirty="0"/>
              <a:t>Die Ergebnisse des Workshops sollen noch in den Abschluss der</a:t>
            </a:r>
            <a:br>
              <a:rPr lang="de-DE" dirty="0"/>
            </a:br>
            <a:r>
              <a:rPr lang="de-DE" dirty="0"/>
              <a:t>Machbarkeitsstudie einfließen.</a:t>
            </a:r>
          </a:p>
          <a:p>
            <a:endParaRPr lang="de-DE" dirty="0"/>
          </a:p>
        </p:txBody>
      </p:sp>
      <p:sp>
        <p:nvSpPr>
          <p:cNvPr id="3" name="Kopfzeilenplatzhalter 1">
            <a:extLst>
              <a:ext uri="{FF2B5EF4-FFF2-40B4-BE49-F238E27FC236}">
                <a16:creationId xmlns:a16="http://schemas.microsoft.com/office/drawing/2014/main" id="{9E1331CE-DD40-6719-9931-8899557B6AB0}"/>
              </a:ext>
            </a:extLst>
          </p:cNvPr>
          <p:cNvSpPr>
            <a:spLocks noGrp="1"/>
          </p:cNvSpPr>
          <p:nvPr>
            <p:ph type="hdr" sz="quarter"/>
          </p:nvPr>
        </p:nvSpPr>
        <p:spPr>
          <a:xfrm>
            <a:off x="1" y="0"/>
            <a:ext cx="3076363" cy="513508"/>
          </a:xfrm>
          <a:prstGeom prst="rect">
            <a:avLst/>
          </a:prstGeom>
        </p:spPr>
        <p:txBody>
          <a:bodyPr vert="horz" lIns="98999" tIns="49500" rIns="98999" bIns="49500" rtlCol="0"/>
          <a:lstStyle>
            <a:lvl1pPr algn="l">
              <a:defRPr sz="1400"/>
            </a:lvl1pPr>
          </a:lstStyle>
          <a:p>
            <a:pPr defTabSz="957927">
              <a:defRPr/>
            </a:pPr>
            <a:r>
              <a:rPr lang="en-US" sz="1000" dirty="0">
                <a:solidFill>
                  <a:prstClr val="black"/>
                </a:solidFill>
                <a:latin typeface="Calibri" panose="020F0502020204030204"/>
              </a:rPr>
              <a:t>Gemeinsam alt werden – Moisburg</a:t>
            </a:r>
          </a:p>
          <a:p>
            <a:pPr defTabSz="957927">
              <a:defRPr/>
            </a:pPr>
            <a:r>
              <a:rPr lang="en-US" sz="1000" dirty="0">
                <a:solidFill>
                  <a:prstClr val="black"/>
                </a:solidFill>
                <a:latin typeface="Calibri" panose="020F0502020204030204"/>
              </a:rPr>
              <a:t>Abschluss </a:t>
            </a:r>
            <a:r>
              <a:rPr lang="en-US" sz="1000" dirty="0" err="1">
                <a:solidFill>
                  <a:prstClr val="black"/>
                </a:solidFill>
                <a:latin typeface="Calibri" panose="020F0502020204030204"/>
              </a:rPr>
              <a:t>Machbarkeitsstudie</a:t>
            </a:r>
            <a:r>
              <a:rPr lang="en-US" sz="1000" dirty="0">
                <a:solidFill>
                  <a:prstClr val="black"/>
                </a:solidFill>
                <a:latin typeface="Calibri" panose="020F0502020204030204"/>
              </a:rPr>
              <a:t> </a:t>
            </a:r>
          </a:p>
        </p:txBody>
      </p:sp>
    </p:spTree>
    <p:extLst>
      <p:ext uri="{BB962C8B-B14F-4D97-AF65-F5344CB8AC3E}">
        <p14:creationId xmlns:p14="http://schemas.microsoft.com/office/powerpoint/2010/main" val="1005532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26148-C769-73A0-7517-96374B1BCE6F}"/>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06DEF4B9-0657-3D2F-F730-FBF291F669F2}"/>
              </a:ext>
            </a:extLst>
          </p:cNvPr>
          <p:cNvSpPr>
            <a:spLocks noGrp="1"/>
          </p:cNvSpPr>
          <p:nvPr>
            <p:ph type="dt" idx="1"/>
          </p:nvPr>
        </p:nvSpPr>
        <p:spPr/>
        <p:txBody>
          <a:bodyPr/>
          <a:lstStyle/>
          <a:p>
            <a:pPr lvl="0"/>
            <a:fld id="{A5A5ADE8-1FB8-43FD-A675-2B613EE00B6F}" type="datetime1">
              <a:rPr lang="de-DE" sz="1200"/>
              <a:pPr lvl="0"/>
              <a:t>28.10.2025</a:t>
            </a:fld>
            <a:endParaRPr lang="en-US" noProof="0" dirty="0"/>
          </a:p>
        </p:txBody>
      </p:sp>
      <p:sp>
        <p:nvSpPr>
          <p:cNvPr id="5" name="Foliennummernplatzhalter 4">
            <a:extLst>
              <a:ext uri="{FF2B5EF4-FFF2-40B4-BE49-F238E27FC236}">
                <a16:creationId xmlns:a16="http://schemas.microsoft.com/office/drawing/2014/main" id="{2209D211-9BC8-DD90-4C24-63C54E7F0003}"/>
              </a:ext>
            </a:extLst>
          </p:cNvPr>
          <p:cNvSpPr>
            <a:spLocks noGrp="1"/>
          </p:cNvSpPr>
          <p:nvPr>
            <p:ph type="sldNum" sz="quarter" idx="5"/>
          </p:nvPr>
        </p:nvSpPr>
        <p:spPr/>
        <p:txBody>
          <a:bodyPr/>
          <a:lstStyle/>
          <a:p>
            <a:pPr lvl="0"/>
            <a:fld id="{01B41D33-19C8-4450-B3C5-BE83E9C8F0BC}" type="slidenum">
              <a:rPr lang="en-US" noProof="0" smtClean="0"/>
              <a:pPr lvl="0"/>
              <a:t>15</a:t>
            </a:fld>
            <a:endParaRPr lang="en-US" noProof="0"/>
          </a:p>
        </p:txBody>
      </p:sp>
      <p:sp>
        <p:nvSpPr>
          <p:cNvPr id="8" name="Folienbildplatzhalter 7">
            <a:extLst>
              <a:ext uri="{FF2B5EF4-FFF2-40B4-BE49-F238E27FC236}">
                <a16:creationId xmlns:a16="http://schemas.microsoft.com/office/drawing/2014/main" id="{3D7718AF-FFEA-31D4-A750-B0C377A69B2B}"/>
              </a:ext>
            </a:extLst>
          </p:cNvPr>
          <p:cNvSpPr>
            <a:spLocks noGrp="1" noRot="1" noChangeAspect="1"/>
          </p:cNvSpPr>
          <p:nvPr>
            <p:ph type="sldImg"/>
          </p:nvPr>
        </p:nvSpPr>
        <p:spPr/>
        <p:txBody>
          <a:bodyPr/>
          <a:lstStyle/>
          <a:p>
            <a:endParaRPr lang="de-DE"/>
          </a:p>
        </p:txBody>
      </p:sp>
      <p:sp>
        <p:nvSpPr>
          <p:cNvPr id="2" name="Notizenplatzhalter 1">
            <a:extLst>
              <a:ext uri="{FF2B5EF4-FFF2-40B4-BE49-F238E27FC236}">
                <a16:creationId xmlns:a16="http://schemas.microsoft.com/office/drawing/2014/main" id="{81507F20-F455-4F88-8170-CA623B3BDD32}"/>
              </a:ext>
            </a:extLst>
          </p:cNvPr>
          <p:cNvSpPr>
            <a:spLocks noGrp="1"/>
          </p:cNvSpPr>
          <p:nvPr>
            <p:ph type="body" idx="1"/>
          </p:nvPr>
        </p:nvSpPr>
        <p:spPr/>
        <p:txBody>
          <a:bodyPr/>
          <a:lstStyle/>
          <a:p>
            <a:endParaRPr lang="de-DE" dirty="0"/>
          </a:p>
        </p:txBody>
      </p:sp>
      <p:sp>
        <p:nvSpPr>
          <p:cNvPr id="3" name="Kopfzeilenplatzhalter 1">
            <a:extLst>
              <a:ext uri="{FF2B5EF4-FFF2-40B4-BE49-F238E27FC236}">
                <a16:creationId xmlns:a16="http://schemas.microsoft.com/office/drawing/2014/main" id="{BABB1FFB-D476-235A-40F6-280CE2E5DF3A}"/>
              </a:ext>
            </a:extLst>
          </p:cNvPr>
          <p:cNvSpPr>
            <a:spLocks noGrp="1"/>
          </p:cNvSpPr>
          <p:nvPr>
            <p:ph type="hdr" sz="quarter"/>
          </p:nvPr>
        </p:nvSpPr>
        <p:spPr>
          <a:xfrm>
            <a:off x="1" y="0"/>
            <a:ext cx="3076363" cy="513508"/>
          </a:xfrm>
          <a:prstGeom prst="rect">
            <a:avLst/>
          </a:prstGeom>
        </p:spPr>
        <p:txBody>
          <a:bodyPr vert="horz" lIns="98999" tIns="49500" rIns="98999" bIns="49500" rtlCol="0"/>
          <a:lstStyle>
            <a:lvl1pPr algn="l">
              <a:defRPr sz="1400"/>
            </a:lvl1pPr>
          </a:lstStyle>
          <a:p>
            <a:pPr defTabSz="957927">
              <a:defRPr/>
            </a:pPr>
            <a:r>
              <a:rPr lang="en-US" sz="1000" dirty="0">
                <a:solidFill>
                  <a:prstClr val="black"/>
                </a:solidFill>
                <a:latin typeface="Calibri" panose="020F0502020204030204"/>
              </a:rPr>
              <a:t>Gemeinsam alt werden – Moisburg</a:t>
            </a:r>
          </a:p>
          <a:p>
            <a:pPr defTabSz="957927">
              <a:defRPr/>
            </a:pPr>
            <a:r>
              <a:rPr lang="en-US" sz="1000" dirty="0">
                <a:solidFill>
                  <a:prstClr val="black"/>
                </a:solidFill>
                <a:latin typeface="Calibri" panose="020F0502020204030204"/>
              </a:rPr>
              <a:t>Abschluss </a:t>
            </a:r>
            <a:r>
              <a:rPr lang="en-US" sz="1000" dirty="0" err="1">
                <a:solidFill>
                  <a:prstClr val="black"/>
                </a:solidFill>
                <a:latin typeface="Calibri" panose="020F0502020204030204"/>
              </a:rPr>
              <a:t>Machbarkeitsstudie</a:t>
            </a:r>
            <a:r>
              <a:rPr lang="en-US" sz="1000" dirty="0">
                <a:solidFill>
                  <a:prstClr val="black"/>
                </a:solidFill>
                <a:latin typeface="Calibri" panose="020F0502020204030204"/>
              </a:rPr>
              <a:t> </a:t>
            </a:r>
          </a:p>
        </p:txBody>
      </p:sp>
    </p:spTree>
    <p:extLst>
      <p:ext uri="{BB962C8B-B14F-4D97-AF65-F5344CB8AC3E}">
        <p14:creationId xmlns:p14="http://schemas.microsoft.com/office/powerpoint/2010/main" val="4139773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FD23E-5425-824B-74FB-2BBB07566798}"/>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09AABDEA-E46C-374F-00CF-725E7E4CD840}"/>
              </a:ext>
            </a:extLst>
          </p:cNvPr>
          <p:cNvSpPr>
            <a:spLocks noGrp="1"/>
          </p:cNvSpPr>
          <p:nvPr>
            <p:ph type="dt" idx="1"/>
          </p:nvPr>
        </p:nvSpPr>
        <p:spPr/>
        <p:txBody>
          <a:bodyPr/>
          <a:lstStyle/>
          <a:p>
            <a:pPr lvl="0"/>
            <a:fld id="{A5A5ADE8-1FB8-43FD-A675-2B613EE00B6F}" type="datetime1">
              <a:rPr lang="de-DE" sz="1200"/>
              <a:pPr lvl="0"/>
              <a:t>28.10.2025</a:t>
            </a:fld>
            <a:endParaRPr lang="en-US" noProof="0" dirty="0"/>
          </a:p>
        </p:txBody>
      </p:sp>
      <p:sp>
        <p:nvSpPr>
          <p:cNvPr id="5" name="Foliennummernplatzhalter 4">
            <a:extLst>
              <a:ext uri="{FF2B5EF4-FFF2-40B4-BE49-F238E27FC236}">
                <a16:creationId xmlns:a16="http://schemas.microsoft.com/office/drawing/2014/main" id="{70545ED5-0817-B911-CEA1-50EC39A444C0}"/>
              </a:ext>
            </a:extLst>
          </p:cNvPr>
          <p:cNvSpPr>
            <a:spLocks noGrp="1"/>
          </p:cNvSpPr>
          <p:nvPr>
            <p:ph type="sldNum" sz="quarter" idx="5"/>
          </p:nvPr>
        </p:nvSpPr>
        <p:spPr/>
        <p:txBody>
          <a:bodyPr/>
          <a:lstStyle/>
          <a:p>
            <a:pPr lvl="0"/>
            <a:fld id="{01B41D33-19C8-4450-B3C5-BE83E9C8F0BC}" type="slidenum">
              <a:rPr lang="en-US" noProof="0" smtClean="0"/>
              <a:pPr lvl="0"/>
              <a:t>16</a:t>
            </a:fld>
            <a:endParaRPr lang="en-US" noProof="0"/>
          </a:p>
        </p:txBody>
      </p:sp>
      <p:sp>
        <p:nvSpPr>
          <p:cNvPr id="8" name="Folienbildplatzhalter 7">
            <a:extLst>
              <a:ext uri="{FF2B5EF4-FFF2-40B4-BE49-F238E27FC236}">
                <a16:creationId xmlns:a16="http://schemas.microsoft.com/office/drawing/2014/main" id="{C48CF48B-C26A-8D2B-856D-07EC084A4573}"/>
              </a:ext>
            </a:extLst>
          </p:cNvPr>
          <p:cNvSpPr>
            <a:spLocks noGrp="1" noRot="1" noChangeAspect="1"/>
          </p:cNvSpPr>
          <p:nvPr>
            <p:ph type="sldImg"/>
          </p:nvPr>
        </p:nvSpPr>
        <p:spPr/>
        <p:txBody>
          <a:bodyPr/>
          <a:lstStyle/>
          <a:p>
            <a:endParaRPr lang="de-DE"/>
          </a:p>
        </p:txBody>
      </p:sp>
      <p:sp>
        <p:nvSpPr>
          <p:cNvPr id="2" name="Notizenplatzhalter 1">
            <a:extLst>
              <a:ext uri="{FF2B5EF4-FFF2-40B4-BE49-F238E27FC236}">
                <a16:creationId xmlns:a16="http://schemas.microsoft.com/office/drawing/2014/main" id="{7BEA956F-816E-71EF-7D4B-B95ADBA9ECC2}"/>
              </a:ext>
            </a:extLst>
          </p:cNvPr>
          <p:cNvSpPr>
            <a:spLocks noGrp="1"/>
          </p:cNvSpPr>
          <p:nvPr>
            <p:ph type="body" idx="1"/>
          </p:nvPr>
        </p:nvSpPr>
        <p:spPr/>
        <p:txBody>
          <a:bodyPr/>
          <a:lstStyle/>
          <a:p>
            <a:endParaRPr lang="de-DE" dirty="0"/>
          </a:p>
        </p:txBody>
      </p:sp>
      <p:sp>
        <p:nvSpPr>
          <p:cNvPr id="3" name="Kopfzeilenplatzhalter 1">
            <a:extLst>
              <a:ext uri="{FF2B5EF4-FFF2-40B4-BE49-F238E27FC236}">
                <a16:creationId xmlns:a16="http://schemas.microsoft.com/office/drawing/2014/main" id="{B62C6298-DBED-74B8-CAE2-D59874DC093B}"/>
              </a:ext>
            </a:extLst>
          </p:cNvPr>
          <p:cNvSpPr>
            <a:spLocks noGrp="1"/>
          </p:cNvSpPr>
          <p:nvPr>
            <p:ph type="hdr" sz="quarter"/>
          </p:nvPr>
        </p:nvSpPr>
        <p:spPr>
          <a:xfrm>
            <a:off x="1" y="0"/>
            <a:ext cx="3076363" cy="513508"/>
          </a:xfrm>
          <a:prstGeom prst="rect">
            <a:avLst/>
          </a:prstGeom>
        </p:spPr>
        <p:txBody>
          <a:bodyPr vert="horz" lIns="98999" tIns="49500" rIns="98999" bIns="49500" rtlCol="0"/>
          <a:lstStyle>
            <a:lvl1pPr algn="l">
              <a:defRPr sz="1400"/>
            </a:lvl1pPr>
          </a:lstStyle>
          <a:p>
            <a:pPr defTabSz="957927">
              <a:defRPr/>
            </a:pPr>
            <a:r>
              <a:rPr lang="en-US" sz="1000" dirty="0">
                <a:solidFill>
                  <a:prstClr val="black"/>
                </a:solidFill>
                <a:latin typeface="Calibri" panose="020F0502020204030204"/>
              </a:rPr>
              <a:t>Gemeinsam alt werden – Moisburg</a:t>
            </a:r>
          </a:p>
          <a:p>
            <a:pPr defTabSz="957927">
              <a:defRPr/>
            </a:pPr>
            <a:r>
              <a:rPr lang="en-US" sz="1000" dirty="0">
                <a:solidFill>
                  <a:prstClr val="black"/>
                </a:solidFill>
                <a:latin typeface="Calibri" panose="020F0502020204030204"/>
              </a:rPr>
              <a:t>Abschluss </a:t>
            </a:r>
            <a:r>
              <a:rPr lang="en-US" sz="1000" dirty="0" err="1">
                <a:solidFill>
                  <a:prstClr val="black"/>
                </a:solidFill>
                <a:latin typeface="Calibri" panose="020F0502020204030204"/>
              </a:rPr>
              <a:t>Machbarkeitsstudie</a:t>
            </a:r>
            <a:r>
              <a:rPr lang="en-US" sz="1000" dirty="0">
                <a:solidFill>
                  <a:prstClr val="black"/>
                </a:solidFill>
                <a:latin typeface="Calibri" panose="020F0502020204030204"/>
              </a:rPr>
              <a:t> </a:t>
            </a:r>
          </a:p>
        </p:txBody>
      </p:sp>
    </p:spTree>
    <p:extLst>
      <p:ext uri="{BB962C8B-B14F-4D97-AF65-F5344CB8AC3E}">
        <p14:creationId xmlns:p14="http://schemas.microsoft.com/office/powerpoint/2010/main" val="3723493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1A462-0E10-3BC7-1090-5DCE9153BA29}"/>
            </a:ext>
          </a:extLst>
        </p:cNvPr>
        <p:cNvGrpSpPr/>
        <p:nvPr/>
      </p:nvGrpSpPr>
      <p:grpSpPr>
        <a:xfrm>
          <a:off x="0" y="0"/>
          <a:ext cx="0" cy="0"/>
          <a:chOff x="0" y="0"/>
          <a:chExt cx="0" cy="0"/>
        </a:xfrm>
      </p:grpSpPr>
      <p:sp>
        <p:nvSpPr>
          <p:cNvPr id="3" name="Notizenplatzhalter 2">
            <a:extLst>
              <a:ext uri="{FF2B5EF4-FFF2-40B4-BE49-F238E27FC236}">
                <a16:creationId xmlns:a16="http://schemas.microsoft.com/office/drawing/2014/main" id="{9C58612E-A7B2-3584-FCEE-47D0BAFE67A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AF3FEC8-5FB0-146E-AFCD-1ACC9DC55ECF}"/>
              </a:ext>
            </a:extLst>
          </p:cNvPr>
          <p:cNvSpPr>
            <a:spLocks noGrp="1"/>
          </p:cNvSpPr>
          <p:nvPr>
            <p:ph type="sldNum" sz="quarter" idx="5"/>
          </p:nvPr>
        </p:nvSpPr>
        <p:spPr/>
        <p:txBody>
          <a:bodyPr/>
          <a:lstStyle/>
          <a:p>
            <a:fld id="{2274E429-9A75-4435-A105-9D5AE4DEF92E}" type="slidenum">
              <a:rPr lang="de-DE"/>
              <a:pPr/>
              <a:t>17</a:t>
            </a:fld>
            <a:endParaRPr lang="de-DE"/>
          </a:p>
        </p:txBody>
      </p:sp>
      <p:sp>
        <p:nvSpPr>
          <p:cNvPr id="10" name="Folienbildplatzhalter 9">
            <a:extLst>
              <a:ext uri="{FF2B5EF4-FFF2-40B4-BE49-F238E27FC236}">
                <a16:creationId xmlns:a16="http://schemas.microsoft.com/office/drawing/2014/main" id="{AFBA7A3E-4568-AAD3-2520-2233015C06E6}"/>
              </a:ext>
            </a:extLst>
          </p:cNvPr>
          <p:cNvSpPr>
            <a:spLocks noGrp="1" noRot="1" noChangeAspect="1"/>
          </p:cNvSpPr>
          <p:nvPr>
            <p:ph type="sldImg"/>
          </p:nvPr>
        </p:nvSpPr>
        <p:spPr/>
        <p:txBody>
          <a:bodyPr/>
          <a:lstStyle/>
          <a:p>
            <a:endParaRPr lang="de-DE"/>
          </a:p>
        </p:txBody>
      </p:sp>
      <p:sp>
        <p:nvSpPr>
          <p:cNvPr id="13" name="Datumsplatzhalter 3">
            <a:extLst>
              <a:ext uri="{FF2B5EF4-FFF2-40B4-BE49-F238E27FC236}">
                <a16:creationId xmlns:a16="http://schemas.microsoft.com/office/drawing/2014/main" id="{74DFFCE7-CD62-661F-955F-ED708EC98DEC}"/>
              </a:ext>
            </a:extLst>
          </p:cNvPr>
          <p:cNvSpPr>
            <a:spLocks noGrp="1"/>
          </p:cNvSpPr>
          <p:nvPr>
            <p:ph type="dt" idx="1"/>
          </p:nvPr>
        </p:nvSpPr>
        <p:spPr>
          <a:xfrm>
            <a:off x="4021294" y="0"/>
            <a:ext cx="3076363" cy="513508"/>
          </a:xfrm>
        </p:spPr>
        <p:txBody>
          <a:bodyPr/>
          <a:lstStyle/>
          <a:p>
            <a:pPr lvl="0"/>
            <a:fld id="{A5A5ADE8-1FB8-43FD-A675-2B613EE00B6F}" type="datetime1">
              <a:rPr lang="de-DE" sz="1200"/>
              <a:pPr lvl="0"/>
              <a:t>28.10.2025</a:t>
            </a:fld>
            <a:endParaRPr lang="en-US" noProof="0" dirty="0"/>
          </a:p>
        </p:txBody>
      </p:sp>
      <p:sp>
        <p:nvSpPr>
          <p:cNvPr id="2" name="Kopfzeilenplatzhalter 1">
            <a:extLst>
              <a:ext uri="{FF2B5EF4-FFF2-40B4-BE49-F238E27FC236}">
                <a16:creationId xmlns:a16="http://schemas.microsoft.com/office/drawing/2014/main" id="{72755C9C-32D8-B7C4-6985-E84C8581BCE7}"/>
              </a:ext>
            </a:extLst>
          </p:cNvPr>
          <p:cNvSpPr>
            <a:spLocks noGrp="1"/>
          </p:cNvSpPr>
          <p:nvPr>
            <p:ph type="hdr" sz="quarter"/>
          </p:nvPr>
        </p:nvSpPr>
        <p:spPr>
          <a:xfrm>
            <a:off x="1" y="0"/>
            <a:ext cx="3076363" cy="513508"/>
          </a:xfrm>
          <a:prstGeom prst="rect">
            <a:avLst/>
          </a:prstGeom>
        </p:spPr>
        <p:txBody>
          <a:bodyPr vert="horz" lIns="98999" tIns="49500" rIns="98999" bIns="49500" rtlCol="0"/>
          <a:lstStyle>
            <a:lvl1pPr algn="l">
              <a:defRPr sz="1400"/>
            </a:lvl1pPr>
          </a:lstStyle>
          <a:p>
            <a:pPr defTabSz="957927">
              <a:defRPr/>
            </a:pPr>
            <a:r>
              <a:rPr lang="en-US" sz="1000" dirty="0">
                <a:solidFill>
                  <a:prstClr val="black"/>
                </a:solidFill>
                <a:latin typeface="Calibri" panose="020F0502020204030204"/>
              </a:rPr>
              <a:t>Gemeinsam alt werden – Moisburg</a:t>
            </a:r>
          </a:p>
          <a:p>
            <a:pPr defTabSz="957927">
              <a:defRPr/>
            </a:pPr>
            <a:r>
              <a:rPr lang="en-US" sz="1000" dirty="0">
                <a:solidFill>
                  <a:prstClr val="black"/>
                </a:solidFill>
                <a:latin typeface="Calibri" panose="020F0502020204030204"/>
              </a:rPr>
              <a:t>Abschluss </a:t>
            </a:r>
            <a:r>
              <a:rPr lang="en-US" sz="1000" dirty="0" err="1">
                <a:solidFill>
                  <a:prstClr val="black"/>
                </a:solidFill>
                <a:latin typeface="Calibri" panose="020F0502020204030204"/>
              </a:rPr>
              <a:t>Machbarkeitsstudie</a:t>
            </a:r>
            <a:r>
              <a:rPr lang="en-US" sz="1000" dirty="0">
                <a:solidFill>
                  <a:prstClr val="black"/>
                </a:solidFill>
                <a:latin typeface="Calibri" panose="020F0502020204030204"/>
              </a:rPr>
              <a:t> </a:t>
            </a:r>
          </a:p>
        </p:txBody>
      </p:sp>
    </p:spTree>
    <p:extLst>
      <p:ext uri="{BB962C8B-B14F-4D97-AF65-F5344CB8AC3E}">
        <p14:creationId xmlns:p14="http://schemas.microsoft.com/office/powerpoint/2010/main" val="1842534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B034F-F680-780D-2C99-13E80932C918}"/>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46AAD44B-427D-75E3-80D4-7D3452FAEFD0}"/>
              </a:ext>
            </a:extLst>
          </p:cNvPr>
          <p:cNvSpPr>
            <a:spLocks noGrp="1"/>
          </p:cNvSpPr>
          <p:nvPr>
            <p:ph type="dt" idx="1"/>
          </p:nvPr>
        </p:nvSpPr>
        <p:spPr/>
        <p:txBody>
          <a:bodyPr/>
          <a:lstStyle/>
          <a:p>
            <a:pPr lvl="0"/>
            <a:fld id="{A5A5ADE8-1FB8-43FD-A675-2B613EE00B6F}" type="datetime1">
              <a:rPr lang="de-DE" noProof="0" smtClean="0"/>
              <a:pPr lvl="0"/>
              <a:t>28.10.2025</a:t>
            </a:fld>
            <a:endParaRPr lang="en-US" noProof="0" dirty="0"/>
          </a:p>
        </p:txBody>
      </p:sp>
      <p:sp>
        <p:nvSpPr>
          <p:cNvPr id="5" name="Foliennummernplatzhalter 4">
            <a:extLst>
              <a:ext uri="{FF2B5EF4-FFF2-40B4-BE49-F238E27FC236}">
                <a16:creationId xmlns:a16="http://schemas.microsoft.com/office/drawing/2014/main" id="{9081BF90-8B0E-89FB-4C90-C0BECE5413B1}"/>
              </a:ext>
            </a:extLst>
          </p:cNvPr>
          <p:cNvSpPr>
            <a:spLocks noGrp="1"/>
          </p:cNvSpPr>
          <p:nvPr>
            <p:ph type="sldNum" sz="quarter" idx="5"/>
          </p:nvPr>
        </p:nvSpPr>
        <p:spPr/>
        <p:txBody>
          <a:bodyPr/>
          <a:lstStyle/>
          <a:p>
            <a:pPr lvl="0"/>
            <a:fld id="{01B41D33-19C8-4450-B3C5-BE83E9C8F0BC}" type="slidenum">
              <a:rPr lang="en-US" noProof="0" smtClean="0"/>
              <a:pPr lvl="0"/>
              <a:t>2</a:t>
            </a:fld>
            <a:endParaRPr lang="en-US" noProof="0"/>
          </a:p>
        </p:txBody>
      </p:sp>
      <p:sp>
        <p:nvSpPr>
          <p:cNvPr id="8" name="Folienbildplatzhalter 7">
            <a:extLst>
              <a:ext uri="{FF2B5EF4-FFF2-40B4-BE49-F238E27FC236}">
                <a16:creationId xmlns:a16="http://schemas.microsoft.com/office/drawing/2014/main" id="{7A6D99E2-171A-1F65-C2BF-214C10070A80}"/>
              </a:ext>
            </a:extLst>
          </p:cNvPr>
          <p:cNvSpPr>
            <a:spLocks noGrp="1" noRot="1" noChangeAspect="1"/>
          </p:cNvSpPr>
          <p:nvPr>
            <p:ph type="sldImg"/>
          </p:nvPr>
        </p:nvSpPr>
        <p:spPr/>
        <p:txBody>
          <a:bodyPr/>
          <a:lstStyle/>
          <a:p>
            <a:endParaRPr lang="de-DE"/>
          </a:p>
        </p:txBody>
      </p:sp>
      <p:sp>
        <p:nvSpPr>
          <p:cNvPr id="2" name="Notizenplatzhalter 1">
            <a:extLst>
              <a:ext uri="{FF2B5EF4-FFF2-40B4-BE49-F238E27FC236}">
                <a16:creationId xmlns:a16="http://schemas.microsoft.com/office/drawing/2014/main" id="{915F6514-D4FF-D970-A491-CB6CED2674C0}"/>
              </a:ext>
            </a:extLst>
          </p:cNvPr>
          <p:cNvSpPr>
            <a:spLocks noGrp="1"/>
          </p:cNvSpPr>
          <p:nvPr>
            <p:ph type="body" idx="1"/>
          </p:nvPr>
        </p:nvSpPr>
        <p:spPr/>
        <p:txBody>
          <a:bodyPr/>
          <a:lstStyle/>
          <a:p>
            <a:r>
              <a:rPr lang="de-DE" sz="1100" dirty="0"/>
              <a:t>Viele sehr </a:t>
            </a:r>
            <a:r>
              <a:rPr lang="de-DE" sz="1100" dirty="0" err="1"/>
              <a:t>sehr</a:t>
            </a:r>
            <a:r>
              <a:rPr lang="de-DE" sz="1100" dirty="0"/>
              <a:t> interessante Entwicklungen hat Moisburg durchlaufen seit wir uns das letzte Mal hier getroffen haben!</a:t>
            </a:r>
          </a:p>
          <a:p>
            <a:r>
              <a:rPr lang="de-DE" sz="1100" dirty="0"/>
              <a:t>Zum einen als Abschluss unserer Machbarkeitsstudie – zum anderen als Auftakt für all das, was jetzt kommt…</a:t>
            </a:r>
          </a:p>
          <a:p>
            <a:r>
              <a:rPr lang="de-DE" sz="1100" dirty="0"/>
              <a:t>Es soll über das Ergebnis der Umfrage, die Ausflüge nach Vrees und Harsefeld</a:t>
            </a:r>
            <a:br>
              <a:rPr lang="de-DE" sz="1100" dirty="0"/>
            </a:br>
            <a:r>
              <a:rPr lang="de-DE" sz="1100" dirty="0"/>
              <a:t>und den Stand der Planung zum Cassens Hoff informiert werden.</a:t>
            </a:r>
            <a:br>
              <a:rPr lang="de-DE" sz="1100" dirty="0"/>
            </a:br>
            <a:br>
              <a:rPr lang="de-DE" sz="1100" dirty="0"/>
            </a:br>
            <a:r>
              <a:rPr lang="de-DE" sz="1100" dirty="0"/>
              <a:t>Idee ist, dass sich an dem Abend Josephine, die neuen Dorfmoderatorinnen und</a:t>
            </a:r>
            <a:br>
              <a:rPr lang="de-DE" sz="1100" dirty="0"/>
            </a:br>
            <a:r>
              <a:rPr lang="de-DE" sz="1100" dirty="0"/>
              <a:t>auch die Genossenschaft vorstellen. </a:t>
            </a:r>
            <a:br>
              <a:rPr lang="de-DE" sz="1100" dirty="0"/>
            </a:br>
            <a:br>
              <a:rPr lang="de-DE" sz="1100" dirty="0"/>
            </a:br>
            <a:r>
              <a:rPr lang="de-DE" sz="1100" dirty="0"/>
              <a:t>Der Abschluss der Machbarkeitsstudie "Gemeinsam alt werden" ist zugleich</a:t>
            </a:r>
            <a:br>
              <a:rPr lang="de-DE" sz="1100" dirty="0"/>
            </a:br>
            <a:r>
              <a:rPr lang="de-DE" sz="1100" dirty="0"/>
              <a:t>auch der Übergang zu der Dorfentwicklung.</a:t>
            </a:r>
            <a:br>
              <a:rPr lang="de-DE" sz="1100" dirty="0"/>
            </a:br>
            <a:br>
              <a:rPr lang="de-DE" sz="1100" dirty="0"/>
            </a:br>
            <a:r>
              <a:rPr lang="de-DE" sz="1100" dirty="0"/>
              <a:t>Gleichzeitig soll heute Abend zu einem Workshop am Freitag, 21.11.2025,</a:t>
            </a:r>
            <a:br>
              <a:rPr lang="de-DE" sz="1100" dirty="0"/>
            </a:br>
            <a:r>
              <a:rPr lang="de-DE" sz="1100" dirty="0"/>
              <a:t>18.30 Uhr, im Amtshaus eingeladen werden, der zur Sammlung von Ideen für die</a:t>
            </a:r>
            <a:br>
              <a:rPr lang="de-DE" sz="1100" dirty="0"/>
            </a:br>
            <a:r>
              <a:rPr lang="de-DE" sz="1100" dirty="0"/>
              <a:t>Nutzung des Bestandsgebäudes Cassens Hoff als Begegnungsort dienen soll.</a:t>
            </a:r>
            <a:br>
              <a:rPr lang="de-DE" sz="1100" dirty="0"/>
            </a:br>
            <a:br>
              <a:rPr lang="de-DE" sz="1100" dirty="0"/>
            </a:br>
            <a:r>
              <a:rPr lang="de-DE" sz="1100" dirty="0"/>
              <a:t>Die Ergebnisse des Workshops sollen noch in den Abschluss der</a:t>
            </a:r>
            <a:br>
              <a:rPr lang="de-DE" sz="1100" dirty="0"/>
            </a:br>
            <a:r>
              <a:rPr lang="de-DE" sz="1100" dirty="0"/>
              <a:t>Machbarkeitsstudie einfließen.</a:t>
            </a:r>
          </a:p>
        </p:txBody>
      </p:sp>
      <p:sp>
        <p:nvSpPr>
          <p:cNvPr id="6" name="Kopfzeilenplatzhalter 1">
            <a:extLst>
              <a:ext uri="{FF2B5EF4-FFF2-40B4-BE49-F238E27FC236}">
                <a16:creationId xmlns:a16="http://schemas.microsoft.com/office/drawing/2014/main" id="{6FA6BDCC-F6F8-01AB-B4F6-2978BCE211CB}"/>
              </a:ext>
            </a:extLst>
          </p:cNvPr>
          <p:cNvSpPr>
            <a:spLocks noGrp="1"/>
          </p:cNvSpPr>
          <p:nvPr>
            <p:ph type="hdr" sz="quarter"/>
          </p:nvPr>
        </p:nvSpPr>
        <p:spPr>
          <a:xfrm>
            <a:off x="1" y="0"/>
            <a:ext cx="3076363" cy="513508"/>
          </a:xfrm>
          <a:prstGeom prst="rect">
            <a:avLst/>
          </a:prstGeom>
        </p:spPr>
        <p:txBody>
          <a:bodyPr vert="horz" lIns="98999" tIns="49500" rIns="98999" bIns="49500" rtlCol="0"/>
          <a:lstStyle>
            <a:lvl1pPr algn="l">
              <a:defRPr sz="1400"/>
            </a:lvl1pPr>
          </a:lstStyle>
          <a:p>
            <a:pPr defTabSz="957927">
              <a:defRPr/>
            </a:pPr>
            <a:r>
              <a:rPr lang="en-US" sz="1000" dirty="0">
                <a:solidFill>
                  <a:prstClr val="black"/>
                </a:solidFill>
                <a:latin typeface="Calibri" panose="020F0502020204030204"/>
              </a:rPr>
              <a:t>Gemeinsam alt werden – Moisburg</a:t>
            </a:r>
          </a:p>
          <a:p>
            <a:pPr defTabSz="957927">
              <a:defRPr/>
            </a:pPr>
            <a:r>
              <a:rPr lang="en-US" sz="1000" dirty="0">
                <a:solidFill>
                  <a:prstClr val="black"/>
                </a:solidFill>
                <a:latin typeface="Calibri" panose="020F0502020204030204"/>
              </a:rPr>
              <a:t>Abschluss </a:t>
            </a:r>
            <a:r>
              <a:rPr lang="en-US" sz="1000" dirty="0" err="1">
                <a:solidFill>
                  <a:prstClr val="black"/>
                </a:solidFill>
                <a:latin typeface="Calibri" panose="020F0502020204030204"/>
              </a:rPr>
              <a:t>Machbarkeitsstudie</a:t>
            </a:r>
            <a:r>
              <a:rPr lang="en-US" sz="1000" dirty="0">
                <a:solidFill>
                  <a:prstClr val="black"/>
                </a:solidFill>
                <a:latin typeface="Calibri" panose="020F0502020204030204"/>
              </a:rPr>
              <a:t> </a:t>
            </a:r>
          </a:p>
        </p:txBody>
      </p:sp>
    </p:spTree>
    <p:extLst>
      <p:ext uri="{BB962C8B-B14F-4D97-AF65-F5344CB8AC3E}">
        <p14:creationId xmlns:p14="http://schemas.microsoft.com/office/powerpoint/2010/main" val="3050816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idx="1"/>
          </p:nvPr>
        </p:nvSpPr>
        <p:spPr/>
        <p:txBody>
          <a:bodyPr/>
          <a:lstStyle/>
          <a:p>
            <a:pPr lvl="0"/>
            <a:fld id="{A5A5ADE8-1FB8-43FD-A675-2B613EE00B6F}" type="datetime1">
              <a:rPr lang="de-DE" sz="1200"/>
              <a:pPr lvl="0"/>
              <a:t>28.10.2025</a:t>
            </a:fld>
            <a:endParaRPr lang="en-US" noProof="0" dirty="0"/>
          </a:p>
        </p:txBody>
      </p:sp>
      <p:sp>
        <p:nvSpPr>
          <p:cNvPr id="5" name="Foliennummernplatzhalter 4"/>
          <p:cNvSpPr>
            <a:spLocks noGrp="1"/>
          </p:cNvSpPr>
          <p:nvPr>
            <p:ph type="sldNum" sz="quarter" idx="5"/>
          </p:nvPr>
        </p:nvSpPr>
        <p:spPr/>
        <p:txBody>
          <a:bodyPr/>
          <a:lstStyle/>
          <a:p>
            <a:pPr lvl="0"/>
            <a:fld id="{01B41D33-19C8-4450-B3C5-BE83E9C8F0BC}" type="slidenum">
              <a:rPr lang="en-US" noProof="0" smtClean="0"/>
              <a:pPr lvl="0"/>
              <a:t>3</a:t>
            </a:fld>
            <a:endParaRPr lang="en-US" noProof="0"/>
          </a:p>
        </p:txBody>
      </p:sp>
      <p:sp>
        <p:nvSpPr>
          <p:cNvPr id="8" name="Folienbildplatzhalter 7">
            <a:extLst>
              <a:ext uri="{FF2B5EF4-FFF2-40B4-BE49-F238E27FC236}">
                <a16:creationId xmlns:a16="http://schemas.microsoft.com/office/drawing/2014/main" id="{D9659B1E-A580-2060-CFCF-814035902A9D}"/>
              </a:ext>
            </a:extLst>
          </p:cNvPr>
          <p:cNvSpPr>
            <a:spLocks noGrp="1" noRot="1" noChangeAspect="1"/>
          </p:cNvSpPr>
          <p:nvPr>
            <p:ph type="sldImg"/>
          </p:nvPr>
        </p:nvSpPr>
        <p:spPr/>
        <p:txBody>
          <a:bodyPr/>
          <a:lstStyle/>
          <a:p>
            <a:endParaRPr lang="de-DE"/>
          </a:p>
        </p:txBody>
      </p:sp>
      <p:sp>
        <p:nvSpPr>
          <p:cNvPr id="2" name="Notizenplatzhalter 1">
            <a:extLst>
              <a:ext uri="{FF2B5EF4-FFF2-40B4-BE49-F238E27FC236}">
                <a16:creationId xmlns:a16="http://schemas.microsoft.com/office/drawing/2014/main" id="{F223968C-54DE-8C32-6343-CD6BF96C5380}"/>
              </a:ext>
            </a:extLst>
          </p:cNvPr>
          <p:cNvSpPr>
            <a:spLocks noGrp="1"/>
          </p:cNvSpPr>
          <p:nvPr>
            <p:ph type="body" idx="1"/>
          </p:nvPr>
        </p:nvSpPr>
        <p:spPr/>
        <p:txBody>
          <a:bodyPr/>
          <a:lstStyle/>
          <a:p>
            <a:pPr marL="0" indent="0">
              <a:lnSpc>
                <a:spcPct val="100000"/>
              </a:lnSpc>
              <a:spcBef>
                <a:spcPts val="600"/>
              </a:spcBef>
              <a:buClr>
                <a:srgbClr val="335B74"/>
              </a:buClr>
              <a:buNone/>
            </a:pPr>
            <a:r>
              <a:rPr lang="de-DE" sz="1100" b="1" dirty="0">
                <a:solidFill>
                  <a:schemeClr val="tx1">
                    <a:lumMod val="75000"/>
                    <a:lumOff val="25000"/>
                  </a:schemeClr>
                </a:solidFill>
                <a:ea typeface="Roboto" panose="02000000000000000000" pitchFamily="2" charset="0"/>
                <a:cs typeface="Roboto" panose="02000000000000000000" pitchFamily="2" charset="0"/>
              </a:rPr>
              <a:t>Der Ablauf</a:t>
            </a:r>
          </a:p>
          <a:p>
            <a:pPr marL="0" indent="0">
              <a:lnSpc>
                <a:spcPct val="100000"/>
              </a:lnSpc>
              <a:spcBef>
                <a:spcPts val="600"/>
              </a:spcBef>
              <a:buClr>
                <a:srgbClr val="335B74"/>
              </a:buClr>
              <a:buNone/>
            </a:pPr>
            <a:r>
              <a:rPr lang="de-DE" sz="1100" dirty="0">
                <a:solidFill>
                  <a:srgbClr val="335B74"/>
                </a:solidFill>
                <a:ea typeface="Roboto" panose="02000000000000000000" pitchFamily="2" charset="0"/>
                <a:cs typeface="Roboto" panose="02000000000000000000" pitchFamily="2" charset="0"/>
              </a:rPr>
              <a:t>01.10.2024 Info-Abend </a:t>
            </a:r>
            <a:r>
              <a:rPr lang="de-DE" sz="1100" dirty="0">
                <a:solidFill>
                  <a:schemeClr val="tx1">
                    <a:lumMod val="75000"/>
                    <a:lumOff val="25000"/>
                  </a:schemeClr>
                </a:solidFill>
                <a:ea typeface="Roboto" panose="02000000000000000000" pitchFamily="2" charset="0"/>
                <a:cs typeface="Roboto" panose="02000000000000000000" pitchFamily="2" charset="0"/>
              </a:rPr>
              <a:t>zum Start in den Prozess: Wichtigkeit der Umfrage als Basis!</a:t>
            </a:r>
          </a:p>
          <a:p>
            <a:pPr marL="0" marR="0" lvl="0" indent="0" algn="l" defTabSz="914400" rtl="0" eaLnBrk="1" fontAlgn="auto" latinLnBrk="0" hangingPunct="1">
              <a:lnSpc>
                <a:spcPct val="100000"/>
              </a:lnSpc>
              <a:spcBef>
                <a:spcPts val="600"/>
              </a:spcBef>
              <a:buClr>
                <a:srgbClr val="335B74"/>
              </a:buClr>
              <a:buSzTx/>
              <a:buFontTx/>
              <a:buNone/>
              <a:tabLst/>
              <a:defRPr/>
            </a:pPr>
            <a:r>
              <a:rPr lang="de-DE" sz="1100" dirty="0">
                <a:solidFill>
                  <a:srgbClr val="335B74"/>
                </a:solidFill>
                <a:ea typeface="Roboto" panose="02000000000000000000" pitchFamily="2" charset="0"/>
                <a:cs typeface="Roboto" panose="02000000000000000000" pitchFamily="2" charset="0"/>
              </a:rPr>
              <a:t>Workshop mit </a:t>
            </a:r>
            <a:r>
              <a:rPr lang="de-DE" sz="1100" dirty="0" err="1">
                <a:solidFill>
                  <a:srgbClr val="335B74"/>
                </a:solidFill>
                <a:ea typeface="Roboto" panose="02000000000000000000" pitchFamily="2" charset="0"/>
                <a:cs typeface="Roboto" panose="02000000000000000000" pitchFamily="2" charset="0"/>
              </a:rPr>
              <a:t>Schlüssel-Akteur:innen</a:t>
            </a:r>
            <a:r>
              <a:rPr lang="de-DE" sz="1100" dirty="0">
                <a:solidFill>
                  <a:srgbClr val="335B74"/>
                </a:solidFill>
                <a:ea typeface="Roboto" panose="02000000000000000000" pitchFamily="2" charset="0"/>
                <a:cs typeface="Roboto" panose="02000000000000000000" pitchFamily="2" charset="0"/>
              </a:rPr>
              <a:t> </a:t>
            </a:r>
            <a:r>
              <a:rPr lang="de-DE" sz="1100" dirty="0"/>
              <a:t>zur Umfrage am 23.10.2024</a:t>
            </a:r>
            <a:endParaRPr lang="de-DE" sz="1100" dirty="0">
              <a:solidFill>
                <a:srgbClr val="335B74"/>
              </a:solidFill>
              <a:ea typeface="Roboto" panose="02000000000000000000" pitchFamily="2" charset="0"/>
              <a:cs typeface="Roboto" panose="02000000000000000000" pitchFamily="2" charset="0"/>
            </a:endParaRPr>
          </a:p>
          <a:p>
            <a:pPr marL="0" indent="0">
              <a:lnSpc>
                <a:spcPct val="100000"/>
              </a:lnSpc>
              <a:spcBef>
                <a:spcPts val="600"/>
              </a:spcBef>
              <a:buClr>
                <a:srgbClr val="335B74"/>
              </a:buClr>
              <a:buNone/>
            </a:pPr>
            <a:r>
              <a:rPr lang="de-DE" sz="1100" dirty="0">
                <a:solidFill>
                  <a:srgbClr val="335B74"/>
                </a:solidFill>
                <a:ea typeface="Roboto" panose="02000000000000000000" pitchFamily="2" charset="0"/>
                <a:cs typeface="Roboto" panose="02000000000000000000" pitchFamily="2" charset="0"/>
              </a:rPr>
              <a:t>Ankündigung </a:t>
            </a:r>
            <a:r>
              <a:rPr lang="de-DE" sz="1100" dirty="0">
                <a:solidFill>
                  <a:schemeClr val="tx1">
                    <a:lumMod val="75000"/>
                    <a:lumOff val="25000"/>
                  </a:schemeClr>
                </a:solidFill>
                <a:ea typeface="Roboto" panose="02000000000000000000" pitchFamily="2" charset="0"/>
                <a:cs typeface="Roboto" panose="02000000000000000000" pitchFamily="2" charset="0"/>
              </a:rPr>
              <a:t>durch Flyer, Plakate und auf der Homepage</a:t>
            </a:r>
          </a:p>
          <a:p>
            <a:pPr marL="0" indent="0">
              <a:lnSpc>
                <a:spcPct val="100000"/>
              </a:lnSpc>
              <a:spcBef>
                <a:spcPts val="600"/>
              </a:spcBef>
              <a:buClr>
                <a:srgbClr val="335B74"/>
              </a:buClr>
              <a:buNone/>
            </a:pPr>
            <a:r>
              <a:rPr lang="de-DE" sz="1100" dirty="0">
                <a:solidFill>
                  <a:srgbClr val="335B74"/>
                </a:solidFill>
                <a:ea typeface="Roboto" panose="02000000000000000000" pitchFamily="2" charset="0"/>
                <a:cs typeface="Roboto" panose="02000000000000000000" pitchFamily="2" charset="0"/>
              </a:rPr>
              <a:t>Fragebogen </a:t>
            </a:r>
            <a:r>
              <a:rPr lang="de-DE" sz="1100" dirty="0">
                <a:solidFill>
                  <a:schemeClr val="tx1">
                    <a:lumMod val="75000"/>
                    <a:lumOff val="25000"/>
                  </a:schemeClr>
                </a:solidFill>
                <a:ea typeface="Roboto" panose="02000000000000000000" pitchFamily="2" charset="0"/>
                <a:cs typeface="Roboto" panose="02000000000000000000" pitchFamily="2" charset="0"/>
              </a:rPr>
              <a:t>geht online auf der Homepage der Gemeinde am 04.11. und läuft bis 15.12.2024</a:t>
            </a:r>
          </a:p>
          <a:p>
            <a:pPr marL="0" indent="0">
              <a:lnSpc>
                <a:spcPct val="100000"/>
              </a:lnSpc>
              <a:spcBef>
                <a:spcPts val="600"/>
              </a:spcBef>
              <a:buClr>
                <a:srgbClr val="335B74"/>
              </a:buClr>
              <a:buNone/>
            </a:pPr>
            <a:r>
              <a:rPr lang="de-DE" sz="1100" dirty="0">
                <a:solidFill>
                  <a:srgbClr val="335B74"/>
                </a:solidFill>
                <a:ea typeface="Roboto" panose="02000000000000000000" pitchFamily="2" charset="0"/>
                <a:cs typeface="Roboto" panose="02000000000000000000" pitchFamily="2" charset="0"/>
              </a:rPr>
              <a:t>Werbekampagne </a:t>
            </a:r>
            <a:r>
              <a:rPr lang="de-DE" sz="1100" dirty="0">
                <a:solidFill>
                  <a:schemeClr val="tx1">
                    <a:lumMod val="75000"/>
                    <a:lumOff val="25000"/>
                  </a:schemeClr>
                </a:solidFill>
                <a:ea typeface="Roboto" panose="02000000000000000000" pitchFamily="2" charset="0"/>
                <a:cs typeface="Roboto" panose="02000000000000000000" pitchFamily="2" charset="0"/>
              </a:rPr>
              <a:t>auf Veranstaltungen, in der Presse und beim Aktionstag</a:t>
            </a:r>
          </a:p>
          <a:p>
            <a:pPr marL="0" indent="0">
              <a:lnSpc>
                <a:spcPct val="100000"/>
              </a:lnSpc>
              <a:spcBef>
                <a:spcPts val="600"/>
              </a:spcBef>
              <a:buClr>
                <a:srgbClr val="335B74"/>
              </a:buClr>
              <a:buNone/>
            </a:pPr>
            <a:r>
              <a:rPr lang="de-DE" sz="1100" dirty="0">
                <a:solidFill>
                  <a:srgbClr val="335B74"/>
                </a:solidFill>
                <a:ea typeface="Roboto" panose="02000000000000000000" pitchFamily="2" charset="0"/>
                <a:cs typeface="Roboto" panose="02000000000000000000" pitchFamily="2" charset="0"/>
              </a:rPr>
              <a:t>Analyse und Vorstellung der Ergebnisse</a:t>
            </a:r>
          </a:p>
          <a:p>
            <a:pPr marL="0" indent="0">
              <a:lnSpc>
                <a:spcPct val="100000"/>
              </a:lnSpc>
              <a:spcBef>
                <a:spcPts val="600"/>
              </a:spcBef>
              <a:buClr>
                <a:srgbClr val="335B74"/>
              </a:buClr>
              <a:buNone/>
            </a:pPr>
            <a:r>
              <a:rPr lang="de-DE" sz="1100" dirty="0">
                <a:solidFill>
                  <a:srgbClr val="335B74"/>
                </a:solidFill>
                <a:ea typeface="Roboto" panose="02000000000000000000" pitchFamily="2" charset="0"/>
                <a:cs typeface="Roboto" panose="02000000000000000000" pitchFamily="2" charset="0"/>
              </a:rPr>
              <a:t>ERGEBNIS: </a:t>
            </a:r>
          </a:p>
          <a:p>
            <a:pPr marL="0" indent="0">
              <a:lnSpc>
                <a:spcPct val="100000"/>
              </a:lnSpc>
              <a:spcBef>
                <a:spcPts val="600"/>
              </a:spcBef>
              <a:buClr>
                <a:srgbClr val="335B74"/>
              </a:buClr>
              <a:buNone/>
            </a:pPr>
            <a:r>
              <a:rPr lang="de-DE" sz="1100" dirty="0">
                <a:solidFill>
                  <a:srgbClr val="335B74"/>
                </a:solidFill>
                <a:ea typeface="Roboto" panose="02000000000000000000" pitchFamily="2" charset="0"/>
                <a:cs typeface="Roboto" panose="02000000000000000000" pitchFamily="2" charset="0"/>
              </a:rPr>
              <a:t>Basis für ein Konzept zum gemeinsam alt werden sowie das Nutzungskonzept für Cassens Hoff</a:t>
            </a:r>
            <a:endParaRPr lang="de-DE" sz="1100" b="1" dirty="0">
              <a:solidFill>
                <a:schemeClr val="tx1">
                  <a:lumMod val="75000"/>
                  <a:lumOff val="25000"/>
                </a:schemeClr>
              </a:solidFill>
              <a:ea typeface="Roboto" panose="02000000000000000000" pitchFamily="2" charset="0"/>
              <a:cs typeface="Roboto" panose="02000000000000000000" pitchFamily="2" charset="0"/>
            </a:endParaRPr>
          </a:p>
          <a:p>
            <a:endParaRPr lang="de-DE" dirty="0"/>
          </a:p>
        </p:txBody>
      </p:sp>
      <p:sp>
        <p:nvSpPr>
          <p:cNvPr id="3" name="Kopfzeilenplatzhalter 1">
            <a:extLst>
              <a:ext uri="{FF2B5EF4-FFF2-40B4-BE49-F238E27FC236}">
                <a16:creationId xmlns:a16="http://schemas.microsoft.com/office/drawing/2014/main" id="{6C061642-1E08-BCBC-B275-889A4574746C}"/>
              </a:ext>
            </a:extLst>
          </p:cNvPr>
          <p:cNvSpPr>
            <a:spLocks noGrp="1"/>
          </p:cNvSpPr>
          <p:nvPr>
            <p:ph type="hdr" sz="quarter"/>
          </p:nvPr>
        </p:nvSpPr>
        <p:spPr>
          <a:xfrm>
            <a:off x="1" y="0"/>
            <a:ext cx="3076363" cy="513508"/>
          </a:xfrm>
          <a:prstGeom prst="rect">
            <a:avLst/>
          </a:prstGeom>
        </p:spPr>
        <p:txBody>
          <a:bodyPr vert="horz" lIns="98999" tIns="49500" rIns="98999" bIns="49500" rtlCol="0"/>
          <a:lstStyle>
            <a:lvl1pPr algn="l">
              <a:defRPr sz="1400"/>
            </a:lvl1pPr>
          </a:lstStyle>
          <a:p>
            <a:pPr defTabSz="957927">
              <a:defRPr/>
            </a:pPr>
            <a:r>
              <a:rPr lang="en-US" sz="1000" dirty="0">
                <a:solidFill>
                  <a:prstClr val="black"/>
                </a:solidFill>
                <a:latin typeface="Calibri" panose="020F0502020204030204"/>
              </a:rPr>
              <a:t>Gemeinsam alt werden – Moisburg</a:t>
            </a:r>
          </a:p>
          <a:p>
            <a:pPr defTabSz="957927">
              <a:defRPr/>
            </a:pPr>
            <a:r>
              <a:rPr lang="en-US" sz="1000" dirty="0">
                <a:solidFill>
                  <a:prstClr val="black"/>
                </a:solidFill>
                <a:latin typeface="Calibri" panose="020F0502020204030204"/>
              </a:rPr>
              <a:t>Abschluss </a:t>
            </a:r>
            <a:r>
              <a:rPr lang="en-US" sz="1000" dirty="0" err="1">
                <a:solidFill>
                  <a:prstClr val="black"/>
                </a:solidFill>
                <a:latin typeface="Calibri" panose="020F0502020204030204"/>
              </a:rPr>
              <a:t>Machbarkeitsstudie</a:t>
            </a:r>
            <a:r>
              <a:rPr lang="en-US" sz="1000" dirty="0">
                <a:solidFill>
                  <a:prstClr val="black"/>
                </a:solidFill>
                <a:latin typeface="Calibri" panose="020F0502020204030204"/>
              </a:rPr>
              <a:t> </a:t>
            </a:r>
          </a:p>
        </p:txBody>
      </p:sp>
    </p:spTree>
    <p:extLst>
      <p:ext uri="{BB962C8B-B14F-4D97-AF65-F5344CB8AC3E}">
        <p14:creationId xmlns:p14="http://schemas.microsoft.com/office/powerpoint/2010/main" val="2878055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35653-EDC3-D3E0-E374-3E358013C696}"/>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0E70F46A-670B-138A-2154-BE3093495089}"/>
              </a:ext>
            </a:extLst>
          </p:cNvPr>
          <p:cNvSpPr>
            <a:spLocks noGrp="1"/>
          </p:cNvSpPr>
          <p:nvPr>
            <p:ph type="dt" idx="1"/>
          </p:nvPr>
        </p:nvSpPr>
        <p:spPr/>
        <p:txBody>
          <a:bodyPr/>
          <a:lstStyle/>
          <a:p>
            <a:pPr lvl="0"/>
            <a:fld id="{A5A5ADE8-1FB8-43FD-A675-2B613EE00B6F}" type="datetime1">
              <a:rPr lang="de-DE" sz="1200"/>
              <a:pPr lvl="0"/>
              <a:t>28.10.2025</a:t>
            </a:fld>
            <a:endParaRPr lang="en-US" noProof="0" dirty="0"/>
          </a:p>
        </p:txBody>
      </p:sp>
      <p:sp>
        <p:nvSpPr>
          <p:cNvPr id="5" name="Foliennummernplatzhalter 4">
            <a:extLst>
              <a:ext uri="{FF2B5EF4-FFF2-40B4-BE49-F238E27FC236}">
                <a16:creationId xmlns:a16="http://schemas.microsoft.com/office/drawing/2014/main" id="{4910C7DE-C826-1C82-8D9A-EF6C7E1C5B9E}"/>
              </a:ext>
            </a:extLst>
          </p:cNvPr>
          <p:cNvSpPr>
            <a:spLocks noGrp="1"/>
          </p:cNvSpPr>
          <p:nvPr>
            <p:ph type="sldNum" sz="quarter" idx="5"/>
          </p:nvPr>
        </p:nvSpPr>
        <p:spPr/>
        <p:txBody>
          <a:bodyPr/>
          <a:lstStyle/>
          <a:p>
            <a:pPr lvl="0"/>
            <a:fld id="{01B41D33-19C8-4450-B3C5-BE83E9C8F0BC}" type="slidenum">
              <a:rPr lang="en-US" noProof="0" smtClean="0"/>
              <a:pPr lvl="0"/>
              <a:t>4</a:t>
            </a:fld>
            <a:endParaRPr lang="en-US" noProof="0"/>
          </a:p>
        </p:txBody>
      </p:sp>
      <p:sp>
        <p:nvSpPr>
          <p:cNvPr id="8" name="Folienbildplatzhalter 7">
            <a:extLst>
              <a:ext uri="{FF2B5EF4-FFF2-40B4-BE49-F238E27FC236}">
                <a16:creationId xmlns:a16="http://schemas.microsoft.com/office/drawing/2014/main" id="{A33D84B3-9D01-A0BA-9411-1B844AD47E52}"/>
              </a:ext>
            </a:extLst>
          </p:cNvPr>
          <p:cNvSpPr>
            <a:spLocks noGrp="1" noRot="1" noChangeAspect="1"/>
          </p:cNvSpPr>
          <p:nvPr>
            <p:ph type="sldImg"/>
          </p:nvPr>
        </p:nvSpPr>
        <p:spPr/>
        <p:txBody>
          <a:bodyPr/>
          <a:lstStyle/>
          <a:p>
            <a:endParaRPr lang="de-DE"/>
          </a:p>
        </p:txBody>
      </p:sp>
      <p:sp>
        <p:nvSpPr>
          <p:cNvPr id="2" name="Notizenplatzhalter 1">
            <a:extLst>
              <a:ext uri="{FF2B5EF4-FFF2-40B4-BE49-F238E27FC236}">
                <a16:creationId xmlns:a16="http://schemas.microsoft.com/office/drawing/2014/main" id="{46CF7556-2498-B174-C14D-81672BC3A862}"/>
              </a:ext>
            </a:extLst>
          </p:cNvPr>
          <p:cNvSpPr>
            <a:spLocks noGrp="1"/>
          </p:cNvSpPr>
          <p:nvPr>
            <p:ph type="body" idx="1"/>
          </p:nvPr>
        </p:nvSpPr>
        <p:spPr/>
        <p:txBody>
          <a:bodyPr/>
          <a:lstStyle/>
          <a:p>
            <a:endParaRPr lang="de-DE" dirty="0"/>
          </a:p>
        </p:txBody>
      </p:sp>
      <p:sp>
        <p:nvSpPr>
          <p:cNvPr id="3" name="Kopfzeilenplatzhalter 1">
            <a:extLst>
              <a:ext uri="{FF2B5EF4-FFF2-40B4-BE49-F238E27FC236}">
                <a16:creationId xmlns:a16="http://schemas.microsoft.com/office/drawing/2014/main" id="{60D59040-D668-F323-C2BC-CFB641868B02}"/>
              </a:ext>
            </a:extLst>
          </p:cNvPr>
          <p:cNvSpPr>
            <a:spLocks noGrp="1"/>
          </p:cNvSpPr>
          <p:nvPr>
            <p:ph type="hdr" sz="quarter"/>
          </p:nvPr>
        </p:nvSpPr>
        <p:spPr>
          <a:xfrm>
            <a:off x="1" y="0"/>
            <a:ext cx="3076363" cy="513508"/>
          </a:xfrm>
          <a:prstGeom prst="rect">
            <a:avLst/>
          </a:prstGeom>
        </p:spPr>
        <p:txBody>
          <a:bodyPr vert="horz" lIns="98999" tIns="49500" rIns="98999" bIns="49500" rtlCol="0"/>
          <a:lstStyle>
            <a:lvl1pPr algn="l">
              <a:defRPr sz="1400"/>
            </a:lvl1pPr>
          </a:lstStyle>
          <a:p>
            <a:pPr defTabSz="957927">
              <a:defRPr/>
            </a:pPr>
            <a:r>
              <a:rPr lang="en-US" sz="1000" dirty="0">
                <a:solidFill>
                  <a:prstClr val="black"/>
                </a:solidFill>
                <a:latin typeface="Calibri" panose="020F0502020204030204"/>
              </a:rPr>
              <a:t>Gemeinsam alt werden – Moisburg</a:t>
            </a:r>
          </a:p>
          <a:p>
            <a:pPr defTabSz="957927">
              <a:defRPr/>
            </a:pPr>
            <a:r>
              <a:rPr lang="en-US" sz="1000" dirty="0">
                <a:solidFill>
                  <a:prstClr val="black"/>
                </a:solidFill>
                <a:latin typeface="Calibri" panose="020F0502020204030204"/>
              </a:rPr>
              <a:t>Abschluss </a:t>
            </a:r>
            <a:r>
              <a:rPr lang="en-US" sz="1000" dirty="0" err="1">
                <a:solidFill>
                  <a:prstClr val="black"/>
                </a:solidFill>
                <a:latin typeface="Calibri" panose="020F0502020204030204"/>
              </a:rPr>
              <a:t>Machbarkeitsstudie</a:t>
            </a:r>
            <a:r>
              <a:rPr lang="en-US" sz="1000" dirty="0">
                <a:solidFill>
                  <a:prstClr val="black"/>
                </a:solidFill>
                <a:latin typeface="Calibri" panose="020F0502020204030204"/>
              </a:rPr>
              <a:t> </a:t>
            </a:r>
          </a:p>
        </p:txBody>
      </p:sp>
    </p:spTree>
    <p:extLst>
      <p:ext uri="{BB962C8B-B14F-4D97-AF65-F5344CB8AC3E}">
        <p14:creationId xmlns:p14="http://schemas.microsoft.com/office/powerpoint/2010/main" val="1071243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0E468-5817-B31B-9820-3B70CB189AC6}"/>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1B4519BA-F4B2-A494-EC38-CF92AA961D6B}"/>
              </a:ext>
            </a:extLst>
          </p:cNvPr>
          <p:cNvSpPr>
            <a:spLocks noGrp="1"/>
          </p:cNvSpPr>
          <p:nvPr>
            <p:ph type="dt" idx="1"/>
          </p:nvPr>
        </p:nvSpPr>
        <p:spPr/>
        <p:txBody>
          <a:bodyPr/>
          <a:lstStyle/>
          <a:p>
            <a:pPr lvl="0"/>
            <a:fld id="{A5A5ADE8-1FB8-43FD-A675-2B613EE00B6F}" type="datetime1">
              <a:rPr lang="de-DE" sz="1200"/>
              <a:pPr lvl="0"/>
              <a:t>28.10.2025</a:t>
            </a:fld>
            <a:endParaRPr lang="en-US" noProof="0" dirty="0"/>
          </a:p>
        </p:txBody>
      </p:sp>
      <p:sp>
        <p:nvSpPr>
          <p:cNvPr id="5" name="Foliennummernplatzhalter 4">
            <a:extLst>
              <a:ext uri="{FF2B5EF4-FFF2-40B4-BE49-F238E27FC236}">
                <a16:creationId xmlns:a16="http://schemas.microsoft.com/office/drawing/2014/main" id="{E5D8426D-6D19-2A38-A35A-1B762897FDE9}"/>
              </a:ext>
            </a:extLst>
          </p:cNvPr>
          <p:cNvSpPr>
            <a:spLocks noGrp="1"/>
          </p:cNvSpPr>
          <p:nvPr>
            <p:ph type="sldNum" sz="quarter" idx="5"/>
          </p:nvPr>
        </p:nvSpPr>
        <p:spPr/>
        <p:txBody>
          <a:bodyPr/>
          <a:lstStyle/>
          <a:p>
            <a:pPr lvl="0"/>
            <a:fld id="{01B41D33-19C8-4450-B3C5-BE83E9C8F0BC}" type="slidenum">
              <a:rPr lang="en-US" noProof="0" smtClean="0"/>
              <a:pPr lvl="0"/>
              <a:t>5</a:t>
            </a:fld>
            <a:endParaRPr lang="en-US" noProof="0"/>
          </a:p>
        </p:txBody>
      </p:sp>
      <p:sp>
        <p:nvSpPr>
          <p:cNvPr id="8" name="Folienbildplatzhalter 7">
            <a:extLst>
              <a:ext uri="{FF2B5EF4-FFF2-40B4-BE49-F238E27FC236}">
                <a16:creationId xmlns:a16="http://schemas.microsoft.com/office/drawing/2014/main" id="{A463B32E-8657-A75B-39C4-56D2A8CFA7B6}"/>
              </a:ext>
            </a:extLst>
          </p:cNvPr>
          <p:cNvSpPr>
            <a:spLocks noGrp="1" noRot="1" noChangeAspect="1"/>
          </p:cNvSpPr>
          <p:nvPr>
            <p:ph type="sldImg"/>
          </p:nvPr>
        </p:nvSpPr>
        <p:spPr/>
        <p:txBody>
          <a:bodyPr/>
          <a:lstStyle/>
          <a:p>
            <a:endParaRPr lang="de-DE"/>
          </a:p>
        </p:txBody>
      </p:sp>
      <p:sp>
        <p:nvSpPr>
          <p:cNvPr id="2" name="Notizenplatzhalter 1">
            <a:extLst>
              <a:ext uri="{FF2B5EF4-FFF2-40B4-BE49-F238E27FC236}">
                <a16:creationId xmlns:a16="http://schemas.microsoft.com/office/drawing/2014/main" id="{C0A8AEBB-0D78-FB8C-C74C-36C24AF53535}"/>
              </a:ext>
            </a:extLst>
          </p:cNvPr>
          <p:cNvSpPr>
            <a:spLocks noGrp="1"/>
          </p:cNvSpPr>
          <p:nvPr>
            <p:ph type="body" idx="1"/>
          </p:nvPr>
        </p:nvSpPr>
        <p:spPr/>
        <p:txBody>
          <a:bodyPr/>
          <a:lstStyle/>
          <a:p>
            <a:endParaRPr lang="de-DE" dirty="0"/>
          </a:p>
        </p:txBody>
      </p:sp>
      <p:sp>
        <p:nvSpPr>
          <p:cNvPr id="3" name="Kopfzeilenplatzhalter 1">
            <a:extLst>
              <a:ext uri="{FF2B5EF4-FFF2-40B4-BE49-F238E27FC236}">
                <a16:creationId xmlns:a16="http://schemas.microsoft.com/office/drawing/2014/main" id="{99813941-EE98-E2F8-25E5-A8A7FDCCBE6D}"/>
              </a:ext>
            </a:extLst>
          </p:cNvPr>
          <p:cNvSpPr>
            <a:spLocks noGrp="1"/>
          </p:cNvSpPr>
          <p:nvPr>
            <p:ph type="hdr" sz="quarter"/>
          </p:nvPr>
        </p:nvSpPr>
        <p:spPr>
          <a:xfrm>
            <a:off x="1" y="0"/>
            <a:ext cx="3076363" cy="513508"/>
          </a:xfrm>
          <a:prstGeom prst="rect">
            <a:avLst/>
          </a:prstGeom>
        </p:spPr>
        <p:txBody>
          <a:bodyPr vert="horz" lIns="98999" tIns="49500" rIns="98999" bIns="49500" rtlCol="0"/>
          <a:lstStyle>
            <a:lvl1pPr algn="l">
              <a:defRPr sz="1400"/>
            </a:lvl1pPr>
          </a:lstStyle>
          <a:p>
            <a:pPr defTabSz="957927">
              <a:defRPr/>
            </a:pPr>
            <a:r>
              <a:rPr lang="en-US" sz="1000" dirty="0">
                <a:solidFill>
                  <a:prstClr val="black"/>
                </a:solidFill>
                <a:latin typeface="Calibri" panose="020F0502020204030204"/>
              </a:rPr>
              <a:t>Gemeinsam alt werden – Moisburg</a:t>
            </a:r>
          </a:p>
          <a:p>
            <a:pPr defTabSz="957927">
              <a:defRPr/>
            </a:pPr>
            <a:r>
              <a:rPr lang="en-US" sz="1000" dirty="0">
                <a:solidFill>
                  <a:prstClr val="black"/>
                </a:solidFill>
                <a:latin typeface="Calibri" panose="020F0502020204030204"/>
              </a:rPr>
              <a:t>Abschluss </a:t>
            </a:r>
            <a:r>
              <a:rPr lang="en-US" sz="1000" dirty="0" err="1">
                <a:solidFill>
                  <a:prstClr val="black"/>
                </a:solidFill>
                <a:latin typeface="Calibri" panose="020F0502020204030204"/>
              </a:rPr>
              <a:t>Machbarkeitsstudie</a:t>
            </a:r>
            <a:r>
              <a:rPr lang="en-US" sz="1000" dirty="0">
                <a:solidFill>
                  <a:prstClr val="black"/>
                </a:solidFill>
                <a:latin typeface="Calibri" panose="020F0502020204030204"/>
              </a:rPr>
              <a:t> </a:t>
            </a:r>
          </a:p>
        </p:txBody>
      </p:sp>
    </p:spTree>
    <p:extLst>
      <p:ext uri="{BB962C8B-B14F-4D97-AF65-F5344CB8AC3E}">
        <p14:creationId xmlns:p14="http://schemas.microsoft.com/office/powerpoint/2010/main" val="3571661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2BD08-A15E-F040-C591-722DDFF316F4}"/>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834809A3-DCF8-BE2E-BEEB-731919CBD7CF}"/>
              </a:ext>
            </a:extLst>
          </p:cNvPr>
          <p:cNvSpPr>
            <a:spLocks noGrp="1"/>
          </p:cNvSpPr>
          <p:nvPr>
            <p:ph type="dt" idx="1"/>
          </p:nvPr>
        </p:nvSpPr>
        <p:spPr/>
        <p:txBody>
          <a:bodyPr/>
          <a:lstStyle/>
          <a:p>
            <a:pPr lvl="0"/>
            <a:fld id="{A5A5ADE8-1FB8-43FD-A675-2B613EE00B6F}" type="datetime1">
              <a:rPr lang="de-DE" sz="1200"/>
              <a:pPr lvl="0"/>
              <a:t>28.10.2025</a:t>
            </a:fld>
            <a:endParaRPr lang="en-US" noProof="0" dirty="0"/>
          </a:p>
        </p:txBody>
      </p:sp>
      <p:sp>
        <p:nvSpPr>
          <p:cNvPr id="5" name="Foliennummernplatzhalter 4">
            <a:extLst>
              <a:ext uri="{FF2B5EF4-FFF2-40B4-BE49-F238E27FC236}">
                <a16:creationId xmlns:a16="http://schemas.microsoft.com/office/drawing/2014/main" id="{15971FB4-74D4-3A91-79D5-CED69D1AD31B}"/>
              </a:ext>
            </a:extLst>
          </p:cNvPr>
          <p:cNvSpPr>
            <a:spLocks noGrp="1"/>
          </p:cNvSpPr>
          <p:nvPr>
            <p:ph type="sldNum" sz="quarter" idx="5"/>
          </p:nvPr>
        </p:nvSpPr>
        <p:spPr/>
        <p:txBody>
          <a:bodyPr/>
          <a:lstStyle/>
          <a:p>
            <a:pPr lvl="0"/>
            <a:fld id="{01B41D33-19C8-4450-B3C5-BE83E9C8F0BC}" type="slidenum">
              <a:rPr lang="en-US" noProof="0" smtClean="0"/>
              <a:pPr lvl="0"/>
              <a:t>6</a:t>
            </a:fld>
            <a:endParaRPr lang="en-US" noProof="0"/>
          </a:p>
        </p:txBody>
      </p:sp>
      <p:sp>
        <p:nvSpPr>
          <p:cNvPr id="8" name="Folienbildplatzhalter 7">
            <a:extLst>
              <a:ext uri="{FF2B5EF4-FFF2-40B4-BE49-F238E27FC236}">
                <a16:creationId xmlns:a16="http://schemas.microsoft.com/office/drawing/2014/main" id="{0CE56C09-2125-0D4C-2148-0EE715CA80EC}"/>
              </a:ext>
            </a:extLst>
          </p:cNvPr>
          <p:cNvSpPr>
            <a:spLocks noGrp="1" noRot="1" noChangeAspect="1"/>
          </p:cNvSpPr>
          <p:nvPr>
            <p:ph type="sldImg"/>
          </p:nvPr>
        </p:nvSpPr>
        <p:spPr/>
        <p:txBody>
          <a:bodyPr/>
          <a:lstStyle/>
          <a:p>
            <a:endParaRPr lang="de-DE"/>
          </a:p>
        </p:txBody>
      </p:sp>
      <p:sp>
        <p:nvSpPr>
          <p:cNvPr id="2" name="Notizenplatzhalter 1">
            <a:extLst>
              <a:ext uri="{FF2B5EF4-FFF2-40B4-BE49-F238E27FC236}">
                <a16:creationId xmlns:a16="http://schemas.microsoft.com/office/drawing/2014/main" id="{C816006E-B851-10EC-CD1E-DAB36592E139}"/>
              </a:ext>
            </a:extLst>
          </p:cNvPr>
          <p:cNvSpPr>
            <a:spLocks noGrp="1"/>
          </p:cNvSpPr>
          <p:nvPr>
            <p:ph type="body" idx="1"/>
          </p:nvPr>
        </p:nvSpPr>
        <p:spPr/>
        <p:txBody>
          <a:bodyPr/>
          <a:lstStyle/>
          <a:p>
            <a:endParaRPr lang="de-DE" dirty="0"/>
          </a:p>
        </p:txBody>
      </p:sp>
      <p:sp>
        <p:nvSpPr>
          <p:cNvPr id="3" name="Kopfzeilenplatzhalter 1">
            <a:extLst>
              <a:ext uri="{FF2B5EF4-FFF2-40B4-BE49-F238E27FC236}">
                <a16:creationId xmlns:a16="http://schemas.microsoft.com/office/drawing/2014/main" id="{AC59E7F4-C0FB-C3D9-7874-F1E52F18AB1E}"/>
              </a:ext>
            </a:extLst>
          </p:cNvPr>
          <p:cNvSpPr>
            <a:spLocks noGrp="1"/>
          </p:cNvSpPr>
          <p:nvPr>
            <p:ph type="hdr" sz="quarter"/>
          </p:nvPr>
        </p:nvSpPr>
        <p:spPr>
          <a:xfrm>
            <a:off x="1" y="0"/>
            <a:ext cx="3076363" cy="513508"/>
          </a:xfrm>
          <a:prstGeom prst="rect">
            <a:avLst/>
          </a:prstGeom>
        </p:spPr>
        <p:txBody>
          <a:bodyPr vert="horz" lIns="98999" tIns="49500" rIns="98999" bIns="49500" rtlCol="0"/>
          <a:lstStyle>
            <a:lvl1pPr algn="l">
              <a:defRPr sz="1400"/>
            </a:lvl1pPr>
          </a:lstStyle>
          <a:p>
            <a:pPr defTabSz="957927">
              <a:defRPr/>
            </a:pPr>
            <a:r>
              <a:rPr lang="en-US" sz="1000" dirty="0">
                <a:solidFill>
                  <a:prstClr val="black"/>
                </a:solidFill>
                <a:latin typeface="Calibri" panose="020F0502020204030204"/>
              </a:rPr>
              <a:t>Gemeinsam alt werden – Moisburg</a:t>
            </a:r>
          </a:p>
          <a:p>
            <a:pPr defTabSz="957927">
              <a:defRPr/>
            </a:pPr>
            <a:r>
              <a:rPr lang="en-US" sz="1000" dirty="0">
                <a:solidFill>
                  <a:prstClr val="black"/>
                </a:solidFill>
                <a:latin typeface="Calibri" panose="020F0502020204030204"/>
              </a:rPr>
              <a:t>Abschluss </a:t>
            </a:r>
            <a:r>
              <a:rPr lang="en-US" sz="1000" dirty="0" err="1">
                <a:solidFill>
                  <a:prstClr val="black"/>
                </a:solidFill>
                <a:latin typeface="Calibri" panose="020F0502020204030204"/>
              </a:rPr>
              <a:t>Machbarkeitsstudie</a:t>
            </a:r>
            <a:r>
              <a:rPr lang="en-US" sz="1000" dirty="0">
                <a:solidFill>
                  <a:prstClr val="black"/>
                </a:solidFill>
                <a:latin typeface="Calibri" panose="020F0502020204030204"/>
              </a:rPr>
              <a:t> </a:t>
            </a:r>
          </a:p>
        </p:txBody>
      </p:sp>
    </p:spTree>
    <p:extLst>
      <p:ext uri="{BB962C8B-B14F-4D97-AF65-F5344CB8AC3E}">
        <p14:creationId xmlns:p14="http://schemas.microsoft.com/office/powerpoint/2010/main" val="1156391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5EE9B-974B-8550-E807-69A2CF483357}"/>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447B7D0C-113D-95AD-144D-5C50EA516D70}"/>
              </a:ext>
            </a:extLst>
          </p:cNvPr>
          <p:cNvSpPr>
            <a:spLocks noGrp="1"/>
          </p:cNvSpPr>
          <p:nvPr>
            <p:ph type="dt" idx="1"/>
          </p:nvPr>
        </p:nvSpPr>
        <p:spPr/>
        <p:txBody>
          <a:bodyPr/>
          <a:lstStyle/>
          <a:p>
            <a:pPr lvl="0"/>
            <a:fld id="{A5A5ADE8-1FB8-43FD-A675-2B613EE00B6F}" type="datetime1">
              <a:rPr lang="de-DE" sz="1200"/>
              <a:pPr lvl="0"/>
              <a:t>28.10.2025</a:t>
            </a:fld>
            <a:endParaRPr lang="en-US" noProof="0" dirty="0"/>
          </a:p>
        </p:txBody>
      </p:sp>
      <p:sp>
        <p:nvSpPr>
          <p:cNvPr id="5" name="Foliennummernplatzhalter 4">
            <a:extLst>
              <a:ext uri="{FF2B5EF4-FFF2-40B4-BE49-F238E27FC236}">
                <a16:creationId xmlns:a16="http://schemas.microsoft.com/office/drawing/2014/main" id="{0570ABDD-DD97-0EB0-3D1C-F94253802D61}"/>
              </a:ext>
            </a:extLst>
          </p:cNvPr>
          <p:cNvSpPr>
            <a:spLocks noGrp="1"/>
          </p:cNvSpPr>
          <p:nvPr>
            <p:ph type="sldNum" sz="quarter" idx="5"/>
          </p:nvPr>
        </p:nvSpPr>
        <p:spPr/>
        <p:txBody>
          <a:bodyPr/>
          <a:lstStyle/>
          <a:p>
            <a:pPr lvl="0"/>
            <a:fld id="{01B41D33-19C8-4450-B3C5-BE83E9C8F0BC}" type="slidenum">
              <a:rPr lang="en-US" noProof="0" smtClean="0"/>
              <a:pPr lvl="0"/>
              <a:t>7</a:t>
            </a:fld>
            <a:endParaRPr lang="en-US" noProof="0"/>
          </a:p>
        </p:txBody>
      </p:sp>
      <p:sp>
        <p:nvSpPr>
          <p:cNvPr id="8" name="Folienbildplatzhalter 7">
            <a:extLst>
              <a:ext uri="{FF2B5EF4-FFF2-40B4-BE49-F238E27FC236}">
                <a16:creationId xmlns:a16="http://schemas.microsoft.com/office/drawing/2014/main" id="{02DC25E4-8D12-66D4-5B70-F59D07D2C063}"/>
              </a:ext>
            </a:extLst>
          </p:cNvPr>
          <p:cNvSpPr>
            <a:spLocks noGrp="1" noRot="1" noChangeAspect="1"/>
          </p:cNvSpPr>
          <p:nvPr>
            <p:ph type="sldImg"/>
          </p:nvPr>
        </p:nvSpPr>
        <p:spPr/>
        <p:txBody>
          <a:bodyPr/>
          <a:lstStyle/>
          <a:p>
            <a:endParaRPr lang="de-DE"/>
          </a:p>
        </p:txBody>
      </p:sp>
      <p:sp>
        <p:nvSpPr>
          <p:cNvPr id="2" name="Notizenplatzhalter 1">
            <a:extLst>
              <a:ext uri="{FF2B5EF4-FFF2-40B4-BE49-F238E27FC236}">
                <a16:creationId xmlns:a16="http://schemas.microsoft.com/office/drawing/2014/main" id="{3C199C95-7787-4303-0BC6-3C2E82C2E254}"/>
              </a:ext>
            </a:extLst>
          </p:cNvPr>
          <p:cNvSpPr>
            <a:spLocks noGrp="1"/>
          </p:cNvSpPr>
          <p:nvPr>
            <p:ph type="body" idx="1"/>
          </p:nvPr>
        </p:nvSpPr>
        <p:spPr/>
        <p:txBody>
          <a:bodyPr/>
          <a:lstStyle/>
          <a:p>
            <a:pPr marL="93149">
              <a:spcBef>
                <a:spcPts val="1048"/>
              </a:spcBef>
            </a:pPr>
            <a:r>
              <a:rPr lang="de-DE" sz="1100" dirty="0">
                <a:solidFill>
                  <a:srgbClr val="335B74"/>
                </a:solidFill>
                <a:latin typeface="Roboto" panose="02000000000000000000" pitchFamily="2" charset="0"/>
                <a:ea typeface="Roboto" panose="02000000000000000000" pitchFamily="2" charset="0"/>
                <a:cs typeface="Roboto" panose="02000000000000000000" pitchFamily="2" charset="0"/>
              </a:rPr>
              <a:t>Mitarbeit 		</a:t>
            </a:r>
            <a:r>
              <a:rPr lang="de-DE" sz="1100"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besonders 61 - 70-Jährige</a:t>
            </a:r>
          </a:p>
          <a:p>
            <a:pPr marL="93149">
              <a:spcBef>
                <a:spcPts val="1048"/>
              </a:spcBef>
            </a:pPr>
            <a:r>
              <a:rPr lang="de-DE" sz="1100" dirty="0">
                <a:solidFill>
                  <a:srgbClr val="335B74"/>
                </a:solidFill>
                <a:latin typeface="Roboto" panose="02000000000000000000" pitchFamily="2" charset="0"/>
                <a:ea typeface="Roboto" panose="02000000000000000000" pitchFamily="2" charset="0"/>
                <a:cs typeface="Roboto" panose="02000000000000000000" pitchFamily="2" charset="0"/>
              </a:rPr>
              <a:t>Finanziell 		</a:t>
            </a:r>
            <a:r>
              <a:rPr lang="de-DE" sz="1100"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besonders 51 - 80-Jährige</a:t>
            </a:r>
          </a:p>
          <a:p>
            <a:pPr marL="93149">
              <a:spcBef>
                <a:spcPts val="1048"/>
              </a:spcBef>
            </a:pPr>
            <a:r>
              <a:rPr lang="de-DE" sz="1100" dirty="0">
                <a:solidFill>
                  <a:srgbClr val="335B74"/>
                </a:solidFill>
                <a:latin typeface="Roboto" panose="02000000000000000000" pitchFamily="2" charset="0"/>
                <a:ea typeface="Roboto" panose="02000000000000000000" pitchFamily="2" charset="0"/>
                <a:cs typeface="Roboto" panose="02000000000000000000" pitchFamily="2" charset="0"/>
              </a:rPr>
              <a:t>Mitbestimmung </a:t>
            </a:r>
            <a:r>
              <a:rPr lang="de-DE" sz="1100" i="1" dirty="0">
                <a:solidFill>
                  <a:srgbClr val="335B74"/>
                </a:solidFill>
                <a:latin typeface="Roboto" panose="02000000000000000000" pitchFamily="2" charset="0"/>
                <a:ea typeface="Roboto" panose="02000000000000000000" pitchFamily="2" charset="0"/>
                <a:cs typeface="Roboto" panose="02000000000000000000" pitchFamily="2" charset="0"/>
              </a:rPr>
              <a:t>	</a:t>
            </a:r>
            <a:r>
              <a:rPr lang="de-DE" sz="1100"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16 - 50-Jährige; 61 - 70-Jährige</a:t>
            </a:r>
          </a:p>
          <a:p>
            <a:pPr marL="93149">
              <a:spcBef>
                <a:spcPts val="1048"/>
              </a:spcBef>
            </a:pPr>
            <a:r>
              <a:rPr lang="de-DE" sz="1100" dirty="0">
                <a:solidFill>
                  <a:srgbClr val="335B74"/>
                </a:solidFill>
                <a:latin typeface="Roboto" panose="02000000000000000000" pitchFamily="2" charset="0"/>
                <a:ea typeface="Roboto" panose="02000000000000000000" pitchFamily="2" charset="0"/>
                <a:cs typeface="Roboto" panose="02000000000000000000" pitchFamily="2" charset="0"/>
              </a:rPr>
              <a:t>Wohnen	 </a:t>
            </a:r>
            <a:r>
              <a:rPr lang="de-DE" sz="1100" i="1" dirty="0">
                <a:solidFill>
                  <a:srgbClr val="335B74"/>
                </a:solidFill>
                <a:latin typeface="Roboto" panose="02000000000000000000" pitchFamily="2" charset="0"/>
                <a:ea typeface="Roboto" panose="02000000000000000000" pitchFamily="2" charset="0"/>
                <a:cs typeface="Roboto" panose="02000000000000000000" pitchFamily="2" charset="0"/>
              </a:rPr>
              <a:t>	</a:t>
            </a:r>
            <a:r>
              <a:rPr lang="de-DE" sz="1100"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besonders 61 - 70-Jährige</a:t>
            </a:r>
          </a:p>
          <a:p>
            <a:endParaRPr lang="de-DE" dirty="0"/>
          </a:p>
        </p:txBody>
      </p:sp>
      <p:sp>
        <p:nvSpPr>
          <p:cNvPr id="3" name="Kopfzeilenplatzhalter 1">
            <a:extLst>
              <a:ext uri="{FF2B5EF4-FFF2-40B4-BE49-F238E27FC236}">
                <a16:creationId xmlns:a16="http://schemas.microsoft.com/office/drawing/2014/main" id="{B1684FB4-B52E-4DE5-43B6-CB521C193CBF}"/>
              </a:ext>
            </a:extLst>
          </p:cNvPr>
          <p:cNvSpPr>
            <a:spLocks noGrp="1"/>
          </p:cNvSpPr>
          <p:nvPr>
            <p:ph type="hdr" sz="quarter"/>
          </p:nvPr>
        </p:nvSpPr>
        <p:spPr>
          <a:xfrm>
            <a:off x="1" y="0"/>
            <a:ext cx="3076363" cy="513508"/>
          </a:xfrm>
          <a:prstGeom prst="rect">
            <a:avLst/>
          </a:prstGeom>
        </p:spPr>
        <p:txBody>
          <a:bodyPr vert="horz" lIns="98999" tIns="49500" rIns="98999" bIns="49500" rtlCol="0"/>
          <a:lstStyle>
            <a:lvl1pPr algn="l">
              <a:defRPr sz="1400"/>
            </a:lvl1pPr>
          </a:lstStyle>
          <a:p>
            <a:pPr defTabSz="957927">
              <a:defRPr/>
            </a:pPr>
            <a:r>
              <a:rPr lang="en-US" sz="1000" dirty="0">
                <a:solidFill>
                  <a:prstClr val="black"/>
                </a:solidFill>
                <a:latin typeface="Calibri" panose="020F0502020204030204"/>
              </a:rPr>
              <a:t>Gemeinsam alt werden – Moisburg</a:t>
            </a:r>
          </a:p>
          <a:p>
            <a:pPr defTabSz="957927">
              <a:defRPr/>
            </a:pPr>
            <a:r>
              <a:rPr lang="en-US" sz="1000" dirty="0">
                <a:solidFill>
                  <a:prstClr val="black"/>
                </a:solidFill>
                <a:latin typeface="Calibri" panose="020F0502020204030204"/>
              </a:rPr>
              <a:t>Abschluss </a:t>
            </a:r>
            <a:r>
              <a:rPr lang="en-US" sz="1000" dirty="0" err="1">
                <a:solidFill>
                  <a:prstClr val="black"/>
                </a:solidFill>
                <a:latin typeface="Calibri" panose="020F0502020204030204"/>
              </a:rPr>
              <a:t>Machbarkeitsstudie</a:t>
            </a:r>
            <a:r>
              <a:rPr lang="en-US" sz="1000" dirty="0">
                <a:solidFill>
                  <a:prstClr val="black"/>
                </a:solidFill>
                <a:latin typeface="Calibri" panose="020F0502020204030204"/>
              </a:rPr>
              <a:t> </a:t>
            </a:r>
          </a:p>
        </p:txBody>
      </p:sp>
    </p:spTree>
    <p:extLst>
      <p:ext uri="{BB962C8B-B14F-4D97-AF65-F5344CB8AC3E}">
        <p14:creationId xmlns:p14="http://schemas.microsoft.com/office/powerpoint/2010/main" val="3850336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DCD31-68C9-8C90-72A8-7C1370327CBD}"/>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1B0B9F68-CAE2-C545-D977-40967BF0D2D8}"/>
              </a:ext>
            </a:extLst>
          </p:cNvPr>
          <p:cNvSpPr>
            <a:spLocks noGrp="1"/>
          </p:cNvSpPr>
          <p:nvPr>
            <p:ph type="dt" idx="1"/>
          </p:nvPr>
        </p:nvSpPr>
        <p:spPr/>
        <p:txBody>
          <a:bodyPr/>
          <a:lstStyle/>
          <a:p>
            <a:pPr lvl="0"/>
            <a:fld id="{A5A5ADE8-1FB8-43FD-A675-2B613EE00B6F}" type="datetime1">
              <a:rPr lang="de-DE" sz="1200"/>
              <a:pPr lvl="0"/>
              <a:t>28.10.2025</a:t>
            </a:fld>
            <a:endParaRPr lang="en-US" noProof="0" dirty="0"/>
          </a:p>
        </p:txBody>
      </p:sp>
      <p:sp>
        <p:nvSpPr>
          <p:cNvPr id="5" name="Foliennummernplatzhalter 4">
            <a:extLst>
              <a:ext uri="{FF2B5EF4-FFF2-40B4-BE49-F238E27FC236}">
                <a16:creationId xmlns:a16="http://schemas.microsoft.com/office/drawing/2014/main" id="{A6B4A799-00B0-5046-2E42-1275428D87FA}"/>
              </a:ext>
            </a:extLst>
          </p:cNvPr>
          <p:cNvSpPr>
            <a:spLocks noGrp="1"/>
          </p:cNvSpPr>
          <p:nvPr>
            <p:ph type="sldNum" sz="quarter" idx="5"/>
          </p:nvPr>
        </p:nvSpPr>
        <p:spPr/>
        <p:txBody>
          <a:bodyPr/>
          <a:lstStyle/>
          <a:p>
            <a:pPr lvl="0"/>
            <a:fld id="{01B41D33-19C8-4450-B3C5-BE83E9C8F0BC}" type="slidenum">
              <a:rPr lang="en-US" noProof="0" smtClean="0"/>
              <a:pPr lvl="0"/>
              <a:t>8</a:t>
            </a:fld>
            <a:endParaRPr lang="en-US" noProof="0"/>
          </a:p>
        </p:txBody>
      </p:sp>
      <p:sp>
        <p:nvSpPr>
          <p:cNvPr id="8" name="Folienbildplatzhalter 7">
            <a:extLst>
              <a:ext uri="{FF2B5EF4-FFF2-40B4-BE49-F238E27FC236}">
                <a16:creationId xmlns:a16="http://schemas.microsoft.com/office/drawing/2014/main" id="{55663BA7-BDE1-544C-66D5-B90DBAEF8980}"/>
              </a:ext>
            </a:extLst>
          </p:cNvPr>
          <p:cNvSpPr>
            <a:spLocks noGrp="1" noRot="1" noChangeAspect="1"/>
          </p:cNvSpPr>
          <p:nvPr>
            <p:ph type="sldImg"/>
          </p:nvPr>
        </p:nvSpPr>
        <p:spPr/>
        <p:txBody>
          <a:bodyPr/>
          <a:lstStyle/>
          <a:p>
            <a:endParaRPr lang="de-DE"/>
          </a:p>
        </p:txBody>
      </p:sp>
      <p:sp>
        <p:nvSpPr>
          <p:cNvPr id="2" name="Notizenplatzhalter 1">
            <a:extLst>
              <a:ext uri="{FF2B5EF4-FFF2-40B4-BE49-F238E27FC236}">
                <a16:creationId xmlns:a16="http://schemas.microsoft.com/office/drawing/2014/main" id="{8C365B82-68E8-404F-32C8-8241DD758953}"/>
              </a:ext>
            </a:extLst>
          </p:cNvPr>
          <p:cNvSpPr>
            <a:spLocks noGrp="1"/>
          </p:cNvSpPr>
          <p:nvPr>
            <p:ph type="body" idx="1"/>
          </p:nvPr>
        </p:nvSpPr>
        <p:spPr/>
        <p:txBody>
          <a:bodyPr/>
          <a:lstStyle/>
          <a:p>
            <a:pPr marL="0" indent="0">
              <a:buClr>
                <a:srgbClr val="335B74"/>
              </a:buClr>
              <a:buNone/>
            </a:pPr>
            <a:r>
              <a:rPr lang="de-DE" sz="1050" b="1" dirty="0">
                <a:solidFill>
                  <a:schemeClr val="tx1">
                    <a:lumMod val="75000"/>
                    <a:lumOff val="25000"/>
                  </a:schemeClr>
                </a:solidFill>
                <a:ea typeface="Roboto" panose="02000000000000000000" pitchFamily="2" charset="0"/>
                <a:cs typeface="Roboto" panose="02000000000000000000" pitchFamily="2" charset="0"/>
              </a:rPr>
              <a:t>Gelebte Beispiele sollten Perspektiven für Moisburg aufzeigen </a:t>
            </a:r>
          </a:p>
          <a:p>
            <a:pPr marL="0" indent="0">
              <a:buClr>
                <a:srgbClr val="335B74"/>
              </a:buClr>
              <a:buNone/>
            </a:pPr>
            <a:r>
              <a:rPr lang="de-DE" sz="1050" dirty="0">
                <a:solidFill>
                  <a:srgbClr val="335B74"/>
                </a:solidFill>
                <a:ea typeface="Roboto" panose="02000000000000000000" pitchFamily="2" charset="0"/>
                <a:cs typeface="Roboto" panose="02000000000000000000" pitchFamily="2" charset="0"/>
              </a:rPr>
              <a:t>Exkursionen ins Emsland nach Vrees </a:t>
            </a:r>
            <a:r>
              <a:rPr lang="de-DE" sz="1050" dirty="0"/>
              <a:t>09.11.2024 </a:t>
            </a:r>
            <a:r>
              <a:rPr lang="de-DE" sz="1050" dirty="0">
                <a:solidFill>
                  <a:srgbClr val="335B74"/>
                </a:solidFill>
                <a:ea typeface="Roboto" panose="02000000000000000000" pitchFamily="2" charset="0"/>
                <a:cs typeface="Roboto" panose="02000000000000000000" pitchFamily="2" charset="0"/>
              </a:rPr>
              <a:t>und „um die Ecke“ nach Harsefeld 30.11.2024</a:t>
            </a:r>
          </a:p>
          <a:p>
            <a:r>
              <a:rPr lang="de-DE" sz="1050" u="sng" dirty="0">
                <a:solidFill>
                  <a:srgbClr val="335B74"/>
                </a:solidFill>
                <a:ea typeface="Roboto" panose="02000000000000000000" pitchFamily="2" charset="0"/>
                <a:cs typeface="Roboto" panose="02000000000000000000" pitchFamily="2" charset="0"/>
              </a:rPr>
              <a:t>Altwerden in Vrees</a:t>
            </a:r>
            <a:r>
              <a:rPr lang="de-DE" sz="1050" dirty="0">
                <a:solidFill>
                  <a:srgbClr val="335B74"/>
                </a:solidFill>
                <a:ea typeface="Roboto" panose="02000000000000000000" pitchFamily="2" charset="0"/>
                <a:cs typeface="Roboto" panose="02000000000000000000" pitchFamily="2" charset="0"/>
              </a:rPr>
              <a:t>: Basis für ein Konzept zum gemeinsam alt werden </a:t>
            </a:r>
            <a:r>
              <a:rPr lang="de-DE" sz="1050" dirty="0"/>
              <a:t>mit vier Säulen!</a:t>
            </a:r>
          </a:p>
          <a:p>
            <a:r>
              <a:rPr lang="de-DE" sz="1050" b="1" dirty="0"/>
              <a:t>Gemeinde sehr aktiv und finanziell so gut aufgestellt, </a:t>
            </a:r>
            <a:r>
              <a:rPr lang="de-DE" sz="1050" dirty="0"/>
              <a:t>dass Umnutzung und Neubau der Gebäude mit eigenen Mitteln (einschl. Förderung) umsetzbar waren: Seniorenwohnungen, Bürgerhaus und Pflege-Wohngemeinschaft, der Kommunikationsplattform für Ältere - </a:t>
            </a:r>
            <a:r>
              <a:rPr lang="de-DE" sz="1050" dirty="0" err="1"/>
              <a:t>KomPlatt</a:t>
            </a:r>
            <a:r>
              <a:rPr lang="de-DE" sz="1050" dirty="0"/>
              <a:t>, dem sozialen Fahrdienst SOFA, einer Kümmerin, barrierefreier Außenbereich – für alle! Jugendraum</a:t>
            </a:r>
          </a:p>
          <a:p>
            <a:r>
              <a:rPr lang="de-DE" sz="1050" b="1" dirty="0"/>
              <a:t>Und unglaublich viel Ehrenamt.</a:t>
            </a:r>
            <a:r>
              <a:rPr lang="de-DE" sz="1050" dirty="0"/>
              <a:t> Die Vereine ob Alt oder Jung unterstützen jede Aktion, jedes Vorhaben tatkräftig. Die Menschen sind oft in mehreren Vereinen gleichzeitig aktiv.</a:t>
            </a:r>
          </a:p>
          <a:p>
            <a:r>
              <a:rPr lang="de-DE" sz="1050" dirty="0"/>
              <a:t>Und es werden für neue Aktivitäten auch neue Vereine gegründet. Altwerden in Vrees = Verein oder der Bürgerbus SOFAVREES</a:t>
            </a:r>
          </a:p>
          <a:p>
            <a:r>
              <a:rPr lang="de-DE" sz="1050" dirty="0"/>
              <a:t>Auch in Moisburg sind viele Menschen aktiv. Frage: Bist du im Ort ehrenamtlich engagiert? Derzeit sind es nur 50%! Das geht noch besser … </a:t>
            </a:r>
          </a:p>
          <a:p>
            <a:r>
              <a:rPr lang="de-DE" sz="1050" u="sng" dirty="0"/>
              <a:t>Erkenntnis</a:t>
            </a:r>
            <a:r>
              <a:rPr lang="de-DE" sz="1050" dirty="0"/>
              <a:t>: Angebote sind modellhaft auch für Moisburg, aber der Weg dorthin ist allein aus der Kraft von Gemeinde und Ehrenamtlichen nicht machbar!</a:t>
            </a:r>
          </a:p>
          <a:p>
            <a:r>
              <a:rPr lang="de-DE" sz="1050" u="sng" dirty="0">
                <a:solidFill>
                  <a:srgbClr val="335B74"/>
                </a:solidFill>
                <a:ea typeface="Roboto" panose="02000000000000000000" pitchFamily="2" charset="0"/>
                <a:cs typeface="Roboto" panose="02000000000000000000" pitchFamily="2" charset="0"/>
              </a:rPr>
              <a:t>Harsefeld Wohnpark Königshof</a:t>
            </a:r>
            <a:r>
              <a:rPr lang="de-DE" sz="1050" dirty="0">
                <a:solidFill>
                  <a:srgbClr val="335B74"/>
                </a:solidFill>
                <a:ea typeface="Roboto" panose="02000000000000000000" pitchFamily="2" charset="0"/>
                <a:cs typeface="Roboto" panose="02000000000000000000" pitchFamily="2" charset="0"/>
              </a:rPr>
              <a:t>: Nutzungskonzept für Cassens Hoff</a:t>
            </a:r>
            <a:r>
              <a:rPr lang="de-DE" sz="1050" b="1" dirty="0">
                <a:solidFill>
                  <a:schemeClr val="tx1">
                    <a:lumMod val="75000"/>
                    <a:lumOff val="25000"/>
                  </a:schemeClr>
                </a:solidFill>
                <a:ea typeface="Roboto" panose="02000000000000000000" pitchFamily="2" charset="0"/>
                <a:cs typeface="Roboto" panose="02000000000000000000" pitchFamily="2" charset="0"/>
              </a:rPr>
              <a:t> – Genossenschaftsmodell als Hoffnung</a:t>
            </a:r>
            <a:endParaRPr lang="de-DE" sz="1050" dirty="0"/>
          </a:p>
          <a:p>
            <a:r>
              <a:rPr lang="de-DE" sz="1050" dirty="0"/>
              <a:t>mit Seniorenwohnanlage sowie Pflege- und Demenz-WG und der Übernahme von Verantwortung und Finanzierung durch Genossenschaften:</a:t>
            </a:r>
          </a:p>
          <a:p>
            <a:r>
              <a:rPr lang="de-DE" sz="1050" dirty="0" err="1"/>
              <a:t>Bewohner:innen</a:t>
            </a:r>
            <a:r>
              <a:rPr lang="de-DE" sz="1050" dirty="0"/>
              <a:t> sind Teil der Genossenschaft, denn nur Genossenschaftsmitglieder können</a:t>
            </a:r>
            <a:br>
              <a:rPr lang="de-DE" sz="1050" dirty="0"/>
            </a:br>
            <a:r>
              <a:rPr lang="de-DE" sz="1050" dirty="0"/>
              <a:t>eine Wohnung erwerben, eine Wohnung mieten und eine Verzinsung auf ihr Nachrangdarlehen erhalten. Sie erhalten eine bevorzugte Aufnahme in die Pflegeeinrichtung, wenn Sie pflegebedürftig werden. Alle können Mitglieder werden und Darlehen für den Bau geben.</a:t>
            </a:r>
          </a:p>
          <a:p>
            <a:r>
              <a:rPr lang="de-DE" sz="1050" dirty="0"/>
              <a:t>Beide Beispiele in hoher Qualität baulich, organisatorisch und sozial</a:t>
            </a:r>
          </a:p>
        </p:txBody>
      </p:sp>
      <p:sp>
        <p:nvSpPr>
          <p:cNvPr id="6" name="Kopfzeilenplatzhalter 1">
            <a:extLst>
              <a:ext uri="{FF2B5EF4-FFF2-40B4-BE49-F238E27FC236}">
                <a16:creationId xmlns:a16="http://schemas.microsoft.com/office/drawing/2014/main" id="{021D77CE-ED1C-CD96-4DD8-C958D654A409}"/>
              </a:ext>
            </a:extLst>
          </p:cNvPr>
          <p:cNvSpPr>
            <a:spLocks noGrp="1"/>
          </p:cNvSpPr>
          <p:nvPr>
            <p:ph type="hdr" sz="quarter"/>
          </p:nvPr>
        </p:nvSpPr>
        <p:spPr>
          <a:xfrm>
            <a:off x="1" y="0"/>
            <a:ext cx="3076363" cy="513508"/>
          </a:xfrm>
          <a:prstGeom prst="rect">
            <a:avLst/>
          </a:prstGeom>
        </p:spPr>
        <p:txBody>
          <a:bodyPr vert="horz" lIns="98999" tIns="49500" rIns="98999" bIns="49500" rtlCol="0"/>
          <a:lstStyle>
            <a:lvl1pPr algn="l">
              <a:defRPr sz="1400"/>
            </a:lvl1pPr>
          </a:lstStyle>
          <a:p>
            <a:pPr defTabSz="957927">
              <a:defRPr/>
            </a:pPr>
            <a:r>
              <a:rPr lang="en-US" sz="1000" dirty="0">
                <a:solidFill>
                  <a:prstClr val="black"/>
                </a:solidFill>
                <a:latin typeface="Calibri" panose="020F0502020204030204"/>
              </a:rPr>
              <a:t>Gemeinsam alt werden – Moisburg</a:t>
            </a:r>
          </a:p>
          <a:p>
            <a:pPr defTabSz="957927">
              <a:defRPr/>
            </a:pPr>
            <a:r>
              <a:rPr lang="en-US" sz="1000" dirty="0">
                <a:solidFill>
                  <a:prstClr val="black"/>
                </a:solidFill>
                <a:latin typeface="Calibri" panose="020F0502020204030204"/>
              </a:rPr>
              <a:t>Abschluss </a:t>
            </a:r>
            <a:r>
              <a:rPr lang="en-US" sz="1000" dirty="0" err="1">
                <a:solidFill>
                  <a:prstClr val="black"/>
                </a:solidFill>
                <a:latin typeface="Calibri" panose="020F0502020204030204"/>
              </a:rPr>
              <a:t>Machbarkeitsstudie</a:t>
            </a:r>
            <a:r>
              <a:rPr lang="en-US" sz="1000" dirty="0">
                <a:solidFill>
                  <a:prstClr val="black"/>
                </a:solidFill>
                <a:latin typeface="Calibri" panose="020F0502020204030204"/>
              </a:rPr>
              <a:t> </a:t>
            </a:r>
          </a:p>
        </p:txBody>
      </p:sp>
    </p:spTree>
    <p:extLst>
      <p:ext uri="{BB962C8B-B14F-4D97-AF65-F5344CB8AC3E}">
        <p14:creationId xmlns:p14="http://schemas.microsoft.com/office/powerpoint/2010/main" val="2607714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F3F79-119F-9EA8-927F-9813C4D07E1A}"/>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0D986513-EE63-AB1D-0E01-39BFE38F0F8A}"/>
              </a:ext>
            </a:extLst>
          </p:cNvPr>
          <p:cNvSpPr>
            <a:spLocks noGrp="1"/>
          </p:cNvSpPr>
          <p:nvPr>
            <p:ph type="dt" idx="1"/>
          </p:nvPr>
        </p:nvSpPr>
        <p:spPr/>
        <p:txBody>
          <a:bodyPr/>
          <a:lstStyle/>
          <a:p>
            <a:pPr lvl="0"/>
            <a:fld id="{A5A5ADE8-1FB8-43FD-A675-2B613EE00B6F}" type="datetime1">
              <a:rPr lang="de-DE" sz="1200"/>
              <a:pPr lvl="0"/>
              <a:t>28.10.2025</a:t>
            </a:fld>
            <a:endParaRPr lang="en-US" noProof="0" dirty="0"/>
          </a:p>
        </p:txBody>
      </p:sp>
      <p:sp>
        <p:nvSpPr>
          <p:cNvPr id="5" name="Foliennummernplatzhalter 4">
            <a:extLst>
              <a:ext uri="{FF2B5EF4-FFF2-40B4-BE49-F238E27FC236}">
                <a16:creationId xmlns:a16="http://schemas.microsoft.com/office/drawing/2014/main" id="{293F5E22-37EA-CAAC-AFE2-33CCC567ABF4}"/>
              </a:ext>
            </a:extLst>
          </p:cNvPr>
          <p:cNvSpPr>
            <a:spLocks noGrp="1"/>
          </p:cNvSpPr>
          <p:nvPr>
            <p:ph type="sldNum" sz="quarter" idx="5"/>
          </p:nvPr>
        </p:nvSpPr>
        <p:spPr/>
        <p:txBody>
          <a:bodyPr/>
          <a:lstStyle/>
          <a:p>
            <a:pPr lvl="0"/>
            <a:fld id="{01B41D33-19C8-4450-B3C5-BE83E9C8F0BC}" type="slidenum">
              <a:rPr lang="en-US" noProof="0" smtClean="0"/>
              <a:pPr lvl="0"/>
              <a:t>9</a:t>
            </a:fld>
            <a:endParaRPr lang="en-US" noProof="0"/>
          </a:p>
        </p:txBody>
      </p:sp>
      <p:sp>
        <p:nvSpPr>
          <p:cNvPr id="8" name="Folienbildplatzhalter 7">
            <a:extLst>
              <a:ext uri="{FF2B5EF4-FFF2-40B4-BE49-F238E27FC236}">
                <a16:creationId xmlns:a16="http://schemas.microsoft.com/office/drawing/2014/main" id="{CF4BEE0A-79A8-D2D2-4B59-4A4946BECF12}"/>
              </a:ext>
            </a:extLst>
          </p:cNvPr>
          <p:cNvSpPr>
            <a:spLocks noGrp="1" noRot="1" noChangeAspect="1"/>
          </p:cNvSpPr>
          <p:nvPr>
            <p:ph type="sldImg"/>
          </p:nvPr>
        </p:nvSpPr>
        <p:spPr/>
        <p:txBody>
          <a:bodyPr/>
          <a:lstStyle/>
          <a:p>
            <a:endParaRPr lang="de-DE"/>
          </a:p>
        </p:txBody>
      </p:sp>
      <p:sp>
        <p:nvSpPr>
          <p:cNvPr id="2" name="Notizenplatzhalter 1">
            <a:extLst>
              <a:ext uri="{FF2B5EF4-FFF2-40B4-BE49-F238E27FC236}">
                <a16:creationId xmlns:a16="http://schemas.microsoft.com/office/drawing/2014/main" id="{ED2652C3-3FC7-B366-02BC-0336289DB432}"/>
              </a:ext>
            </a:extLst>
          </p:cNvPr>
          <p:cNvSpPr>
            <a:spLocks noGrp="1"/>
          </p:cNvSpPr>
          <p:nvPr>
            <p:ph type="body" idx="1"/>
          </p:nvPr>
        </p:nvSpPr>
        <p:spPr/>
        <p:txBody>
          <a:bodyPr/>
          <a:lstStyle/>
          <a:p>
            <a:pPr marL="0" indent="0">
              <a:lnSpc>
                <a:spcPct val="100000"/>
              </a:lnSpc>
              <a:spcBef>
                <a:spcPts val="600"/>
              </a:spcBef>
              <a:spcAft>
                <a:spcPts val="600"/>
              </a:spcAft>
              <a:buClr>
                <a:srgbClr val="335B74"/>
              </a:buClr>
              <a:buNone/>
            </a:pPr>
            <a:r>
              <a:rPr lang="de-DE" sz="105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Aus der Umfrage und den guten Beispielen sowie den Diskussionen in Politik und Gesellschaft wurde klar erkennbar</a:t>
            </a:r>
          </a:p>
          <a:p>
            <a:pPr marL="171450" indent="-171450">
              <a:lnSpc>
                <a:spcPct val="100000"/>
              </a:lnSpc>
              <a:spcBef>
                <a:spcPts val="600"/>
              </a:spcBef>
              <a:spcAft>
                <a:spcPts val="600"/>
              </a:spcAft>
              <a:buClr>
                <a:srgbClr val="335B74"/>
              </a:buClr>
              <a:buFontTx/>
              <a:buChar char="-"/>
            </a:pPr>
            <a:r>
              <a:rPr lang="de-DE" sz="105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Was Moisburg fehlt bzw. braucht</a:t>
            </a:r>
          </a:p>
          <a:p>
            <a:pPr marL="171450" indent="-171450">
              <a:lnSpc>
                <a:spcPct val="100000"/>
              </a:lnSpc>
              <a:spcBef>
                <a:spcPts val="600"/>
              </a:spcBef>
              <a:spcAft>
                <a:spcPts val="600"/>
              </a:spcAft>
              <a:buClr>
                <a:srgbClr val="335B74"/>
              </a:buClr>
              <a:buFontTx/>
              <a:buChar char="-"/>
            </a:pPr>
            <a:r>
              <a:rPr lang="de-DE" sz="105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Was die Menschen in Moisburg wollen</a:t>
            </a:r>
          </a:p>
          <a:p>
            <a:pPr>
              <a:spcBef>
                <a:spcPts val="629"/>
              </a:spcBef>
              <a:spcAft>
                <a:spcPts val="629"/>
              </a:spcAft>
              <a:buClr>
                <a:srgbClr val="335B74"/>
              </a:buClr>
            </a:pPr>
            <a:r>
              <a:rPr lang="de-DE" sz="1050" b="1" dirty="0">
                <a:solidFill>
                  <a:srgbClr val="335B74"/>
                </a:solidFill>
                <a:latin typeface="Roboto" panose="02000000000000000000" pitchFamily="2" charset="0"/>
                <a:ea typeface="Roboto" panose="02000000000000000000" pitchFamily="2" charset="0"/>
                <a:cs typeface="Roboto" panose="02000000000000000000" pitchFamily="2" charset="0"/>
              </a:rPr>
              <a:t>Und dabei immer mit dem Ziel, das lebenswert Altwerden in Moisburg</a:t>
            </a:r>
          </a:p>
          <a:p>
            <a:pPr marL="375853" lvl="1" indent="-259438">
              <a:spcBef>
                <a:spcPts val="629"/>
              </a:spcBef>
              <a:spcAft>
                <a:spcPts val="629"/>
              </a:spcAft>
              <a:buClr>
                <a:srgbClr val="335B74"/>
              </a:buClr>
              <a:buSzPct val="100000"/>
              <a:buFont typeface="Wingdings" panose="05000000000000000000" pitchFamily="2" charset="2"/>
              <a:buChar char="ü"/>
            </a:pPr>
            <a:r>
              <a:rPr lang="de-DE" sz="105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Ganzheitlich Denken für ein </a:t>
            </a:r>
            <a:r>
              <a:rPr lang="de-DE" sz="1050"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gemeinsames</a:t>
            </a:r>
            <a:r>
              <a:rPr lang="de-DE" sz="105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Altwerden</a:t>
            </a:r>
          </a:p>
          <a:p>
            <a:pPr marL="375853" lvl="1" indent="-259438">
              <a:spcBef>
                <a:spcPts val="629"/>
              </a:spcBef>
              <a:spcAft>
                <a:spcPts val="629"/>
              </a:spcAft>
              <a:buClr>
                <a:srgbClr val="335B74"/>
              </a:buClr>
              <a:buSzPct val="100000"/>
              <a:buFont typeface="Wingdings" panose="05000000000000000000" pitchFamily="2" charset="2"/>
              <a:buChar char="ü"/>
            </a:pPr>
            <a:r>
              <a:rPr lang="de-DE" sz="105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Verbleib in der Gemeinschaft ein Leben lang</a:t>
            </a:r>
          </a:p>
          <a:p>
            <a:pPr marL="375853" lvl="1" indent="-259438">
              <a:spcBef>
                <a:spcPts val="629"/>
              </a:spcBef>
              <a:spcAft>
                <a:spcPts val="629"/>
              </a:spcAft>
              <a:buClr>
                <a:srgbClr val="335B74"/>
              </a:buClr>
              <a:buSzPct val="100000"/>
              <a:buFont typeface="Wingdings" panose="05000000000000000000" pitchFamily="2" charset="2"/>
              <a:buChar char="ü"/>
            </a:pPr>
            <a:r>
              <a:rPr lang="de-DE" sz="105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Altersgerechter Wohnraum und seniorengerechte Strukturen</a:t>
            </a:r>
          </a:p>
          <a:p>
            <a:pPr marL="171450" indent="-171450">
              <a:lnSpc>
                <a:spcPct val="100000"/>
              </a:lnSpc>
              <a:spcBef>
                <a:spcPts val="600"/>
              </a:spcBef>
              <a:spcAft>
                <a:spcPts val="600"/>
              </a:spcAft>
              <a:buClr>
                <a:srgbClr val="335B74"/>
              </a:buClr>
              <a:buFontTx/>
              <a:buChar char="-"/>
            </a:pPr>
            <a:endParaRPr lang="de-DE" sz="105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marL="0" indent="0">
              <a:lnSpc>
                <a:spcPct val="100000"/>
              </a:lnSpc>
              <a:spcBef>
                <a:spcPts val="600"/>
              </a:spcBef>
              <a:spcAft>
                <a:spcPts val="600"/>
              </a:spcAft>
              <a:buClr>
                <a:srgbClr val="335B74"/>
              </a:buClr>
              <a:buNone/>
            </a:pPr>
            <a:r>
              <a:rPr lang="de-DE" sz="105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Basis für ein Konzept zum gemeinsam alt werden = 3 Säulen</a:t>
            </a:r>
          </a:p>
          <a:p>
            <a:pPr marL="0" indent="0">
              <a:lnSpc>
                <a:spcPct val="100000"/>
              </a:lnSpc>
              <a:spcBef>
                <a:spcPts val="600"/>
              </a:spcBef>
              <a:spcAft>
                <a:spcPts val="600"/>
              </a:spcAft>
              <a:buClr>
                <a:srgbClr val="335B74"/>
              </a:buClr>
              <a:buNone/>
            </a:pPr>
            <a:r>
              <a:rPr lang="de-DE" sz="105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Basis für das Nutzungskonzept für Cassens Hoff</a:t>
            </a:r>
            <a:endParaRPr lang="de-DE" sz="1050"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endParaRPr lang="de-DE" dirty="0"/>
          </a:p>
        </p:txBody>
      </p:sp>
      <p:sp>
        <p:nvSpPr>
          <p:cNvPr id="3" name="Kopfzeilenplatzhalter 1">
            <a:extLst>
              <a:ext uri="{FF2B5EF4-FFF2-40B4-BE49-F238E27FC236}">
                <a16:creationId xmlns:a16="http://schemas.microsoft.com/office/drawing/2014/main" id="{0D29382F-A320-B4E5-2FE1-C8B09E680327}"/>
              </a:ext>
            </a:extLst>
          </p:cNvPr>
          <p:cNvSpPr>
            <a:spLocks noGrp="1"/>
          </p:cNvSpPr>
          <p:nvPr>
            <p:ph type="hdr" sz="quarter"/>
          </p:nvPr>
        </p:nvSpPr>
        <p:spPr>
          <a:xfrm>
            <a:off x="1" y="0"/>
            <a:ext cx="3076363" cy="513508"/>
          </a:xfrm>
          <a:prstGeom prst="rect">
            <a:avLst/>
          </a:prstGeom>
        </p:spPr>
        <p:txBody>
          <a:bodyPr vert="horz" lIns="98999" tIns="49500" rIns="98999" bIns="49500" rtlCol="0"/>
          <a:lstStyle>
            <a:lvl1pPr algn="l">
              <a:defRPr sz="1400"/>
            </a:lvl1pPr>
          </a:lstStyle>
          <a:p>
            <a:pPr defTabSz="957927">
              <a:defRPr/>
            </a:pPr>
            <a:r>
              <a:rPr lang="en-US" sz="1000" dirty="0">
                <a:solidFill>
                  <a:prstClr val="black"/>
                </a:solidFill>
                <a:latin typeface="Calibri" panose="020F0502020204030204"/>
              </a:rPr>
              <a:t>Gemeinsam alt werden – Moisburg</a:t>
            </a:r>
          </a:p>
          <a:p>
            <a:pPr defTabSz="957927">
              <a:defRPr/>
            </a:pPr>
            <a:r>
              <a:rPr lang="en-US" sz="1000" dirty="0">
                <a:solidFill>
                  <a:prstClr val="black"/>
                </a:solidFill>
                <a:latin typeface="Calibri" panose="020F0502020204030204"/>
              </a:rPr>
              <a:t>Abschluss </a:t>
            </a:r>
            <a:r>
              <a:rPr lang="en-US" sz="1000" dirty="0" err="1">
                <a:solidFill>
                  <a:prstClr val="black"/>
                </a:solidFill>
                <a:latin typeface="Calibri" panose="020F0502020204030204"/>
              </a:rPr>
              <a:t>Machbarkeitsstudie</a:t>
            </a:r>
            <a:r>
              <a:rPr lang="en-US" sz="1000" dirty="0">
                <a:solidFill>
                  <a:prstClr val="black"/>
                </a:solidFill>
                <a:latin typeface="Calibri" panose="020F0502020204030204"/>
              </a:rPr>
              <a:t> </a:t>
            </a:r>
          </a:p>
        </p:txBody>
      </p:sp>
    </p:spTree>
    <p:extLst>
      <p:ext uri="{BB962C8B-B14F-4D97-AF65-F5344CB8AC3E}">
        <p14:creationId xmlns:p14="http://schemas.microsoft.com/office/powerpoint/2010/main" val="29046174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Master" Target="../slideMasters/slideMaster1.xml"/><Relationship Id="rId7" Type="http://schemas.openxmlformats.org/officeDocument/2006/relationships/image" Target="../media/image3.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oleObject" Target="../embeddings/oleObject4.bin"/><Relationship Id="rId5" Type="http://schemas.openxmlformats.org/officeDocument/2006/relationships/image" Target="../media/image2.emf"/><Relationship Id="rId10" Type="http://schemas.openxmlformats.org/officeDocument/2006/relationships/image" Target="../media/image6.png"/><Relationship Id="rId4" Type="http://schemas.openxmlformats.org/officeDocument/2006/relationships/oleObject" Target="../embeddings/oleObject3.bin"/><Relationship Id="rId9"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13.jpeg"/><Relationship Id="rId4" Type="http://schemas.openxmlformats.org/officeDocument/2006/relationships/image" Target="../media/image12.emf"/></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oleObject" Target="../embeddings/oleObject15.bin"/><Relationship Id="rId5" Type="http://schemas.openxmlformats.org/officeDocument/2006/relationships/image" Target="../media/image2.emf"/><Relationship Id="rId4" Type="http://schemas.openxmlformats.org/officeDocument/2006/relationships/oleObject" Target="../embeddings/oleObject14.bin"/></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2.wdp"/><Relationship Id="rId3" Type="http://schemas.openxmlformats.org/officeDocument/2006/relationships/oleObject" Target="../embeddings/oleObject16.bin"/><Relationship Id="rId7" Type="http://schemas.openxmlformats.org/officeDocument/2006/relationships/image" Target="../media/image15.svg"/><Relationship Id="rId12" Type="http://schemas.openxmlformats.org/officeDocument/2006/relationships/image" Target="../media/image19.png"/><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14.png"/><Relationship Id="rId11" Type="http://schemas.microsoft.com/office/2007/relationships/hdphoto" Target="../media/hdphoto1.wdp"/><Relationship Id="rId5" Type="http://schemas.openxmlformats.org/officeDocument/2006/relationships/image" Target="../media/image5.jpeg"/><Relationship Id="rId10" Type="http://schemas.openxmlformats.org/officeDocument/2006/relationships/image" Target="../media/image18.png"/><Relationship Id="rId4" Type="http://schemas.openxmlformats.org/officeDocument/2006/relationships/image" Target="../media/image2.emf"/><Relationship Id="rId9" Type="http://schemas.openxmlformats.org/officeDocument/2006/relationships/image" Target="../media/image17.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oleObject" Target="../embeddings/oleObject5.bin"/><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2.emf"/><Relationship Id="rId9"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oleObject" Target="../embeddings/oleObject7.bin"/><Relationship Id="rId5" Type="http://schemas.openxmlformats.org/officeDocument/2006/relationships/image" Target="../media/image2.emf"/><Relationship Id="rId4" Type="http://schemas.openxmlformats.org/officeDocument/2006/relationships/oleObject" Target="../embeddings/oleObject6.bin"/></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5.jpeg"/><Relationship Id="rId4" Type="http://schemas.openxmlformats.org/officeDocument/2006/relationships/image" Target="../media/image12.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13.jpeg"/><Relationship Id="rId4" Type="http://schemas.openxmlformats.org/officeDocument/2006/relationships/image" Target="../media/image1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graphicFrame>
        <p:nvGraphicFramePr>
          <p:cNvPr id="24" name="Objekt 23" hidden="1">
            <a:extLst>
              <a:ext uri="{FF2B5EF4-FFF2-40B4-BE49-F238E27FC236}">
                <a16:creationId xmlns:a16="http://schemas.microsoft.com/office/drawing/2014/main" id="{33E80250-9CFF-2D32-D0B3-80A1612BAC30}"/>
              </a:ext>
            </a:extLst>
          </p:cNvPr>
          <p:cNvGraphicFramePr>
            <a:graphicFrameLocks noChangeAspect="1"/>
          </p:cNvGraphicFramePr>
          <p:nvPr>
            <p:custDataLst>
              <p:tags r:id="rId1"/>
            </p:custDataLst>
            <p:extLst>
              <p:ext uri="{D42A27DB-BD31-4B8C-83A1-F6EECF244321}">
                <p14:modId xmlns:p14="http://schemas.microsoft.com/office/powerpoint/2010/main" val="2038474158"/>
              </p:ext>
            </p:extLst>
          </p:nvPr>
        </p:nvGraphicFramePr>
        <p:xfrm>
          <a:off x="1955" y="1588"/>
          <a:ext cx="1954" cy="1588"/>
        </p:xfrm>
        <a:graphic>
          <a:graphicData uri="http://schemas.openxmlformats.org/presentationml/2006/ole">
            <mc:AlternateContent xmlns:mc="http://schemas.openxmlformats.org/markup-compatibility/2006">
              <mc:Choice xmlns:v="urn:schemas-microsoft-com:vml" Requires="v">
                <p:oleObj name="think-cell Slide" r:id="rId4" imgW="501" imgH="500" progId="TCLayout.ActiveDocument.1">
                  <p:embed/>
                </p:oleObj>
              </mc:Choice>
              <mc:Fallback>
                <p:oleObj name="think-cell Slide" r:id="rId4" imgW="501" imgH="500" progId="TCLayout.ActiveDocument.1">
                  <p:embed/>
                  <p:pic>
                    <p:nvPicPr>
                      <p:cNvPr id="24" name="Objekt 23" hidden="1">
                        <a:extLst>
                          <a:ext uri="{FF2B5EF4-FFF2-40B4-BE49-F238E27FC236}">
                            <a16:creationId xmlns:a16="http://schemas.microsoft.com/office/drawing/2014/main" id="{33E80250-9CFF-2D32-D0B3-80A1612BAC30}"/>
                          </a:ext>
                        </a:extLst>
                      </p:cNvPr>
                      <p:cNvPicPr/>
                      <p:nvPr/>
                    </p:nvPicPr>
                    <p:blipFill>
                      <a:blip r:embed="rId5"/>
                      <a:stretch>
                        <a:fillRect/>
                      </a:stretch>
                    </p:blipFill>
                    <p:spPr>
                      <a:xfrm>
                        <a:off x="1955" y="1588"/>
                        <a:ext cx="1954" cy="1588"/>
                      </a:xfrm>
                      <a:prstGeom prst="rect">
                        <a:avLst/>
                      </a:prstGeom>
                    </p:spPr>
                  </p:pic>
                </p:oleObj>
              </mc:Fallback>
            </mc:AlternateContent>
          </a:graphicData>
        </a:graphic>
      </p:graphicFrame>
      <p:sp>
        <p:nvSpPr>
          <p:cNvPr id="29" name="Rectangle 7">
            <a:extLst>
              <a:ext uri="{FF2B5EF4-FFF2-40B4-BE49-F238E27FC236}">
                <a16:creationId xmlns:a16="http://schemas.microsoft.com/office/drawing/2014/main" id="{CDED1A29-2E01-1A0A-D707-F24135F7E21F}"/>
              </a:ext>
            </a:extLst>
          </p:cNvPr>
          <p:cNvSpPr/>
          <p:nvPr/>
        </p:nvSpPr>
        <p:spPr>
          <a:xfrm>
            <a:off x="0" y="0"/>
            <a:ext cx="12192000" cy="3106272"/>
          </a:xfrm>
          <a:prstGeom prst="rect">
            <a:avLst/>
          </a:prstGeom>
          <a:solidFill>
            <a:srgbClr val="D2EAFE"/>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Franklin Gothic Book" panose="020B0502020104020203"/>
              <a:ea typeface="+mn-ea"/>
              <a:cs typeface="+mn-cs"/>
            </a:endParaRPr>
          </a:p>
        </p:txBody>
      </p:sp>
      <p:sp>
        <p:nvSpPr>
          <p:cNvPr id="3" name="Untertitel 2"/>
          <p:cNvSpPr>
            <a:spLocks noGrp="1"/>
          </p:cNvSpPr>
          <p:nvPr>
            <p:ph type="subTitle" idx="1"/>
          </p:nvPr>
        </p:nvSpPr>
        <p:spPr>
          <a:xfrm>
            <a:off x="540642" y="2046888"/>
            <a:ext cx="10993546" cy="590321"/>
          </a:xfrm>
          <a:prstGeom prst="rect">
            <a:avLst/>
          </a:prstGeom>
        </p:spPr>
        <p:txBody>
          <a:bodyPr rtlCol="0" anchor="t">
            <a:normAutofit/>
          </a:bodyPr>
          <a:lstStyle>
            <a:lvl1pPr marL="0" indent="0" algn="l">
              <a:buNone/>
              <a:defRPr sz="1800" b="1" i="0" cap="all">
                <a:solidFill>
                  <a:srgbClr val="335B74"/>
                </a:solidFill>
                <a:latin typeface="+mn-lt"/>
                <a:ea typeface="Roboto Medium" panose="02000000000000000000" pitchFamily="2" charset="0"/>
              </a:defRPr>
            </a:lvl1pPr>
            <a:lvl2pPr marL="371475" indent="0" algn="ctr">
              <a:buNone/>
              <a:defRPr>
                <a:solidFill>
                  <a:schemeClr val="tx1">
                    <a:tint val="75000"/>
                  </a:schemeClr>
                </a:solidFill>
              </a:defRPr>
            </a:lvl2pPr>
            <a:lvl3pPr marL="742950" indent="0" algn="ctr">
              <a:buNone/>
              <a:defRPr>
                <a:solidFill>
                  <a:schemeClr val="tx1">
                    <a:tint val="75000"/>
                  </a:schemeClr>
                </a:solidFill>
              </a:defRPr>
            </a:lvl3pPr>
            <a:lvl4pPr marL="1114425" indent="0" algn="ctr">
              <a:buNone/>
              <a:defRPr>
                <a:solidFill>
                  <a:schemeClr val="tx1">
                    <a:tint val="75000"/>
                  </a:schemeClr>
                </a:solidFill>
              </a:defRPr>
            </a:lvl4pPr>
            <a:lvl5pPr marL="1485900" indent="0" algn="ctr">
              <a:buNone/>
              <a:defRPr>
                <a:solidFill>
                  <a:schemeClr val="tx1">
                    <a:tint val="75000"/>
                  </a:schemeClr>
                </a:solidFill>
              </a:defRPr>
            </a:lvl5pPr>
            <a:lvl6pPr marL="1857375" indent="0" algn="ctr">
              <a:buNone/>
              <a:defRPr>
                <a:solidFill>
                  <a:schemeClr val="tx1">
                    <a:tint val="75000"/>
                  </a:schemeClr>
                </a:solidFill>
              </a:defRPr>
            </a:lvl6pPr>
            <a:lvl7pPr marL="2228850" indent="0" algn="ctr">
              <a:buNone/>
              <a:defRPr>
                <a:solidFill>
                  <a:schemeClr val="tx1">
                    <a:tint val="75000"/>
                  </a:schemeClr>
                </a:solidFill>
              </a:defRPr>
            </a:lvl7pPr>
            <a:lvl8pPr marL="2600325" indent="0" algn="ctr">
              <a:buNone/>
              <a:defRPr>
                <a:solidFill>
                  <a:schemeClr val="tx1">
                    <a:tint val="75000"/>
                  </a:schemeClr>
                </a:solidFill>
              </a:defRPr>
            </a:lvl8pPr>
            <a:lvl9pPr marL="2971800" indent="0" algn="ctr">
              <a:buNone/>
              <a:defRPr>
                <a:solidFill>
                  <a:schemeClr val="tx1">
                    <a:tint val="75000"/>
                  </a:schemeClr>
                </a:solidFill>
              </a:defRPr>
            </a:lvl9pPr>
          </a:lstStyle>
          <a:p>
            <a:pPr rtl="0"/>
            <a:r>
              <a:rPr lang="de-DE" dirty="0"/>
              <a:t>Master-Untertitelformat bearbeiten</a:t>
            </a:r>
            <a:endParaRPr lang="en-US" dirty="0"/>
          </a:p>
        </p:txBody>
      </p:sp>
      <p:sp>
        <p:nvSpPr>
          <p:cNvPr id="61" name="Datumsplatzhalter 11">
            <a:extLst>
              <a:ext uri="{FF2B5EF4-FFF2-40B4-BE49-F238E27FC236}">
                <a16:creationId xmlns:a16="http://schemas.microsoft.com/office/drawing/2014/main" id="{5BF94288-CE08-884A-6E42-AE91049E3A07}"/>
              </a:ext>
            </a:extLst>
          </p:cNvPr>
          <p:cNvSpPr txBox="1">
            <a:spLocks/>
          </p:cNvSpPr>
          <p:nvPr/>
        </p:nvSpPr>
        <p:spPr>
          <a:xfrm>
            <a:off x="540640" y="2698626"/>
            <a:ext cx="996142" cy="237485"/>
          </a:xfrm>
          <a:prstGeom prst="rect">
            <a:avLst/>
          </a:prstGeom>
        </p:spPr>
        <p:txBody>
          <a:bodyPr vert="horz" lIns="74295" tIns="37148" rIns="74295" bIns="37148" rtlCol="0" anchor="ctr"/>
          <a:lstStyle>
            <a:defPPr>
              <a:defRPr lang="en-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E2B5B6-3490-48CF-A409-E4B6DC2C712F}" type="datetimeFigureOut">
              <a:rPr lang="de-DE" sz="1000" smtClean="0">
                <a:solidFill>
                  <a:schemeClr val="tx1"/>
                </a:solidFill>
                <a:latin typeface="Roboto Light" panose="02000000000000000000" pitchFamily="2" charset="0"/>
                <a:ea typeface="Roboto Light" panose="02000000000000000000" pitchFamily="2" charset="0"/>
              </a:rPr>
              <a:pPr/>
              <a:t>28.10.2025</a:t>
            </a:fld>
            <a:endParaRPr lang="de-DE" sz="1000" dirty="0">
              <a:solidFill>
                <a:schemeClr val="tx1"/>
              </a:solidFill>
              <a:latin typeface="Roboto Light" panose="02000000000000000000" pitchFamily="2" charset="0"/>
              <a:ea typeface="Roboto Light" panose="02000000000000000000" pitchFamily="2" charset="0"/>
            </a:endParaRPr>
          </a:p>
        </p:txBody>
      </p:sp>
      <p:sp>
        <p:nvSpPr>
          <p:cNvPr id="2" name="Rechteck 1">
            <a:extLst>
              <a:ext uri="{FF2B5EF4-FFF2-40B4-BE49-F238E27FC236}">
                <a16:creationId xmlns:a16="http://schemas.microsoft.com/office/drawing/2014/main" id="{F83535DC-A836-B6A1-6E8F-B53045A7F4E2}"/>
              </a:ext>
            </a:extLst>
          </p:cNvPr>
          <p:cNvSpPr/>
          <p:nvPr/>
        </p:nvSpPr>
        <p:spPr>
          <a:xfrm>
            <a:off x="300933" y="326682"/>
            <a:ext cx="3816789" cy="104400"/>
          </a:xfrm>
          <a:prstGeom prst="rect">
            <a:avLst/>
          </a:prstGeom>
          <a:solidFill>
            <a:srgbClr val="335B7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4" name="Rechteck 3">
            <a:extLst>
              <a:ext uri="{FF2B5EF4-FFF2-40B4-BE49-F238E27FC236}">
                <a16:creationId xmlns:a16="http://schemas.microsoft.com/office/drawing/2014/main" id="{DDB82DB8-4FB8-4F0E-C7A8-2E721A15C084}"/>
              </a:ext>
            </a:extLst>
          </p:cNvPr>
          <p:cNvSpPr/>
          <p:nvPr/>
        </p:nvSpPr>
        <p:spPr>
          <a:xfrm>
            <a:off x="8074278" y="326682"/>
            <a:ext cx="3816789" cy="104400"/>
          </a:xfrm>
          <a:prstGeom prst="rect">
            <a:avLst/>
          </a:prstGeom>
          <a:solidFill>
            <a:srgbClr val="AFE6D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9" name="Rechteck 8">
            <a:extLst>
              <a:ext uri="{FF2B5EF4-FFF2-40B4-BE49-F238E27FC236}">
                <a16:creationId xmlns:a16="http://schemas.microsoft.com/office/drawing/2014/main" id="{CEF072E3-367D-6C68-8861-413D5CE4C4B6}"/>
              </a:ext>
            </a:extLst>
          </p:cNvPr>
          <p:cNvSpPr/>
          <p:nvPr/>
        </p:nvSpPr>
        <p:spPr>
          <a:xfrm>
            <a:off x="4187606" y="326683"/>
            <a:ext cx="3816789" cy="104400"/>
          </a:xfrm>
          <a:prstGeom prst="rect">
            <a:avLst/>
          </a:prstGeom>
          <a:solidFill>
            <a:srgbClr val="62A39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graphicFrame>
        <p:nvGraphicFramePr>
          <p:cNvPr id="10" name="Objekt 9" hidden="1">
            <a:extLst>
              <a:ext uri="{FF2B5EF4-FFF2-40B4-BE49-F238E27FC236}">
                <a16:creationId xmlns:a16="http://schemas.microsoft.com/office/drawing/2014/main" id="{74251A22-2DB1-A45D-5DA6-ADB7D2E4D605}"/>
              </a:ext>
            </a:extLst>
          </p:cNvPr>
          <p:cNvGraphicFramePr>
            <a:graphicFrameLocks noChangeAspect="1"/>
          </p:cNvGraphicFramePr>
          <p:nvPr userDrawn="1">
            <p:custDataLst>
              <p:tags r:id="rId2"/>
            </p:custDataLst>
            <p:extLst>
              <p:ext uri="{D42A27DB-BD31-4B8C-83A1-F6EECF244321}">
                <p14:modId xmlns:p14="http://schemas.microsoft.com/office/powerpoint/2010/main" val="3451366110"/>
              </p:ext>
            </p:extLst>
          </p:nvPr>
        </p:nvGraphicFramePr>
        <p:xfrm>
          <a:off x="1955" y="1588"/>
          <a:ext cx="1954" cy="1588"/>
        </p:xfrm>
        <a:graphic>
          <a:graphicData uri="http://schemas.openxmlformats.org/presentationml/2006/ole">
            <mc:AlternateContent xmlns:mc="http://schemas.openxmlformats.org/markup-compatibility/2006">
              <mc:Choice xmlns:v="urn:schemas-microsoft-com:vml" Requires="v">
                <p:oleObj name="think-cell Folie" r:id="rId6" imgW="501" imgH="500" progId="TCLayout.ActiveDocument.1">
                  <p:embed/>
                </p:oleObj>
              </mc:Choice>
              <mc:Fallback>
                <p:oleObj name="think-cell Folie" r:id="rId6" imgW="501" imgH="500" progId="TCLayout.ActiveDocument.1">
                  <p:embed/>
                  <p:pic>
                    <p:nvPicPr>
                      <p:cNvPr id="10" name="Objekt 9" hidden="1">
                        <a:extLst>
                          <a:ext uri="{FF2B5EF4-FFF2-40B4-BE49-F238E27FC236}">
                            <a16:creationId xmlns:a16="http://schemas.microsoft.com/office/drawing/2014/main" id="{74251A22-2DB1-A45D-5DA6-ADB7D2E4D605}"/>
                          </a:ext>
                        </a:extLst>
                      </p:cNvPr>
                      <p:cNvPicPr/>
                      <p:nvPr/>
                    </p:nvPicPr>
                    <p:blipFill>
                      <a:blip r:embed="rId5"/>
                      <a:stretch>
                        <a:fillRect/>
                      </a:stretch>
                    </p:blipFill>
                    <p:spPr>
                      <a:xfrm>
                        <a:off x="1955" y="1588"/>
                        <a:ext cx="1954" cy="1588"/>
                      </a:xfrm>
                      <a:prstGeom prst="rect">
                        <a:avLst/>
                      </a:prstGeom>
                    </p:spPr>
                  </p:pic>
                </p:oleObj>
              </mc:Fallback>
            </mc:AlternateContent>
          </a:graphicData>
        </a:graphic>
      </p:graphicFrame>
      <p:sp>
        <p:nvSpPr>
          <p:cNvPr id="11" name="Rechteck 10">
            <a:extLst>
              <a:ext uri="{FF2B5EF4-FFF2-40B4-BE49-F238E27FC236}">
                <a16:creationId xmlns:a16="http://schemas.microsoft.com/office/drawing/2014/main" id="{6BEA4060-76F8-9326-1588-8620B532BD31}"/>
              </a:ext>
            </a:extLst>
          </p:cNvPr>
          <p:cNvSpPr>
            <a:spLocks/>
          </p:cNvSpPr>
          <p:nvPr userDrawn="1"/>
        </p:nvSpPr>
        <p:spPr>
          <a:xfrm>
            <a:off x="0" y="3086758"/>
            <a:ext cx="12192000" cy="2363125"/>
          </a:xfrm>
          <a:prstGeom prst="rect">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endParaRPr lang="de-DE" sz="1463">
              <a:solidFill>
                <a:prstClr val="white"/>
              </a:solidFill>
              <a:latin typeface="Franklin Gothic Book" panose="020B0502020104020203"/>
            </a:endParaRPr>
          </a:p>
        </p:txBody>
      </p:sp>
      <p:sp>
        <p:nvSpPr>
          <p:cNvPr id="12" name="Datumsplatzhalter 11">
            <a:extLst>
              <a:ext uri="{FF2B5EF4-FFF2-40B4-BE49-F238E27FC236}">
                <a16:creationId xmlns:a16="http://schemas.microsoft.com/office/drawing/2014/main" id="{C82B5BFD-DDD9-66DC-D5D5-E67E7F6E38AF}"/>
              </a:ext>
            </a:extLst>
          </p:cNvPr>
          <p:cNvSpPr txBox="1">
            <a:spLocks/>
          </p:cNvSpPr>
          <p:nvPr userDrawn="1"/>
        </p:nvSpPr>
        <p:spPr>
          <a:xfrm>
            <a:off x="540640" y="2698626"/>
            <a:ext cx="996142" cy="237485"/>
          </a:xfrm>
          <a:prstGeom prst="rect">
            <a:avLst/>
          </a:prstGeom>
        </p:spPr>
        <p:txBody>
          <a:bodyPr vert="horz" lIns="74295" tIns="37148" rIns="74295" bIns="37148" rtlCol="0" anchor="ctr"/>
          <a:lstStyle>
            <a:defPPr>
              <a:defRPr lang="en-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1000" dirty="0">
              <a:solidFill>
                <a:schemeClr val="tx1"/>
              </a:solidFill>
              <a:latin typeface="Roboto Light" panose="02000000000000000000" pitchFamily="2" charset="0"/>
              <a:ea typeface="Roboto Light" panose="02000000000000000000" pitchFamily="2" charset="0"/>
            </a:endParaRPr>
          </a:p>
        </p:txBody>
      </p:sp>
      <p:sp>
        <p:nvSpPr>
          <p:cNvPr id="17" name="Rechteck 16">
            <a:extLst>
              <a:ext uri="{FF2B5EF4-FFF2-40B4-BE49-F238E27FC236}">
                <a16:creationId xmlns:a16="http://schemas.microsoft.com/office/drawing/2014/main" id="{E44C96CD-83E5-D27F-86AE-99C7942FECB3}"/>
              </a:ext>
            </a:extLst>
          </p:cNvPr>
          <p:cNvSpPr/>
          <p:nvPr userDrawn="1"/>
        </p:nvSpPr>
        <p:spPr>
          <a:xfrm>
            <a:off x="300933" y="326682"/>
            <a:ext cx="3816789" cy="104400"/>
          </a:xfrm>
          <a:prstGeom prst="rect">
            <a:avLst/>
          </a:prstGeom>
          <a:solidFill>
            <a:srgbClr val="335B7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8" name="Rechteck 17">
            <a:extLst>
              <a:ext uri="{FF2B5EF4-FFF2-40B4-BE49-F238E27FC236}">
                <a16:creationId xmlns:a16="http://schemas.microsoft.com/office/drawing/2014/main" id="{12FB10CF-93BB-71AC-E9BC-938FEA4CAF49}"/>
              </a:ext>
            </a:extLst>
          </p:cNvPr>
          <p:cNvSpPr/>
          <p:nvPr userDrawn="1"/>
        </p:nvSpPr>
        <p:spPr>
          <a:xfrm>
            <a:off x="8074278" y="326682"/>
            <a:ext cx="3816789" cy="104400"/>
          </a:xfrm>
          <a:prstGeom prst="rect">
            <a:avLst/>
          </a:prstGeom>
          <a:solidFill>
            <a:srgbClr val="959FA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9" name="Rechteck 18">
            <a:extLst>
              <a:ext uri="{FF2B5EF4-FFF2-40B4-BE49-F238E27FC236}">
                <a16:creationId xmlns:a16="http://schemas.microsoft.com/office/drawing/2014/main" id="{969F3326-6D16-4E69-4B37-3417F926287A}"/>
              </a:ext>
            </a:extLst>
          </p:cNvPr>
          <p:cNvSpPr/>
          <p:nvPr userDrawn="1"/>
        </p:nvSpPr>
        <p:spPr>
          <a:xfrm>
            <a:off x="4187606" y="326683"/>
            <a:ext cx="3816789" cy="104400"/>
          </a:xfrm>
          <a:prstGeom prst="rect">
            <a:avLst/>
          </a:prstGeom>
          <a:solidFill>
            <a:srgbClr val="00AFF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22" name="Textplatzhalter 21">
            <a:extLst>
              <a:ext uri="{FF2B5EF4-FFF2-40B4-BE49-F238E27FC236}">
                <a16:creationId xmlns:a16="http://schemas.microsoft.com/office/drawing/2014/main" id="{A4B9F324-609A-2D59-41BC-2203EBA12230}"/>
              </a:ext>
            </a:extLst>
          </p:cNvPr>
          <p:cNvSpPr>
            <a:spLocks noGrp="1"/>
          </p:cNvSpPr>
          <p:nvPr>
            <p:ph type="body" sz="quarter" idx="10" hasCustomPrompt="1"/>
          </p:nvPr>
        </p:nvSpPr>
        <p:spPr>
          <a:xfrm>
            <a:off x="540640" y="774700"/>
            <a:ext cx="10994135" cy="1211263"/>
          </a:xfrm>
          <a:prstGeom prst="rect">
            <a:avLst/>
          </a:prstGeom>
        </p:spPr>
        <p:txBody>
          <a:bodyPr anchor="b"/>
          <a:lstStyle>
            <a:lvl1pPr marL="0" indent="0">
              <a:buNone/>
              <a:defRPr sz="4000" cap="all" baseline="0">
                <a:latin typeface="+mj-lt"/>
              </a:defRPr>
            </a:lvl1pPr>
          </a:lstStyle>
          <a:p>
            <a:pPr lvl="0"/>
            <a:r>
              <a:rPr lang="de-DE" dirty="0"/>
              <a:t>Titel hinzufügen</a:t>
            </a:r>
          </a:p>
        </p:txBody>
      </p:sp>
      <p:grpSp>
        <p:nvGrpSpPr>
          <p:cNvPr id="23" name="Group 22">
            <a:extLst>
              <a:ext uri="{FF2B5EF4-FFF2-40B4-BE49-F238E27FC236}">
                <a16:creationId xmlns:a16="http://schemas.microsoft.com/office/drawing/2014/main" id="{BF8D842A-4B25-C570-B539-5D72790B1059}"/>
              </a:ext>
            </a:extLst>
          </p:cNvPr>
          <p:cNvGrpSpPr/>
          <p:nvPr userDrawn="1"/>
        </p:nvGrpSpPr>
        <p:grpSpPr>
          <a:xfrm>
            <a:off x="987225" y="3087520"/>
            <a:ext cx="10217551" cy="2361600"/>
            <a:chOff x="1248097" y="3349872"/>
            <a:chExt cx="10217551" cy="2361600"/>
          </a:xfrm>
        </p:grpSpPr>
        <p:pic>
          <p:nvPicPr>
            <p:cNvPr id="18436" name="Picture 4" descr="Moisburg mit Appelbecker Seen | Lüneburger Heide">
              <a:extLst>
                <a:ext uri="{FF2B5EF4-FFF2-40B4-BE49-F238E27FC236}">
                  <a16:creationId xmlns:a16="http://schemas.microsoft.com/office/drawing/2014/main" id="{7B797C40-8BB2-2983-2B49-D4144F214F44}"/>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923246" y="3349872"/>
              <a:ext cx="3542402" cy="2361600"/>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Moisburg: Moisburger Kirche | Lüneburger Heide">
              <a:extLst>
                <a:ext uri="{FF2B5EF4-FFF2-40B4-BE49-F238E27FC236}">
                  <a16:creationId xmlns:a16="http://schemas.microsoft.com/office/drawing/2014/main" id="{BD878389-CF38-B780-F8C6-6FFF81638AE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248097" y="3349872"/>
              <a:ext cx="3542401" cy="2361600"/>
            </a:xfrm>
            <a:prstGeom prst="rect">
              <a:avLst/>
            </a:prstGeom>
            <a:noFill/>
            <a:extLst>
              <a:ext uri="{909E8E84-426E-40DD-AFC4-6F175D3DCCD1}">
                <a14:hiddenFill xmlns:a14="http://schemas.microsoft.com/office/drawing/2010/main">
                  <a:solidFill>
                    <a:srgbClr val="FFFFFF"/>
                  </a:solidFill>
                </a14:hiddenFill>
              </a:ext>
            </a:extLst>
          </p:spPr>
        </p:pic>
        <p:pic>
          <p:nvPicPr>
            <p:cNvPr id="18444" name="Picture 12" descr="Estewanderweg Moisburg Amtshaus - Wellness &amp; mehr">
              <a:extLst>
                <a:ext uri="{FF2B5EF4-FFF2-40B4-BE49-F238E27FC236}">
                  <a16:creationId xmlns:a16="http://schemas.microsoft.com/office/drawing/2014/main" id="{C9BAEEAE-CED7-BB6C-A2AB-D5C8BA419632}"/>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782472" y="3349872"/>
              <a:ext cx="3148800" cy="236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 descr="logo-gemeinde-moisburg">
            <a:extLst>
              <a:ext uri="{FF2B5EF4-FFF2-40B4-BE49-F238E27FC236}">
                <a16:creationId xmlns:a16="http://schemas.microsoft.com/office/drawing/2014/main" id="{E6F9190F-03E7-D37D-71D8-B1F9B487E7CC}"/>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l="13351"/>
          <a:stretch/>
        </p:blipFill>
        <p:spPr bwMode="auto">
          <a:xfrm>
            <a:off x="300038" y="5656826"/>
            <a:ext cx="4454059" cy="732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441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Agenda Picture 2">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1B13CF9-A0DC-148D-C25A-6FC03B7DCC43}"/>
              </a:ext>
            </a:extLst>
          </p:cNvPr>
          <p:cNvGraphicFramePr>
            <a:graphicFrameLocks noChangeAspect="1"/>
          </p:cNvGraphicFramePr>
          <p:nvPr userDrawn="1">
            <p:custDataLst>
              <p:tags r:id="rId1"/>
            </p:custDataLst>
            <p:extLst>
              <p:ext uri="{D42A27DB-BD31-4B8C-83A1-F6EECF244321}">
                <p14:modId xmlns:p14="http://schemas.microsoft.com/office/powerpoint/2010/main" val="38055092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0" progId="TCLayout.ActiveDocument.1">
                  <p:embed/>
                </p:oleObj>
              </mc:Choice>
              <mc:Fallback>
                <p:oleObj name="think-cell Slide" r:id="rId3" imgW="501" imgH="500" progId="TCLayout.ActiveDocument.1">
                  <p:embed/>
                  <p:pic>
                    <p:nvPicPr>
                      <p:cNvPr id="4" name="Object 3" hidden="1">
                        <a:extLst>
                          <a:ext uri="{FF2B5EF4-FFF2-40B4-BE49-F238E27FC236}">
                            <a16:creationId xmlns:a16="http://schemas.microsoft.com/office/drawing/2014/main" id="{91B13CF9-A0DC-148D-C25A-6FC03B7DCC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hteck 21">
            <a:extLst>
              <a:ext uri="{FF2B5EF4-FFF2-40B4-BE49-F238E27FC236}">
                <a16:creationId xmlns:a16="http://schemas.microsoft.com/office/drawing/2014/main" id="{01B6DE83-7881-A75C-1DBC-8B6489309375}"/>
              </a:ext>
            </a:extLst>
          </p:cNvPr>
          <p:cNvSpPr/>
          <p:nvPr userDrawn="1"/>
        </p:nvSpPr>
        <p:spPr>
          <a:xfrm>
            <a:off x="6397323" y="744499"/>
            <a:ext cx="5316843" cy="811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300">
                <a:solidFill>
                  <a:schemeClr val="tx1"/>
                </a:solidFill>
                <a:latin typeface="Roboto Black" panose="02000000000000000000" pitchFamily="2" charset="0"/>
                <a:ea typeface="Roboto Black" panose="02000000000000000000" pitchFamily="2" charset="0"/>
              </a:rPr>
              <a:t>AGENDA</a:t>
            </a:r>
          </a:p>
        </p:txBody>
      </p:sp>
      <p:sp>
        <p:nvSpPr>
          <p:cNvPr id="19" name="Rechteck 24">
            <a:extLst>
              <a:ext uri="{FF2B5EF4-FFF2-40B4-BE49-F238E27FC236}">
                <a16:creationId xmlns:a16="http://schemas.microsoft.com/office/drawing/2014/main" id="{825214AF-FE1B-F10F-1DEB-07F783F6AF5E}"/>
              </a:ext>
            </a:extLst>
          </p:cNvPr>
          <p:cNvSpPr/>
          <p:nvPr userDrawn="1"/>
        </p:nvSpPr>
        <p:spPr>
          <a:xfrm>
            <a:off x="6397323" y="1513069"/>
            <a:ext cx="1728000" cy="36000"/>
          </a:xfrm>
          <a:prstGeom prst="rect">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de-DE" sz="1200">
              <a:latin typeface="Roboto Light" panose="02000000000000000000" pitchFamily="2" charset="0"/>
              <a:ea typeface="Roboto Light" panose="02000000000000000000" pitchFamily="2" charset="0"/>
            </a:endParaRPr>
          </a:p>
        </p:txBody>
      </p:sp>
      <p:sp>
        <p:nvSpPr>
          <p:cNvPr id="20" name="Rechteck 25">
            <a:extLst>
              <a:ext uri="{FF2B5EF4-FFF2-40B4-BE49-F238E27FC236}">
                <a16:creationId xmlns:a16="http://schemas.microsoft.com/office/drawing/2014/main" id="{5CD1BE31-C67D-14DF-066B-87FA96FFF79C}"/>
              </a:ext>
            </a:extLst>
          </p:cNvPr>
          <p:cNvSpPr/>
          <p:nvPr userDrawn="1"/>
        </p:nvSpPr>
        <p:spPr>
          <a:xfrm>
            <a:off x="9986166" y="1513069"/>
            <a:ext cx="1728000" cy="36000"/>
          </a:xfrm>
          <a:prstGeom prst="rect">
            <a:avLst/>
          </a:prstGeom>
          <a:solidFill>
            <a:srgbClr val="959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de-DE" sz="1200">
              <a:latin typeface="Roboto Light" panose="02000000000000000000" pitchFamily="2" charset="0"/>
              <a:ea typeface="Roboto Light" panose="02000000000000000000" pitchFamily="2" charset="0"/>
            </a:endParaRPr>
          </a:p>
        </p:txBody>
      </p:sp>
      <p:sp>
        <p:nvSpPr>
          <p:cNvPr id="21" name="Rechteck 26">
            <a:extLst>
              <a:ext uri="{FF2B5EF4-FFF2-40B4-BE49-F238E27FC236}">
                <a16:creationId xmlns:a16="http://schemas.microsoft.com/office/drawing/2014/main" id="{E7F6417A-E574-4DA9-818A-408F4A236AB0}"/>
              </a:ext>
            </a:extLst>
          </p:cNvPr>
          <p:cNvSpPr/>
          <p:nvPr userDrawn="1"/>
        </p:nvSpPr>
        <p:spPr>
          <a:xfrm>
            <a:off x="8191745" y="1513069"/>
            <a:ext cx="1728000" cy="36000"/>
          </a:xfrm>
          <a:prstGeom prst="rect">
            <a:avLst/>
          </a:prstGeom>
          <a:solidFill>
            <a:srgbClr val="00A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de-DE" sz="1200">
              <a:latin typeface="Roboto Light" panose="02000000000000000000" pitchFamily="2" charset="0"/>
              <a:ea typeface="Roboto Light" panose="02000000000000000000" pitchFamily="2" charset="0"/>
            </a:endParaRPr>
          </a:p>
        </p:txBody>
      </p:sp>
      <p:sp>
        <p:nvSpPr>
          <p:cNvPr id="11" name="Foliennummernplatzhalter 4">
            <a:extLst>
              <a:ext uri="{FF2B5EF4-FFF2-40B4-BE49-F238E27FC236}">
                <a16:creationId xmlns:a16="http://schemas.microsoft.com/office/drawing/2014/main" id="{CAF010D7-207B-357E-DC64-83AC61FEC8A1}"/>
              </a:ext>
            </a:extLst>
          </p:cNvPr>
          <p:cNvSpPr>
            <a:spLocks noGrp="1"/>
          </p:cNvSpPr>
          <p:nvPr>
            <p:ph type="sldNum" sz="quarter" idx="4"/>
          </p:nvPr>
        </p:nvSpPr>
        <p:spPr>
          <a:xfrm>
            <a:off x="10839452" y="6633804"/>
            <a:ext cx="1052510" cy="180000"/>
          </a:xfrm>
          <a:prstGeom prst="rect">
            <a:avLst/>
          </a:prstGeom>
        </p:spPr>
        <p:txBody>
          <a:bodyPr rtlCol="0" anchor="ctr"/>
          <a:lstStyle>
            <a:lvl1pPr algn="r">
              <a:defRPr sz="700">
                <a:solidFill>
                  <a:schemeClr val="bg1">
                    <a:lumMod val="50000"/>
                  </a:schemeClr>
                </a:solidFill>
                <a:latin typeface="Roboto Light" panose="02000000000000000000" pitchFamily="2" charset="0"/>
                <a:ea typeface="Roboto Light" panose="02000000000000000000" pitchFamily="2" charset="0"/>
              </a:defRPr>
            </a:lvl1pPr>
          </a:lstStyle>
          <a:p>
            <a:fld id="{3A98EE3D-8CD1-4C3F-BD1C-C98C9596463C}" type="slidenum">
              <a:rPr lang="en-US" smtClean="0"/>
              <a:pPr/>
              <a:t>‹Nr.›</a:t>
            </a:fld>
            <a:endParaRPr lang="en-US"/>
          </a:p>
        </p:txBody>
      </p:sp>
      <p:pic>
        <p:nvPicPr>
          <p:cNvPr id="8" name="Picture 12">
            <a:extLst>
              <a:ext uri="{FF2B5EF4-FFF2-40B4-BE49-F238E27FC236}">
                <a16:creationId xmlns:a16="http://schemas.microsoft.com/office/drawing/2014/main" id="{6BAC32F4-8A7D-7675-ED08-7D8B8E8AB5D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l="2536" r="2536"/>
          <a:stretch/>
        </p:blipFill>
        <p:spPr bwMode="auto">
          <a:xfrm>
            <a:off x="-1" y="0"/>
            <a:ext cx="7157939" cy="6633804"/>
          </a:xfrm>
          <a:custGeom>
            <a:avLst/>
            <a:gdLst>
              <a:gd name="connsiteX0" fmla="*/ 0 w 5056188"/>
              <a:gd name="connsiteY0" fmla="*/ 0 h 4509613"/>
              <a:gd name="connsiteX1" fmla="*/ 5056188 w 5056188"/>
              <a:gd name="connsiteY1" fmla="*/ 0 h 4509613"/>
              <a:gd name="connsiteX2" fmla="*/ 5056188 w 5056188"/>
              <a:gd name="connsiteY2" fmla="*/ 4509613 h 4509613"/>
              <a:gd name="connsiteX3" fmla="*/ 0 w 5056188"/>
              <a:gd name="connsiteY3" fmla="*/ 4509613 h 4509613"/>
              <a:gd name="connsiteX4" fmla="*/ 0 w 5056188"/>
              <a:gd name="connsiteY4" fmla="*/ 0 h 4509613"/>
              <a:gd name="connsiteX0" fmla="*/ 0 w 6878933"/>
              <a:gd name="connsiteY0" fmla="*/ 0 h 4509613"/>
              <a:gd name="connsiteX1" fmla="*/ 6878933 w 6878933"/>
              <a:gd name="connsiteY1" fmla="*/ 6056 h 4509613"/>
              <a:gd name="connsiteX2" fmla="*/ 5056188 w 6878933"/>
              <a:gd name="connsiteY2" fmla="*/ 4509613 h 4509613"/>
              <a:gd name="connsiteX3" fmla="*/ 0 w 6878933"/>
              <a:gd name="connsiteY3" fmla="*/ 4509613 h 4509613"/>
              <a:gd name="connsiteX4" fmla="*/ 0 w 6878933"/>
              <a:gd name="connsiteY4" fmla="*/ 0 h 4509613"/>
              <a:gd name="connsiteX0" fmla="*/ 0 w 6878933"/>
              <a:gd name="connsiteY0" fmla="*/ 0 h 4509613"/>
              <a:gd name="connsiteX1" fmla="*/ 6878933 w 6878933"/>
              <a:gd name="connsiteY1" fmla="*/ 6056 h 4509613"/>
              <a:gd name="connsiteX2" fmla="*/ 5056188 w 6878933"/>
              <a:gd name="connsiteY2" fmla="*/ 4509613 h 4509613"/>
              <a:gd name="connsiteX3" fmla="*/ 0 w 6878933"/>
              <a:gd name="connsiteY3" fmla="*/ 4509613 h 4509613"/>
              <a:gd name="connsiteX4" fmla="*/ 0 w 6878933"/>
              <a:gd name="connsiteY4" fmla="*/ 0 h 4509613"/>
              <a:gd name="connsiteX0" fmla="*/ 0 w 6878933"/>
              <a:gd name="connsiteY0" fmla="*/ 0 h 4509613"/>
              <a:gd name="connsiteX1" fmla="*/ 6878933 w 6878933"/>
              <a:gd name="connsiteY1" fmla="*/ 6056 h 4509613"/>
              <a:gd name="connsiteX2" fmla="*/ 3990398 w 6878933"/>
              <a:gd name="connsiteY2" fmla="*/ 4085719 h 4509613"/>
              <a:gd name="connsiteX3" fmla="*/ 0 w 6878933"/>
              <a:gd name="connsiteY3" fmla="*/ 4509613 h 4509613"/>
              <a:gd name="connsiteX4" fmla="*/ 0 w 6878933"/>
              <a:gd name="connsiteY4" fmla="*/ 0 h 4509613"/>
              <a:gd name="connsiteX0" fmla="*/ 0 w 6878933"/>
              <a:gd name="connsiteY0" fmla="*/ 0 h 4521724"/>
              <a:gd name="connsiteX1" fmla="*/ 6878933 w 6878933"/>
              <a:gd name="connsiteY1" fmla="*/ 6056 h 4521724"/>
              <a:gd name="connsiteX2" fmla="*/ 3651283 w 6878933"/>
              <a:gd name="connsiteY2" fmla="*/ 4521724 h 4521724"/>
              <a:gd name="connsiteX3" fmla="*/ 0 w 6878933"/>
              <a:gd name="connsiteY3" fmla="*/ 4509613 h 4521724"/>
              <a:gd name="connsiteX4" fmla="*/ 0 w 6878933"/>
              <a:gd name="connsiteY4" fmla="*/ 0 h 4521724"/>
              <a:gd name="connsiteX0" fmla="*/ 261 w 6879194"/>
              <a:gd name="connsiteY0" fmla="*/ 0 h 6592749"/>
              <a:gd name="connsiteX1" fmla="*/ 6879194 w 6879194"/>
              <a:gd name="connsiteY1" fmla="*/ 6056 h 6592749"/>
              <a:gd name="connsiteX2" fmla="*/ 0 w 6879194"/>
              <a:gd name="connsiteY2" fmla="*/ 6592749 h 6592749"/>
              <a:gd name="connsiteX3" fmla="*/ 261 w 6879194"/>
              <a:gd name="connsiteY3" fmla="*/ 4509613 h 6592749"/>
              <a:gd name="connsiteX4" fmla="*/ 261 w 6879194"/>
              <a:gd name="connsiteY4" fmla="*/ 0 h 6592749"/>
              <a:gd name="connsiteX0" fmla="*/ 261 w 6879194"/>
              <a:gd name="connsiteY0" fmla="*/ 0 h 6592749"/>
              <a:gd name="connsiteX1" fmla="*/ 6879194 w 6879194"/>
              <a:gd name="connsiteY1" fmla="*/ 6056 h 6592749"/>
              <a:gd name="connsiteX2" fmla="*/ 0 w 6879194"/>
              <a:gd name="connsiteY2" fmla="*/ 6592749 h 6592749"/>
              <a:gd name="connsiteX3" fmla="*/ 261 w 6879194"/>
              <a:gd name="connsiteY3" fmla="*/ 4509613 h 6592749"/>
              <a:gd name="connsiteX4" fmla="*/ 261 w 6879194"/>
              <a:gd name="connsiteY4" fmla="*/ 0 h 6592749"/>
              <a:gd name="connsiteX0" fmla="*/ 261 w 6879194"/>
              <a:gd name="connsiteY0" fmla="*/ 0 h 6592749"/>
              <a:gd name="connsiteX1" fmla="*/ 6879194 w 6879194"/>
              <a:gd name="connsiteY1" fmla="*/ 6056 h 6592749"/>
              <a:gd name="connsiteX2" fmla="*/ 0 w 6879194"/>
              <a:gd name="connsiteY2" fmla="*/ 6592749 h 6592749"/>
              <a:gd name="connsiteX3" fmla="*/ 261 w 6879194"/>
              <a:gd name="connsiteY3" fmla="*/ 4509613 h 6592749"/>
              <a:gd name="connsiteX4" fmla="*/ 261 w 6879194"/>
              <a:gd name="connsiteY4" fmla="*/ 0 h 6592749"/>
              <a:gd name="connsiteX0" fmla="*/ 261 w 6879194"/>
              <a:gd name="connsiteY0" fmla="*/ 0 h 6592749"/>
              <a:gd name="connsiteX1" fmla="*/ 6879194 w 6879194"/>
              <a:gd name="connsiteY1" fmla="*/ 6056 h 6592749"/>
              <a:gd name="connsiteX2" fmla="*/ 0 w 6879194"/>
              <a:gd name="connsiteY2" fmla="*/ 6592749 h 6592749"/>
              <a:gd name="connsiteX3" fmla="*/ 261 w 6879194"/>
              <a:gd name="connsiteY3" fmla="*/ 4509613 h 6592749"/>
              <a:gd name="connsiteX4" fmla="*/ 261 w 6879194"/>
              <a:gd name="connsiteY4" fmla="*/ 0 h 6592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9194" h="6592749">
                <a:moveTo>
                  <a:pt x="261" y="0"/>
                </a:moveTo>
                <a:lnTo>
                  <a:pt x="6879194" y="6056"/>
                </a:lnTo>
                <a:cubicBezTo>
                  <a:pt x="4715315" y="465674"/>
                  <a:pt x="8062062" y="5715293"/>
                  <a:pt x="0" y="6592749"/>
                </a:cubicBezTo>
                <a:lnTo>
                  <a:pt x="261" y="4509613"/>
                </a:lnTo>
                <a:lnTo>
                  <a:pt x="261" y="0"/>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755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3E76EEBB-2477-C523-C185-F0CAC9379622}"/>
              </a:ext>
            </a:extLst>
          </p:cNvPr>
          <p:cNvGraphicFramePr>
            <a:graphicFrameLocks noChangeAspect="1"/>
          </p:cNvGraphicFramePr>
          <p:nvPr>
            <p:custDataLst>
              <p:tags r:id="rId1"/>
            </p:custDataLst>
            <p:extLst>
              <p:ext uri="{D42A27DB-BD31-4B8C-83A1-F6EECF244321}">
                <p14:modId xmlns:p14="http://schemas.microsoft.com/office/powerpoint/2010/main" val="2441073949"/>
              </p:ext>
            </p:extLst>
          </p:nvPr>
        </p:nvGraphicFramePr>
        <p:xfrm>
          <a:off x="1955" y="1588"/>
          <a:ext cx="1954" cy="1588"/>
        </p:xfrm>
        <a:graphic>
          <a:graphicData uri="http://schemas.openxmlformats.org/presentationml/2006/ole">
            <mc:AlternateContent xmlns:mc="http://schemas.openxmlformats.org/markup-compatibility/2006">
              <mc:Choice xmlns:v="urn:schemas-microsoft-com:vml" Requires="v">
                <p:oleObj name="think-cell Slide" r:id="rId4" imgW="501" imgH="500" progId="TCLayout.ActiveDocument.1">
                  <p:embed/>
                </p:oleObj>
              </mc:Choice>
              <mc:Fallback>
                <p:oleObj name="think-cell Slide" r:id="rId4" imgW="501" imgH="500" progId="TCLayout.ActiveDocument.1">
                  <p:embed/>
                  <p:pic>
                    <p:nvPicPr>
                      <p:cNvPr id="4" name="Objekt 3" hidden="1">
                        <a:extLst>
                          <a:ext uri="{FF2B5EF4-FFF2-40B4-BE49-F238E27FC236}">
                            <a16:creationId xmlns:a16="http://schemas.microsoft.com/office/drawing/2014/main" id="{3E76EEBB-2477-C523-C185-F0CAC9379622}"/>
                          </a:ext>
                        </a:extLst>
                      </p:cNvPr>
                      <p:cNvPicPr/>
                      <p:nvPr/>
                    </p:nvPicPr>
                    <p:blipFill>
                      <a:blip r:embed="rId5"/>
                      <a:stretch>
                        <a:fillRect/>
                      </a:stretch>
                    </p:blipFill>
                    <p:spPr>
                      <a:xfrm>
                        <a:off x="1955" y="1588"/>
                        <a:ext cx="1954" cy="1588"/>
                      </a:xfrm>
                      <a:prstGeom prst="rect">
                        <a:avLst/>
                      </a:prstGeom>
                    </p:spPr>
                  </p:pic>
                </p:oleObj>
              </mc:Fallback>
            </mc:AlternateContent>
          </a:graphicData>
        </a:graphic>
      </p:graphicFrame>
      <p:graphicFrame>
        <p:nvGraphicFramePr>
          <p:cNvPr id="2" name="Objekt 1" hidden="1">
            <a:extLst>
              <a:ext uri="{FF2B5EF4-FFF2-40B4-BE49-F238E27FC236}">
                <a16:creationId xmlns:a16="http://schemas.microsoft.com/office/drawing/2014/main" id="{00876DB6-4DB3-0FAF-4D28-22ECB0946E4B}"/>
              </a:ext>
            </a:extLst>
          </p:cNvPr>
          <p:cNvGraphicFramePr>
            <a:graphicFrameLocks noChangeAspect="1"/>
          </p:cNvGraphicFramePr>
          <p:nvPr userDrawn="1">
            <p:custDataLst>
              <p:tags r:id="rId2"/>
            </p:custDataLst>
            <p:extLst>
              <p:ext uri="{D42A27DB-BD31-4B8C-83A1-F6EECF244321}">
                <p14:modId xmlns:p14="http://schemas.microsoft.com/office/powerpoint/2010/main" val="1350981883"/>
              </p:ext>
            </p:extLst>
          </p:nvPr>
        </p:nvGraphicFramePr>
        <p:xfrm>
          <a:off x="1955" y="1588"/>
          <a:ext cx="1954" cy="1588"/>
        </p:xfrm>
        <a:graphic>
          <a:graphicData uri="http://schemas.openxmlformats.org/presentationml/2006/ole">
            <mc:AlternateContent xmlns:mc="http://schemas.openxmlformats.org/markup-compatibility/2006">
              <mc:Choice xmlns:v="urn:schemas-microsoft-com:vml" Requires="v">
                <p:oleObj name="think-cell Folie" r:id="rId6" imgW="501" imgH="500" progId="TCLayout.ActiveDocument.1">
                  <p:embed/>
                </p:oleObj>
              </mc:Choice>
              <mc:Fallback>
                <p:oleObj name="think-cell Folie" r:id="rId6" imgW="501" imgH="500" progId="TCLayout.ActiveDocument.1">
                  <p:embed/>
                  <p:pic>
                    <p:nvPicPr>
                      <p:cNvPr id="2" name="Objekt 1" hidden="1">
                        <a:extLst>
                          <a:ext uri="{FF2B5EF4-FFF2-40B4-BE49-F238E27FC236}">
                            <a16:creationId xmlns:a16="http://schemas.microsoft.com/office/drawing/2014/main" id="{00876DB6-4DB3-0FAF-4D28-22ECB0946E4B}"/>
                          </a:ext>
                        </a:extLst>
                      </p:cNvPr>
                      <p:cNvPicPr/>
                      <p:nvPr/>
                    </p:nvPicPr>
                    <p:blipFill>
                      <a:blip r:embed="rId5"/>
                      <a:stretch>
                        <a:fillRect/>
                      </a:stretch>
                    </p:blipFill>
                    <p:spPr>
                      <a:xfrm>
                        <a:off x="1955" y="1588"/>
                        <a:ext cx="1954" cy="1588"/>
                      </a:xfrm>
                      <a:prstGeom prst="rect">
                        <a:avLst/>
                      </a:prstGeom>
                    </p:spPr>
                  </p:pic>
                </p:oleObj>
              </mc:Fallback>
            </mc:AlternateContent>
          </a:graphicData>
        </a:graphic>
      </p:graphicFrame>
      <p:sp>
        <p:nvSpPr>
          <p:cNvPr id="3" name="Foliennummernplatzhalter 4">
            <a:extLst>
              <a:ext uri="{FF2B5EF4-FFF2-40B4-BE49-F238E27FC236}">
                <a16:creationId xmlns:a16="http://schemas.microsoft.com/office/drawing/2014/main" id="{FAA9FE15-499E-AE7D-CE98-474F18A9F2F9}"/>
              </a:ext>
            </a:extLst>
          </p:cNvPr>
          <p:cNvSpPr>
            <a:spLocks noGrp="1"/>
          </p:cNvSpPr>
          <p:nvPr>
            <p:ph type="sldNum" sz="quarter" idx="4"/>
          </p:nvPr>
        </p:nvSpPr>
        <p:spPr>
          <a:xfrm>
            <a:off x="10839452" y="6633804"/>
            <a:ext cx="1052510" cy="180000"/>
          </a:xfrm>
          <a:prstGeom prst="rect">
            <a:avLst/>
          </a:prstGeom>
        </p:spPr>
        <p:txBody>
          <a:bodyPr rtlCol="0" anchor="ctr"/>
          <a:lstStyle>
            <a:lvl1pPr algn="r">
              <a:defRPr sz="700">
                <a:solidFill>
                  <a:schemeClr val="bg1">
                    <a:lumMod val="50000"/>
                  </a:schemeClr>
                </a:solidFill>
                <a:latin typeface="Roboto Light" panose="02000000000000000000" pitchFamily="2" charset="0"/>
                <a:ea typeface="Roboto Light" panose="02000000000000000000" pitchFamily="2" charset="0"/>
              </a:defRPr>
            </a:lvl1pPr>
          </a:lstStyle>
          <a:p>
            <a:fld id="{3A98EE3D-8CD1-4C3F-BD1C-C98C9596463C}" type="slidenum">
              <a:rPr lang="en-US" smtClean="0"/>
              <a:pPr/>
              <a:t>‹Nr.›</a:t>
            </a:fld>
            <a:endParaRPr lang="en-US"/>
          </a:p>
        </p:txBody>
      </p:sp>
    </p:spTree>
    <p:extLst>
      <p:ext uri="{BB962C8B-B14F-4D97-AF65-F5344CB8AC3E}">
        <p14:creationId xmlns:p14="http://schemas.microsoft.com/office/powerpoint/2010/main" val="548614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bbinder Deutsch">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881C2E08-533A-0C8C-DB41-90E86B07C983}"/>
              </a:ext>
            </a:extLst>
          </p:cNvPr>
          <p:cNvGraphicFramePr>
            <a:graphicFrameLocks noChangeAspect="1"/>
          </p:cNvGraphicFramePr>
          <p:nvPr>
            <p:custDataLst>
              <p:tags r:id="rId1"/>
            </p:custDataLst>
            <p:extLst>
              <p:ext uri="{D42A27DB-BD31-4B8C-83A1-F6EECF244321}">
                <p14:modId xmlns:p14="http://schemas.microsoft.com/office/powerpoint/2010/main" val="2628708219"/>
              </p:ext>
            </p:extLst>
          </p:nvPr>
        </p:nvGraphicFramePr>
        <p:xfrm>
          <a:off x="1955" y="1588"/>
          <a:ext cx="1954" cy="1588"/>
        </p:xfrm>
        <a:graphic>
          <a:graphicData uri="http://schemas.openxmlformats.org/presentationml/2006/ole">
            <mc:AlternateContent xmlns:mc="http://schemas.openxmlformats.org/markup-compatibility/2006">
              <mc:Choice xmlns:v="urn:schemas-microsoft-com:vml" Requires="v">
                <p:oleObj name="think-cell Slide" r:id="rId3" imgW="501" imgH="500" progId="TCLayout.ActiveDocument.1">
                  <p:embed/>
                </p:oleObj>
              </mc:Choice>
              <mc:Fallback>
                <p:oleObj name="think-cell Slide" r:id="rId3" imgW="501" imgH="500" progId="TCLayout.ActiveDocument.1">
                  <p:embed/>
                  <p:pic>
                    <p:nvPicPr>
                      <p:cNvPr id="4" name="Objekt 3" hidden="1">
                        <a:extLst>
                          <a:ext uri="{FF2B5EF4-FFF2-40B4-BE49-F238E27FC236}">
                            <a16:creationId xmlns:a16="http://schemas.microsoft.com/office/drawing/2014/main" id="{881C2E08-533A-0C8C-DB41-90E86B07C983}"/>
                          </a:ext>
                        </a:extLst>
                      </p:cNvPr>
                      <p:cNvPicPr/>
                      <p:nvPr/>
                    </p:nvPicPr>
                    <p:blipFill>
                      <a:blip r:embed="rId4"/>
                      <a:stretch>
                        <a:fillRect/>
                      </a:stretch>
                    </p:blipFill>
                    <p:spPr>
                      <a:xfrm>
                        <a:off x="1955" y="1588"/>
                        <a:ext cx="1954" cy="1588"/>
                      </a:xfrm>
                      <a:prstGeom prst="rect">
                        <a:avLst/>
                      </a:prstGeom>
                    </p:spPr>
                  </p:pic>
                </p:oleObj>
              </mc:Fallback>
            </mc:AlternateContent>
          </a:graphicData>
        </a:graphic>
      </p:graphicFrame>
      <p:pic>
        <p:nvPicPr>
          <p:cNvPr id="52" name="Picture 12" descr="Estewanderweg Moisburg Amtshaus - Wellness &amp; mehr">
            <a:extLst>
              <a:ext uri="{FF2B5EF4-FFF2-40B4-BE49-F238E27FC236}">
                <a16:creationId xmlns:a16="http://schemas.microsoft.com/office/drawing/2014/main" id="{4794AEFA-E295-B898-0F18-D4B82049800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048001" y="1339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55D4E297-0E3B-CAD5-AAD8-54ECDA8C57B8}"/>
              </a:ext>
            </a:extLst>
          </p:cNvPr>
          <p:cNvSpPr txBox="1"/>
          <p:nvPr/>
        </p:nvSpPr>
        <p:spPr>
          <a:xfrm>
            <a:off x="89376" y="2723779"/>
            <a:ext cx="4768170" cy="3016210"/>
          </a:xfrm>
          <a:prstGeom prst="rect">
            <a:avLst/>
          </a:prstGeom>
          <a:noFill/>
        </p:spPr>
        <p:txBody>
          <a:bodyPr wrap="square" rtlCol="0">
            <a:spAutoFit/>
          </a:bodyPr>
          <a:lstStyle/>
          <a:p>
            <a:pPr marL="147042" algn="just" defTabSz="742950">
              <a:defRPr/>
            </a:pPr>
            <a:r>
              <a:rPr lang="en-US" sz="900" b="1" err="1">
                <a:solidFill>
                  <a:prstClr val="white"/>
                </a:solidFill>
                <a:latin typeface="Roboto Light" panose="02000000000000000000" pitchFamily="2" charset="0"/>
                <a:ea typeface="Roboto Light" panose="02000000000000000000" pitchFamily="2" charset="0"/>
              </a:rPr>
              <a:t>Über</a:t>
            </a:r>
            <a:r>
              <a:rPr lang="en-US" sz="900" b="1">
                <a:solidFill>
                  <a:prstClr val="white"/>
                </a:solidFill>
                <a:latin typeface="Roboto Light" panose="02000000000000000000" pitchFamily="2" charset="0"/>
                <a:ea typeface="Roboto Light" panose="02000000000000000000" pitchFamily="2" charset="0"/>
              </a:rPr>
              <a:t> Mesta Consulting: </a:t>
            </a:r>
          </a:p>
          <a:p>
            <a:pPr marL="147042" algn="just" defTabSz="742950">
              <a:defRPr/>
            </a:pPr>
            <a:r>
              <a:rPr lang="de-DE" sz="900">
                <a:solidFill>
                  <a:prstClr val="white"/>
                </a:solidFill>
                <a:latin typeface="Roboto Light" panose="02000000000000000000" pitchFamily="2" charset="0"/>
                <a:ea typeface="Roboto Light" panose="02000000000000000000" pitchFamily="2" charset="0"/>
              </a:rPr>
              <a:t>Mesta Consulting ist ein Beratungsnetzwerk aus erfahrenen, umsichtigen und hochqualifizierten Experten. Unser Team verbindet einschlägige Branchenerfahrung mit Beratungs- und Transaktionskompetenz.</a:t>
            </a:r>
          </a:p>
          <a:p>
            <a:pPr marL="147042" algn="just" defTabSz="742950">
              <a:defRPr/>
            </a:pPr>
            <a:endParaRPr lang="de-DE" sz="900">
              <a:solidFill>
                <a:prstClr val="white"/>
              </a:solidFill>
              <a:latin typeface="Roboto Light" panose="02000000000000000000" pitchFamily="2" charset="0"/>
              <a:ea typeface="Roboto Light" panose="02000000000000000000" pitchFamily="2" charset="0"/>
            </a:endParaRPr>
          </a:p>
          <a:p>
            <a:pPr marL="147042" algn="just" defTabSz="742950">
              <a:defRPr/>
            </a:pPr>
            <a:r>
              <a:rPr lang="de-DE" sz="900">
                <a:solidFill>
                  <a:prstClr val="white"/>
                </a:solidFill>
                <a:latin typeface="Roboto Light" panose="02000000000000000000" pitchFamily="2" charset="0"/>
                <a:ea typeface="Roboto Light" panose="02000000000000000000" pitchFamily="2" charset="0"/>
              </a:rPr>
              <a:t>Mesta-Consulting GbR</a:t>
            </a:r>
          </a:p>
          <a:p>
            <a:pPr marL="147042" algn="just" defTabSz="742950">
              <a:defRPr/>
            </a:pPr>
            <a:r>
              <a:rPr lang="de-DE" sz="900" err="1">
                <a:solidFill>
                  <a:prstClr val="white"/>
                </a:solidFill>
                <a:latin typeface="Roboto Light" panose="02000000000000000000" pitchFamily="2" charset="0"/>
                <a:ea typeface="Roboto Light" panose="02000000000000000000" pitchFamily="2" charset="0"/>
              </a:rPr>
              <a:t>Wohltorfer</a:t>
            </a:r>
            <a:r>
              <a:rPr lang="de-DE" sz="900">
                <a:solidFill>
                  <a:prstClr val="white"/>
                </a:solidFill>
                <a:latin typeface="Roboto Light" panose="02000000000000000000" pitchFamily="2" charset="0"/>
                <a:ea typeface="Roboto Light" panose="02000000000000000000" pitchFamily="2" charset="0"/>
              </a:rPr>
              <a:t> Str. 45, DE21465 Reinbek, Deutschland</a:t>
            </a:r>
          </a:p>
          <a:p>
            <a:pPr marL="147042" algn="just" defTabSz="742950">
              <a:defRPr/>
            </a:pPr>
            <a:r>
              <a:rPr lang="de-DE" sz="900">
                <a:solidFill>
                  <a:prstClr val="white"/>
                </a:solidFill>
                <a:latin typeface="Roboto Light" panose="02000000000000000000" pitchFamily="2" charset="0"/>
                <a:ea typeface="Roboto Light" panose="02000000000000000000" pitchFamily="2" charset="0"/>
              </a:rPr>
              <a:t>vertreten durch die Gesellschafter Bartosz Metschke und Marc Stahl</a:t>
            </a:r>
          </a:p>
          <a:p>
            <a:pPr marL="147042" algn="just" defTabSz="742950">
              <a:defRPr/>
            </a:pPr>
            <a:r>
              <a:rPr lang="de-DE" sz="900">
                <a:solidFill>
                  <a:prstClr val="white"/>
                </a:solidFill>
                <a:latin typeface="Roboto Light" panose="02000000000000000000" pitchFamily="2" charset="0"/>
                <a:ea typeface="Roboto Light" panose="02000000000000000000" pitchFamily="2" charset="0"/>
              </a:rPr>
              <a:t>Steuer-ID: DE348385305</a:t>
            </a:r>
          </a:p>
          <a:p>
            <a:pPr marL="147042" algn="just" defTabSz="742950">
              <a:defRPr/>
            </a:pPr>
            <a:endParaRPr lang="en-US" sz="900">
              <a:solidFill>
                <a:prstClr val="white"/>
              </a:solidFill>
              <a:latin typeface="Roboto Light" panose="02000000000000000000" pitchFamily="2" charset="0"/>
              <a:ea typeface="Roboto Light" panose="02000000000000000000" pitchFamily="2" charset="0"/>
            </a:endParaRPr>
          </a:p>
          <a:p>
            <a:pPr marL="147042" algn="just" defTabSz="742950">
              <a:defRPr/>
            </a:pPr>
            <a:r>
              <a:rPr lang="en-US" sz="900">
                <a:solidFill>
                  <a:prstClr val="white"/>
                </a:solidFill>
                <a:latin typeface="Roboto Light" panose="02000000000000000000" pitchFamily="2" charset="0"/>
                <a:ea typeface="Roboto Light" panose="02000000000000000000" pitchFamily="2" charset="0"/>
              </a:rPr>
              <a:t>© Mesta-Consulting </a:t>
            </a:r>
            <a:r>
              <a:rPr lang="en-US" sz="900" err="1">
                <a:solidFill>
                  <a:prstClr val="white"/>
                </a:solidFill>
                <a:latin typeface="Roboto Light" panose="02000000000000000000" pitchFamily="2" charset="0"/>
                <a:ea typeface="Roboto Light" panose="02000000000000000000" pitchFamily="2" charset="0"/>
              </a:rPr>
              <a:t>GbR</a:t>
            </a:r>
            <a:r>
              <a:rPr lang="en-US" sz="900">
                <a:solidFill>
                  <a:prstClr val="white"/>
                </a:solidFill>
                <a:latin typeface="Roboto Light" panose="02000000000000000000" pitchFamily="2" charset="0"/>
                <a:ea typeface="Roboto Light" panose="02000000000000000000" pitchFamily="2" charset="0"/>
              </a:rPr>
              <a:t>. Alle </a:t>
            </a:r>
            <a:r>
              <a:rPr lang="en-US" sz="900" err="1">
                <a:solidFill>
                  <a:prstClr val="white"/>
                </a:solidFill>
                <a:latin typeface="Roboto Light" panose="02000000000000000000" pitchFamily="2" charset="0"/>
                <a:ea typeface="Roboto Light" panose="02000000000000000000" pitchFamily="2" charset="0"/>
              </a:rPr>
              <a:t>Rechte</a:t>
            </a:r>
            <a:r>
              <a:rPr lang="en-US" sz="900">
                <a:solidFill>
                  <a:prstClr val="white"/>
                </a:solidFill>
                <a:latin typeface="Roboto Light" panose="02000000000000000000" pitchFamily="2" charset="0"/>
                <a:ea typeface="Roboto Light" panose="02000000000000000000" pitchFamily="2" charset="0"/>
              </a:rPr>
              <a:t> </a:t>
            </a:r>
            <a:r>
              <a:rPr lang="en-US" sz="900" err="1">
                <a:solidFill>
                  <a:prstClr val="white"/>
                </a:solidFill>
                <a:latin typeface="Roboto Light" panose="02000000000000000000" pitchFamily="2" charset="0"/>
                <a:ea typeface="Roboto Light" panose="02000000000000000000" pitchFamily="2" charset="0"/>
              </a:rPr>
              <a:t>vorbehalten</a:t>
            </a:r>
            <a:r>
              <a:rPr lang="en-US" sz="900">
                <a:solidFill>
                  <a:prstClr val="white"/>
                </a:solidFill>
                <a:latin typeface="Roboto Light" panose="02000000000000000000" pitchFamily="2" charset="0"/>
                <a:ea typeface="Roboto Light" panose="02000000000000000000" pitchFamily="2" charset="0"/>
              </a:rPr>
              <a:t>.</a:t>
            </a:r>
          </a:p>
          <a:p>
            <a:pPr marL="147042" algn="just" defTabSz="742950">
              <a:defRPr/>
            </a:pPr>
            <a:endParaRPr lang="en-US" sz="1000">
              <a:solidFill>
                <a:prstClr val="white"/>
              </a:solidFill>
              <a:latin typeface="Roboto Light" panose="02000000000000000000" pitchFamily="2" charset="0"/>
              <a:ea typeface="Roboto Light" panose="02000000000000000000" pitchFamily="2" charset="0"/>
            </a:endParaRPr>
          </a:p>
          <a:p>
            <a:pPr marL="147042" algn="just" defTabSz="742950">
              <a:defRPr/>
            </a:pPr>
            <a:r>
              <a:rPr lang="de-DE" sz="800">
                <a:solidFill>
                  <a:prstClr val="white"/>
                </a:solidFill>
                <a:latin typeface="Roboto Light" panose="02000000000000000000" pitchFamily="2" charset="0"/>
                <a:ea typeface="Roboto Light" panose="02000000000000000000" pitchFamily="2" charset="0"/>
              </a:rPr>
              <a:t>Diese Präsentation enthält Informationen in zusammengefasster Form und ist daher nur zur allgemeinen Orientierung gedacht. Obwohl sie mit größtmöglicher Sorgfalt erstellt wurde, soll diese Präsentation nicht als Ersatz für detaillierte Nachforschungen oder die Ausübung eines professionellen Urteils dienen. Daher wird keine Haftung für ihre Genauigkeit, Vollständigkeit und/oder Korrektheit übernommen. Es liegt in der alleinigen Verantwortung des Lesers zu entscheiden, ob und in welcher Weise die bereitgestellten Informationen für seine Zwecke relevant sind. Die Mesta-Consulting GbR kann dafür keinerlei Verantwortung übernehmen. Bei spezifischen Fragen wenden Sie sich bitte an den zuständigen Berater. </a:t>
            </a:r>
          </a:p>
          <a:p>
            <a:pPr marL="147042" algn="just" defTabSz="742950">
              <a:defRPr/>
            </a:pPr>
            <a:endParaRPr lang="de-DE" sz="800">
              <a:solidFill>
                <a:prstClr val="white"/>
              </a:solidFill>
              <a:latin typeface="Roboto Light" panose="02000000000000000000" pitchFamily="2" charset="0"/>
              <a:ea typeface="Roboto Light" panose="02000000000000000000" pitchFamily="2" charset="0"/>
            </a:endParaRPr>
          </a:p>
          <a:p>
            <a:pPr marL="147042" algn="just" defTabSz="742950">
              <a:defRPr/>
            </a:pPr>
            <a:r>
              <a:rPr lang="en-US" sz="900" b="1">
                <a:solidFill>
                  <a:prstClr val="white"/>
                </a:solidFill>
                <a:latin typeface="Roboto Light" panose="02000000000000000000" pitchFamily="2" charset="0"/>
                <a:ea typeface="Roboto Light" panose="02000000000000000000" pitchFamily="2" charset="0"/>
              </a:rPr>
              <a:t>https://mesta-consulting.de/</a:t>
            </a:r>
          </a:p>
        </p:txBody>
      </p:sp>
      <p:grpSp>
        <p:nvGrpSpPr>
          <p:cNvPr id="2" name="Gruppieren 1">
            <a:extLst>
              <a:ext uri="{FF2B5EF4-FFF2-40B4-BE49-F238E27FC236}">
                <a16:creationId xmlns:a16="http://schemas.microsoft.com/office/drawing/2014/main" id="{38970EFA-74FD-A8DE-41A1-EADE3A5A15D7}"/>
              </a:ext>
            </a:extLst>
          </p:cNvPr>
          <p:cNvGrpSpPr/>
          <p:nvPr/>
        </p:nvGrpSpPr>
        <p:grpSpPr>
          <a:xfrm>
            <a:off x="314093" y="378731"/>
            <a:ext cx="4191414" cy="936000"/>
            <a:chOff x="314093" y="378731"/>
            <a:chExt cx="4191414" cy="936000"/>
          </a:xfrm>
        </p:grpSpPr>
        <p:grpSp>
          <p:nvGrpSpPr>
            <p:cNvPr id="9" name="Gruppieren 8">
              <a:extLst>
                <a:ext uri="{FF2B5EF4-FFF2-40B4-BE49-F238E27FC236}">
                  <a16:creationId xmlns:a16="http://schemas.microsoft.com/office/drawing/2014/main" id="{D5B34C8E-64DE-9892-7888-AC3128B16380}"/>
                </a:ext>
              </a:extLst>
            </p:cNvPr>
            <p:cNvGrpSpPr/>
            <p:nvPr/>
          </p:nvGrpSpPr>
          <p:grpSpPr>
            <a:xfrm>
              <a:off x="1402585" y="383849"/>
              <a:ext cx="3102922" cy="925764"/>
              <a:chOff x="1862231" y="732071"/>
              <a:chExt cx="2385731" cy="1139402"/>
            </a:xfrm>
          </p:grpSpPr>
          <p:sp>
            <p:nvSpPr>
              <p:cNvPr id="11" name="Text Placeholder 17">
                <a:extLst>
                  <a:ext uri="{FF2B5EF4-FFF2-40B4-BE49-F238E27FC236}">
                    <a16:creationId xmlns:a16="http://schemas.microsoft.com/office/drawing/2014/main" id="{BC95DF34-7EC2-08C7-9CEC-74B4D6325FAD}"/>
                  </a:ext>
                </a:extLst>
              </p:cNvPr>
              <p:cNvSpPr txBox="1">
                <a:spLocks/>
              </p:cNvSpPr>
              <p:nvPr/>
            </p:nvSpPr>
            <p:spPr bwMode="auto">
              <a:xfrm>
                <a:off x="1865791" y="732071"/>
                <a:ext cx="2382171" cy="18940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829486">
                  <a:spcBef>
                    <a:spcPct val="0"/>
                  </a:spcBef>
                  <a:buClr>
                    <a:srgbClr val="FFE600"/>
                  </a:buClr>
                  <a:defRPr/>
                </a:pPr>
                <a:r>
                  <a:rPr lang="de-DE" sz="1000" b="1" kern="0">
                    <a:solidFill>
                      <a:prstClr val="white"/>
                    </a:solidFill>
                    <a:latin typeface="Roboto Light" panose="02000000000000000000" pitchFamily="2" charset="0"/>
                    <a:ea typeface="Roboto Light" panose="02000000000000000000" pitchFamily="2" charset="0"/>
                    <a:cs typeface="Tahoma" panose="020B0604030504040204" pitchFamily="34" charset="0"/>
                  </a:rPr>
                  <a:t>Marc A. Stahl </a:t>
                </a:r>
                <a:r>
                  <a:rPr lang="de-DE" sz="1000" kern="0">
                    <a:solidFill>
                      <a:prstClr val="white"/>
                    </a:solidFill>
                    <a:latin typeface="Roboto Light" panose="02000000000000000000" pitchFamily="2" charset="0"/>
                    <a:ea typeface="Roboto Light" panose="02000000000000000000" pitchFamily="2" charset="0"/>
                    <a:cs typeface="Tahoma" panose="020B0604030504040204" pitchFamily="34" charset="0"/>
                  </a:rPr>
                  <a:t>|</a:t>
                </a:r>
                <a:r>
                  <a:rPr lang="de-DE" sz="1000" b="1" kern="0">
                    <a:solidFill>
                      <a:prstClr val="white"/>
                    </a:solidFill>
                    <a:latin typeface="Roboto Light" panose="02000000000000000000" pitchFamily="2" charset="0"/>
                    <a:ea typeface="Roboto Light" panose="02000000000000000000" pitchFamily="2" charset="0"/>
                    <a:cs typeface="Tahoma" panose="020B0604030504040204" pitchFamily="34" charset="0"/>
                  </a:rPr>
                  <a:t> Gründer</a:t>
                </a:r>
                <a:endParaRPr lang="de-DE" sz="1000" kern="0" spc="-15">
                  <a:solidFill>
                    <a:prstClr val="white"/>
                  </a:solidFill>
                  <a:latin typeface="Roboto Light" panose="02000000000000000000" pitchFamily="2" charset="0"/>
                  <a:ea typeface="Roboto Light" panose="02000000000000000000" pitchFamily="2" charset="0"/>
                  <a:cs typeface="Tahoma" panose="020B0604030504040204" pitchFamily="34" charset="0"/>
                </a:endParaRPr>
              </a:p>
            </p:txBody>
          </p:sp>
          <p:cxnSp>
            <p:nvCxnSpPr>
              <p:cNvPr id="12" name="Gerader Verbinder 11">
                <a:extLst>
                  <a:ext uri="{FF2B5EF4-FFF2-40B4-BE49-F238E27FC236}">
                    <a16:creationId xmlns:a16="http://schemas.microsoft.com/office/drawing/2014/main" id="{7982FCBE-3DE6-F920-0ACE-8C84171073A7}"/>
                  </a:ext>
                </a:extLst>
              </p:cNvPr>
              <p:cNvCxnSpPr>
                <a:cxnSpLocks/>
              </p:cNvCxnSpPr>
              <p:nvPr/>
            </p:nvCxnSpPr>
            <p:spPr>
              <a:xfrm flipV="1">
                <a:off x="1862231" y="1001321"/>
                <a:ext cx="1697931"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43">
                <a:extLst>
                  <a:ext uri="{FF2B5EF4-FFF2-40B4-BE49-F238E27FC236}">
                    <a16:creationId xmlns:a16="http://schemas.microsoft.com/office/drawing/2014/main" id="{C17B155A-B9B6-BFBD-8FC4-9AF0721F54D7}"/>
                  </a:ext>
                </a:extLst>
              </p:cNvPr>
              <p:cNvSpPr/>
              <p:nvPr/>
            </p:nvSpPr>
            <p:spPr>
              <a:xfrm>
                <a:off x="1882812" y="996006"/>
                <a:ext cx="1698535" cy="367615"/>
              </a:xfrm>
              <a:prstGeom prst="rect">
                <a:avLst/>
              </a:prstGeom>
              <a:noFill/>
              <a:ln w="127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742950" fontAlgn="base">
                  <a:spcAft>
                    <a:spcPct val="0"/>
                  </a:spcAft>
                  <a:defRPr/>
                </a:pPr>
                <a:r>
                  <a:rPr lang="en-US" sz="900" kern="0" dirty="0">
                    <a:solidFill>
                      <a:prstClr val="white"/>
                    </a:solidFill>
                    <a:latin typeface="Roboto Light" panose="02000000000000000000" pitchFamily="2" charset="0"/>
                    <a:ea typeface="Roboto Light" panose="02000000000000000000" pitchFamily="2" charset="0"/>
                    <a:cs typeface="Tahoma" pitchFamily="34" charset="0"/>
                  </a:rPr>
                  <a:t>Wohltorfer </a:t>
                </a:r>
                <a:r>
                  <a:rPr lang="en-US" sz="900" kern="0" dirty="0" err="1">
                    <a:solidFill>
                      <a:prstClr val="white"/>
                    </a:solidFill>
                    <a:latin typeface="Roboto Light" panose="02000000000000000000" pitchFamily="2" charset="0"/>
                    <a:ea typeface="Roboto Light" panose="02000000000000000000" pitchFamily="2" charset="0"/>
                    <a:cs typeface="Tahoma" pitchFamily="34" charset="0"/>
                  </a:rPr>
                  <a:t>Straße</a:t>
                </a:r>
                <a:r>
                  <a:rPr lang="en-US" sz="900" kern="0" dirty="0">
                    <a:solidFill>
                      <a:prstClr val="white"/>
                    </a:solidFill>
                    <a:latin typeface="Roboto Light" panose="02000000000000000000" pitchFamily="2" charset="0"/>
                    <a:ea typeface="Roboto Light" panose="02000000000000000000" pitchFamily="2" charset="0"/>
                    <a:cs typeface="Tahoma" pitchFamily="34" charset="0"/>
                  </a:rPr>
                  <a:t> 45, 21465 </a:t>
                </a:r>
                <a:r>
                  <a:rPr lang="en-US" sz="900" kern="0" dirty="0" err="1">
                    <a:solidFill>
                      <a:prstClr val="white"/>
                    </a:solidFill>
                    <a:latin typeface="Roboto Light" panose="02000000000000000000" pitchFamily="2" charset="0"/>
                    <a:ea typeface="Roboto Light" panose="02000000000000000000" pitchFamily="2" charset="0"/>
                    <a:cs typeface="Tahoma" pitchFamily="34" charset="0"/>
                  </a:rPr>
                  <a:t>Reinbek</a:t>
                </a:r>
                <a:endParaRPr lang="en-US" sz="900" kern="0" dirty="0">
                  <a:solidFill>
                    <a:prstClr val="white"/>
                  </a:solidFill>
                  <a:latin typeface="Roboto Light" panose="02000000000000000000" pitchFamily="2" charset="0"/>
                  <a:ea typeface="Roboto Light" panose="02000000000000000000" pitchFamily="2" charset="0"/>
                  <a:cs typeface="Tahoma" pitchFamily="34" charset="0"/>
                </a:endParaRPr>
              </a:p>
            </p:txBody>
          </p:sp>
          <p:sp>
            <p:nvSpPr>
              <p:cNvPr id="14" name="Textfeld 13">
                <a:extLst>
                  <a:ext uri="{FF2B5EF4-FFF2-40B4-BE49-F238E27FC236}">
                    <a16:creationId xmlns:a16="http://schemas.microsoft.com/office/drawing/2014/main" id="{8BC39AD9-F386-C211-E3FE-4994C084730B}"/>
                  </a:ext>
                </a:extLst>
              </p:cNvPr>
              <p:cNvSpPr txBox="1"/>
              <p:nvPr/>
            </p:nvSpPr>
            <p:spPr>
              <a:xfrm>
                <a:off x="2048275" y="1327841"/>
                <a:ext cx="2107758" cy="284101"/>
              </a:xfrm>
              <a:prstGeom prst="rect">
                <a:avLst/>
              </a:prstGeom>
              <a:noFill/>
            </p:spPr>
            <p:txBody>
              <a:bodyPr wrap="square" anchor="ctr" anchorCtr="0">
                <a:spAutoFit/>
              </a:bodyPr>
              <a:lstStyle/>
              <a:p>
                <a:pPr defTabSz="742950" fontAlgn="base">
                  <a:spcAft>
                    <a:spcPct val="0"/>
                  </a:spcAft>
                  <a:defRPr/>
                </a:pPr>
                <a:r>
                  <a:rPr lang="en-US" sz="900" kern="0">
                    <a:solidFill>
                      <a:prstClr val="white"/>
                    </a:solidFill>
                    <a:latin typeface="Roboto Light" panose="02000000000000000000" pitchFamily="2" charset="0"/>
                    <a:ea typeface="Roboto Light" panose="02000000000000000000" pitchFamily="2" charset="0"/>
                    <a:cs typeface="Tahoma" pitchFamily="34" charset="0"/>
                  </a:rPr>
                  <a:t>marc.stahl@mesta-consulting.de</a:t>
                </a:r>
              </a:p>
            </p:txBody>
          </p:sp>
          <p:sp>
            <p:nvSpPr>
              <p:cNvPr id="15" name="Textfeld 14">
                <a:extLst>
                  <a:ext uri="{FF2B5EF4-FFF2-40B4-BE49-F238E27FC236}">
                    <a16:creationId xmlns:a16="http://schemas.microsoft.com/office/drawing/2014/main" id="{4E599C34-9E0B-C22C-802E-29C51E71060D}"/>
                  </a:ext>
                </a:extLst>
              </p:cNvPr>
              <p:cNvSpPr txBox="1"/>
              <p:nvPr/>
            </p:nvSpPr>
            <p:spPr>
              <a:xfrm>
                <a:off x="2065327" y="1587372"/>
                <a:ext cx="2069439" cy="284101"/>
              </a:xfrm>
              <a:prstGeom prst="rect">
                <a:avLst/>
              </a:prstGeom>
              <a:noFill/>
            </p:spPr>
            <p:txBody>
              <a:bodyPr wrap="square" anchor="ctr" anchorCtr="0">
                <a:spAutoFit/>
              </a:bodyPr>
              <a:lstStyle/>
              <a:p>
                <a:pPr defTabSz="742950" fontAlgn="base">
                  <a:spcAft>
                    <a:spcPct val="0"/>
                  </a:spcAft>
                  <a:defRPr/>
                </a:pPr>
                <a:r>
                  <a:rPr lang="en-US" sz="900" kern="0">
                    <a:solidFill>
                      <a:prstClr val="white"/>
                    </a:solidFill>
                    <a:latin typeface="Roboto Light" panose="02000000000000000000" pitchFamily="2" charset="0"/>
                    <a:ea typeface="Roboto Light" panose="02000000000000000000" pitchFamily="2" charset="0"/>
                    <a:cs typeface="Tahoma" pitchFamily="34" charset="0"/>
                  </a:rPr>
                  <a:t>+49 176 56866567</a:t>
                </a:r>
              </a:p>
            </p:txBody>
          </p:sp>
          <p:pic>
            <p:nvPicPr>
              <p:cNvPr id="16" name="Grafik 15" descr="E-Mail Silhouette">
                <a:extLst>
                  <a:ext uri="{FF2B5EF4-FFF2-40B4-BE49-F238E27FC236}">
                    <a16:creationId xmlns:a16="http://schemas.microsoft.com/office/drawing/2014/main" id="{D44C354A-5664-CCA4-0734-B2C7635AB7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73665" y="1361872"/>
                <a:ext cx="166295" cy="166295"/>
              </a:xfrm>
              <a:prstGeom prst="rect">
                <a:avLst/>
              </a:prstGeom>
            </p:spPr>
          </p:pic>
          <p:pic>
            <p:nvPicPr>
              <p:cNvPr id="17" name="Grafik 16" descr="Freisprechanlage Silhouette">
                <a:extLst>
                  <a:ext uri="{FF2B5EF4-FFF2-40B4-BE49-F238E27FC236}">
                    <a16:creationId xmlns:a16="http://schemas.microsoft.com/office/drawing/2014/main" id="{1CB329BC-867C-4A3D-A6F3-C935C2802C1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64809" y="1616929"/>
                <a:ext cx="193192" cy="193193"/>
              </a:xfrm>
              <a:prstGeom prst="rect">
                <a:avLst/>
              </a:prstGeom>
            </p:spPr>
          </p:pic>
        </p:grpSp>
        <p:pic>
          <p:nvPicPr>
            <p:cNvPr id="10" name="Picture 2">
              <a:extLst>
                <a:ext uri="{FF2B5EF4-FFF2-40B4-BE49-F238E27FC236}">
                  <a16:creationId xmlns:a16="http://schemas.microsoft.com/office/drawing/2014/main" id="{0DF2FB75-E801-88FB-5786-C9161C7FD06D}"/>
                </a:ext>
              </a:extLst>
            </p:cNvPr>
            <p:cNvPicPr>
              <a:picLocks noChangeArrowheads="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l="25069" r="8265"/>
            <a:stretch/>
          </p:blipFill>
          <p:spPr bwMode="auto">
            <a:xfrm>
              <a:off x="314093" y="378731"/>
              <a:ext cx="1000800" cy="936000"/>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18" name="Textfeld 17">
            <a:extLst>
              <a:ext uri="{FF2B5EF4-FFF2-40B4-BE49-F238E27FC236}">
                <a16:creationId xmlns:a16="http://schemas.microsoft.com/office/drawing/2014/main" id="{3D139C4B-A834-5A31-9D17-C25A26FEFC68}"/>
              </a:ext>
            </a:extLst>
          </p:cNvPr>
          <p:cNvSpPr txBox="1"/>
          <p:nvPr/>
        </p:nvSpPr>
        <p:spPr>
          <a:xfrm>
            <a:off x="69204" y="147905"/>
            <a:ext cx="2059892" cy="217432"/>
          </a:xfrm>
          <a:prstGeom prst="rect">
            <a:avLst/>
          </a:prstGeom>
          <a:noFill/>
        </p:spPr>
        <p:txBody>
          <a:bodyPr wrap="square" rtlCol="0">
            <a:spAutoFit/>
          </a:bodyPr>
          <a:lstStyle>
            <a:defPPr rtl="0">
              <a:defRPr lang="de-de"/>
            </a:defPPr>
            <a:lvl1pPr marL="180975" algn="just">
              <a:defRPr sz="1000" b="1">
                <a:solidFill>
                  <a:schemeClr val="bg1"/>
                </a:solidFill>
                <a:latin typeface="Franklin Gothic Book" panose="020B0503020102020204" pitchFamily="34" charset="0"/>
              </a:defRPr>
            </a:lvl1pPr>
          </a:lstStyle>
          <a:p>
            <a:pPr marL="147042" defTabSz="742950">
              <a:defRPr/>
            </a:pPr>
            <a:r>
              <a:rPr lang="de-DE" sz="813">
                <a:solidFill>
                  <a:prstClr val="white"/>
                </a:solidFill>
                <a:latin typeface="Roboto Light" panose="02000000000000000000" pitchFamily="2" charset="0"/>
                <a:ea typeface="Roboto Light" panose="02000000000000000000" pitchFamily="2" charset="0"/>
              </a:rPr>
              <a:t>Kontaktieren Sie uns gerne:</a:t>
            </a:r>
          </a:p>
        </p:txBody>
      </p:sp>
      <p:grpSp>
        <p:nvGrpSpPr>
          <p:cNvPr id="3" name="Gruppieren 2">
            <a:extLst>
              <a:ext uri="{FF2B5EF4-FFF2-40B4-BE49-F238E27FC236}">
                <a16:creationId xmlns:a16="http://schemas.microsoft.com/office/drawing/2014/main" id="{588A7E51-0932-0475-AB4C-7613832EC19A}"/>
              </a:ext>
            </a:extLst>
          </p:cNvPr>
          <p:cNvGrpSpPr/>
          <p:nvPr/>
        </p:nvGrpSpPr>
        <p:grpSpPr>
          <a:xfrm>
            <a:off x="314093" y="1388453"/>
            <a:ext cx="4193498" cy="936000"/>
            <a:chOff x="314093" y="1388453"/>
            <a:chExt cx="4193498" cy="936000"/>
          </a:xfrm>
        </p:grpSpPr>
        <p:pic>
          <p:nvPicPr>
            <p:cNvPr id="20" name="Picture 2">
              <a:extLst>
                <a:ext uri="{FF2B5EF4-FFF2-40B4-BE49-F238E27FC236}">
                  <a16:creationId xmlns:a16="http://schemas.microsoft.com/office/drawing/2014/main" id="{EA62F76B-BB92-EDAD-1C06-3E92181C84D6}"/>
                </a:ext>
              </a:extLst>
            </p:cNvPr>
            <p:cNvPicPr>
              <a:picLocks noChangeArrowheads="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l="23978" r="9356"/>
            <a:stretch/>
          </p:blipFill>
          <p:spPr bwMode="auto">
            <a:xfrm>
              <a:off x="314093" y="1388453"/>
              <a:ext cx="1000800" cy="936000"/>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1" name="Gruppieren 20">
              <a:extLst>
                <a:ext uri="{FF2B5EF4-FFF2-40B4-BE49-F238E27FC236}">
                  <a16:creationId xmlns:a16="http://schemas.microsoft.com/office/drawing/2014/main" id="{18D7A8CB-F97F-409D-BEB9-FC261477857A}"/>
                </a:ext>
              </a:extLst>
            </p:cNvPr>
            <p:cNvGrpSpPr/>
            <p:nvPr/>
          </p:nvGrpSpPr>
          <p:grpSpPr>
            <a:xfrm>
              <a:off x="1403276" y="1393571"/>
              <a:ext cx="3104315" cy="925764"/>
              <a:chOff x="1862231" y="732071"/>
              <a:chExt cx="2385731" cy="1139401"/>
            </a:xfrm>
          </p:grpSpPr>
          <p:sp>
            <p:nvSpPr>
              <p:cNvPr id="22" name="Text Placeholder 17">
                <a:extLst>
                  <a:ext uri="{FF2B5EF4-FFF2-40B4-BE49-F238E27FC236}">
                    <a16:creationId xmlns:a16="http://schemas.microsoft.com/office/drawing/2014/main" id="{DA36EC18-9640-5245-6D34-0D45F0C0D176}"/>
                  </a:ext>
                </a:extLst>
              </p:cNvPr>
              <p:cNvSpPr txBox="1">
                <a:spLocks/>
              </p:cNvSpPr>
              <p:nvPr/>
            </p:nvSpPr>
            <p:spPr bwMode="auto">
              <a:xfrm>
                <a:off x="1865791" y="732071"/>
                <a:ext cx="2382171" cy="18940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829486">
                  <a:spcBef>
                    <a:spcPct val="0"/>
                  </a:spcBef>
                  <a:buClr>
                    <a:srgbClr val="FFE600"/>
                  </a:buClr>
                  <a:defRPr/>
                </a:pPr>
                <a:r>
                  <a:rPr lang="de-DE" sz="1000" b="1" kern="0">
                    <a:solidFill>
                      <a:prstClr val="white"/>
                    </a:solidFill>
                    <a:latin typeface="Roboto Light" panose="02000000000000000000" pitchFamily="2" charset="0"/>
                    <a:ea typeface="Roboto Light" panose="02000000000000000000" pitchFamily="2" charset="0"/>
                    <a:cs typeface="Tahoma" panose="020B0604030504040204" pitchFamily="34" charset="0"/>
                  </a:rPr>
                  <a:t>Bartosz Metschke</a:t>
                </a:r>
                <a:r>
                  <a:rPr lang="de-DE" sz="1000" kern="0">
                    <a:solidFill>
                      <a:prstClr val="white"/>
                    </a:solidFill>
                    <a:latin typeface="Roboto Light" panose="02000000000000000000" pitchFamily="2" charset="0"/>
                    <a:ea typeface="Roboto Light" panose="02000000000000000000" pitchFamily="2" charset="0"/>
                    <a:cs typeface="Tahoma" panose="020B0604030504040204" pitchFamily="34" charset="0"/>
                  </a:rPr>
                  <a:t>|</a:t>
                </a:r>
                <a:r>
                  <a:rPr lang="de-DE" sz="1000" b="1" kern="0">
                    <a:solidFill>
                      <a:prstClr val="white"/>
                    </a:solidFill>
                    <a:latin typeface="Roboto Light" panose="02000000000000000000" pitchFamily="2" charset="0"/>
                    <a:ea typeface="Roboto Light" panose="02000000000000000000" pitchFamily="2" charset="0"/>
                    <a:cs typeface="Tahoma" panose="020B0604030504040204" pitchFamily="34" charset="0"/>
                  </a:rPr>
                  <a:t> Gründer</a:t>
                </a:r>
                <a:endParaRPr lang="de-DE" sz="1000" kern="0" spc="-15">
                  <a:solidFill>
                    <a:prstClr val="white"/>
                  </a:solidFill>
                  <a:latin typeface="Roboto Light" panose="02000000000000000000" pitchFamily="2" charset="0"/>
                  <a:ea typeface="Roboto Light" panose="02000000000000000000" pitchFamily="2" charset="0"/>
                  <a:cs typeface="Tahoma" panose="020B0604030504040204" pitchFamily="34" charset="0"/>
                </a:endParaRPr>
              </a:p>
            </p:txBody>
          </p:sp>
          <p:cxnSp>
            <p:nvCxnSpPr>
              <p:cNvPr id="23" name="Gerader Verbinder 22">
                <a:extLst>
                  <a:ext uri="{FF2B5EF4-FFF2-40B4-BE49-F238E27FC236}">
                    <a16:creationId xmlns:a16="http://schemas.microsoft.com/office/drawing/2014/main" id="{3F5061D5-0D68-FBC1-F965-F73953191F30}"/>
                  </a:ext>
                </a:extLst>
              </p:cNvPr>
              <p:cNvCxnSpPr>
                <a:cxnSpLocks/>
              </p:cNvCxnSpPr>
              <p:nvPr/>
            </p:nvCxnSpPr>
            <p:spPr>
              <a:xfrm flipV="1">
                <a:off x="1862231" y="1001321"/>
                <a:ext cx="1697931"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43">
                <a:extLst>
                  <a:ext uri="{FF2B5EF4-FFF2-40B4-BE49-F238E27FC236}">
                    <a16:creationId xmlns:a16="http://schemas.microsoft.com/office/drawing/2014/main" id="{49E52886-0308-508F-84EA-C86F45729727}"/>
                  </a:ext>
                </a:extLst>
              </p:cNvPr>
              <p:cNvSpPr/>
              <p:nvPr/>
            </p:nvSpPr>
            <p:spPr>
              <a:xfrm>
                <a:off x="1882812" y="996006"/>
                <a:ext cx="1698535" cy="367615"/>
              </a:xfrm>
              <a:prstGeom prst="rect">
                <a:avLst/>
              </a:prstGeom>
              <a:noFill/>
              <a:ln w="127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742950" fontAlgn="base">
                  <a:spcAft>
                    <a:spcPct val="0"/>
                  </a:spcAft>
                  <a:defRPr/>
                </a:pPr>
                <a:r>
                  <a:rPr lang="en-US" sz="900" kern="0" dirty="0">
                    <a:solidFill>
                      <a:prstClr val="white"/>
                    </a:solidFill>
                    <a:latin typeface="Roboto Light" panose="02000000000000000000" pitchFamily="2" charset="0"/>
                    <a:ea typeface="Roboto Light" panose="02000000000000000000" pitchFamily="2" charset="0"/>
                    <a:cs typeface="Tahoma" pitchFamily="34" charset="0"/>
                  </a:rPr>
                  <a:t>Wohltorfer </a:t>
                </a:r>
                <a:r>
                  <a:rPr lang="en-US" sz="900" kern="0" dirty="0" err="1">
                    <a:solidFill>
                      <a:prstClr val="white"/>
                    </a:solidFill>
                    <a:latin typeface="Roboto Light" panose="02000000000000000000" pitchFamily="2" charset="0"/>
                    <a:ea typeface="Roboto Light" panose="02000000000000000000" pitchFamily="2" charset="0"/>
                    <a:cs typeface="Tahoma" pitchFamily="34" charset="0"/>
                  </a:rPr>
                  <a:t>Straße</a:t>
                </a:r>
                <a:r>
                  <a:rPr lang="en-US" sz="900" kern="0" dirty="0">
                    <a:solidFill>
                      <a:prstClr val="white"/>
                    </a:solidFill>
                    <a:latin typeface="Roboto Light" panose="02000000000000000000" pitchFamily="2" charset="0"/>
                    <a:ea typeface="Roboto Light" panose="02000000000000000000" pitchFamily="2" charset="0"/>
                    <a:cs typeface="Tahoma" pitchFamily="34" charset="0"/>
                  </a:rPr>
                  <a:t> 45, 21465 </a:t>
                </a:r>
                <a:r>
                  <a:rPr lang="en-US" sz="900" kern="0" dirty="0" err="1">
                    <a:solidFill>
                      <a:prstClr val="white"/>
                    </a:solidFill>
                    <a:latin typeface="Roboto Light" panose="02000000000000000000" pitchFamily="2" charset="0"/>
                    <a:ea typeface="Roboto Light" panose="02000000000000000000" pitchFamily="2" charset="0"/>
                    <a:cs typeface="Tahoma" pitchFamily="34" charset="0"/>
                  </a:rPr>
                  <a:t>Reinbek</a:t>
                </a:r>
                <a:endParaRPr lang="en-US" sz="900" kern="0" dirty="0">
                  <a:solidFill>
                    <a:prstClr val="white"/>
                  </a:solidFill>
                  <a:latin typeface="Roboto Light" panose="02000000000000000000" pitchFamily="2" charset="0"/>
                  <a:ea typeface="Roboto Light" panose="02000000000000000000" pitchFamily="2" charset="0"/>
                  <a:cs typeface="Tahoma" pitchFamily="34" charset="0"/>
                </a:endParaRPr>
              </a:p>
            </p:txBody>
          </p:sp>
          <p:sp>
            <p:nvSpPr>
              <p:cNvPr id="25" name="Textfeld 24">
                <a:extLst>
                  <a:ext uri="{FF2B5EF4-FFF2-40B4-BE49-F238E27FC236}">
                    <a16:creationId xmlns:a16="http://schemas.microsoft.com/office/drawing/2014/main" id="{E5D76AD7-4F45-3469-84AF-6CD26309160B}"/>
                  </a:ext>
                </a:extLst>
              </p:cNvPr>
              <p:cNvSpPr txBox="1"/>
              <p:nvPr/>
            </p:nvSpPr>
            <p:spPr>
              <a:xfrm>
                <a:off x="2048275" y="1327840"/>
                <a:ext cx="2107758" cy="284101"/>
              </a:xfrm>
              <a:prstGeom prst="rect">
                <a:avLst/>
              </a:prstGeom>
              <a:noFill/>
            </p:spPr>
            <p:txBody>
              <a:bodyPr wrap="square" anchor="ctr" anchorCtr="0">
                <a:spAutoFit/>
              </a:bodyPr>
              <a:lstStyle/>
              <a:p>
                <a:pPr defTabSz="742950" fontAlgn="base">
                  <a:spcAft>
                    <a:spcPct val="0"/>
                  </a:spcAft>
                  <a:defRPr/>
                </a:pPr>
                <a:r>
                  <a:rPr lang="en-US" sz="900" kern="0">
                    <a:solidFill>
                      <a:prstClr val="white"/>
                    </a:solidFill>
                    <a:latin typeface="Roboto Light" panose="02000000000000000000" pitchFamily="2" charset="0"/>
                    <a:ea typeface="Roboto Light" panose="02000000000000000000" pitchFamily="2" charset="0"/>
                    <a:cs typeface="Tahoma" pitchFamily="34" charset="0"/>
                  </a:rPr>
                  <a:t>bartosz.metschke@mesta-consulting.de</a:t>
                </a:r>
              </a:p>
            </p:txBody>
          </p:sp>
          <p:sp>
            <p:nvSpPr>
              <p:cNvPr id="26" name="Textfeld 25">
                <a:extLst>
                  <a:ext uri="{FF2B5EF4-FFF2-40B4-BE49-F238E27FC236}">
                    <a16:creationId xmlns:a16="http://schemas.microsoft.com/office/drawing/2014/main" id="{0350A12D-DAA1-9690-F90C-403D75F1E5ED}"/>
                  </a:ext>
                </a:extLst>
              </p:cNvPr>
              <p:cNvSpPr txBox="1"/>
              <p:nvPr/>
            </p:nvSpPr>
            <p:spPr>
              <a:xfrm>
                <a:off x="2065327" y="1587371"/>
                <a:ext cx="2069439" cy="284101"/>
              </a:xfrm>
              <a:prstGeom prst="rect">
                <a:avLst/>
              </a:prstGeom>
              <a:noFill/>
            </p:spPr>
            <p:txBody>
              <a:bodyPr wrap="square" anchor="ctr" anchorCtr="0">
                <a:spAutoFit/>
              </a:bodyPr>
              <a:lstStyle/>
              <a:p>
                <a:pPr defTabSz="742950" fontAlgn="base">
                  <a:spcAft>
                    <a:spcPct val="0"/>
                  </a:spcAft>
                  <a:defRPr/>
                </a:pPr>
                <a:r>
                  <a:rPr lang="en-US" sz="900" kern="0">
                    <a:solidFill>
                      <a:prstClr val="white"/>
                    </a:solidFill>
                    <a:latin typeface="Roboto Light" panose="02000000000000000000" pitchFamily="2" charset="0"/>
                    <a:ea typeface="Roboto Light" panose="02000000000000000000" pitchFamily="2" charset="0"/>
                    <a:cs typeface="Tahoma" pitchFamily="34" charset="0"/>
                  </a:rPr>
                  <a:t>+49 178 68 25244</a:t>
                </a:r>
              </a:p>
            </p:txBody>
          </p:sp>
          <p:pic>
            <p:nvPicPr>
              <p:cNvPr id="27" name="Grafik 26" descr="E-Mail Silhouette">
                <a:extLst>
                  <a:ext uri="{FF2B5EF4-FFF2-40B4-BE49-F238E27FC236}">
                    <a16:creationId xmlns:a16="http://schemas.microsoft.com/office/drawing/2014/main" id="{DA504375-5091-AACD-87A7-A7E4FC18B12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73665" y="1361872"/>
                <a:ext cx="166295" cy="166295"/>
              </a:xfrm>
              <a:prstGeom prst="rect">
                <a:avLst/>
              </a:prstGeom>
            </p:spPr>
          </p:pic>
          <p:pic>
            <p:nvPicPr>
              <p:cNvPr id="28" name="Grafik 27" descr="Freisprechanlage Silhouette">
                <a:extLst>
                  <a:ext uri="{FF2B5EF4-FFF2-40B4-BE49-F238E27FC236}">
                    <a16:creationId xmlns:a16="http://schemas.microsoft.com/office/drawing/2014/main" id="{BA1DE35C-2AAC-B3E1-1F17-8FEE7550ED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64809" y="1616929"/>
                <a:ext cx="193192" cy="193193"/>
              </a:xfrm>
              <a:prstGeom prst="rect">
                <a:avLst/>
              </a:prstGeom>
            </p:spPr>
          </p:pic>
        </p:grpSp>
      </p:grpSp>
      <p:sp>
        <p:nvSpPr>
          <p:cNvPr id="29" name="Rechteck 28">
            <a:extLst>
              <a:ext uri="{FF2B5EF4-FFF2-40B4-BE49-F238E27FC236}">
                <a16:creationId xmlns:a16="http://schemas.microsoft.com/office/drawing/2014/main" id="{8D85C0EE-387B-80C0-8716-CD6949FE4251}"/>
              </a:ext>
            </a:extLst>
          </p:cNvPr>
          <p:cNvSpPr>
            <a:spLocks/>
          </p:cNvSpPr>
          <p:nvPr userDrawn="1"/>
        </p:nvSpPr>
        <p:spPr>
          <a:xfrm>
            <a:off x="0" y="0"/>
            <a:ext cx="12192000" cy="6858000"/>
          </a:xfrm>
          <a:prstGeom prst="rect">
            <a:avLst/>
          </a:prstGeom>
          <a:gradFill flip="none" rotWithShape="1">
            <a:gsLst>
              <a:gs pos="34000">
                <a:srgbClr val="335B74"/>
              </a:gs>
              <a:gs pos="0">
                <a:schemeClr val="tx1"/>
              </a:gs>
              <a:gs pos="100000">
                <a:schemeClr val="bg1">
                  <a:alpha val="10000"/>
                </a:schemeClr>
              </a:gs>
              <a:gs pos="71000">
                <a:srgbClr val="00AFF5">
                  <a:alpha val="50000"/>
                </a:srgbClr>
              </a:gs>
              <a:gs pos="55000">
                <a:srgbClr val="335B74">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endParaRPr lang="de-DE" sz="1463">
              <a:solidFill>
                <a:prstClr val="white"/>
              </a:solidFill>
              <a:latin typeface="Calibri" panose="020F0502020204030204"/>
            </a:endParaRPr>
          </a:p>
        </p:txBody>
      </p:sp>
      <p:sp>
        <p:nvSpPr>
          <p:cNvPr id="30" name="Textfeld 29">
            <a:extLst>
              <a:ext uri="{FF2B5EF4-FFF2-40B4-BE49-F238E27FC236}">
                <a16:creationId xmlns:a16="http://schemas.microsoft.com/office/drawing/2014/main" id="{CF118E06-9656-F4CE-4AA4-B44EECFDBDAB}"/>
              </a:ext>
            </a:extLst>
          </p:cNvPr>
          <p:cNvSpPr txBox="1"/>
          <p:nvPr userDrawn="1"/>
        </p:nvSpPr>
        <p:spPr>
          <a:xfrm>
            <a:off x="89376" y="2120159"/>
            <a:ext cx="3962671" cy="3262432"/>
          </a:xfrm>
          <a:prstGeom prst="rect">
            <a:avLst/>
          </a:prstGeom>
          <a:noFill/>
        </p:spPr>
        <p:txBody>
          <a:bodyPr wrap="square" rtlCol="0">
            <a:spAutoFit/>
          </a:bodyPr>
          <a:lstStyle/>
          <a:p>
            <a:pPr marL="147042" algn="just" defTabSz="742950">
              <a:defRPr/>
            </a:pPr>
            <a:r>
              <a:rPr lang="en-US" sz="900" b="1" dirty="0" err="1">
                <a:solidFill>
                  <a:prstClr val="white"/>
                </a:solidFill>
                <a:latin typeface="Roboto Light" panose="02000000000000000000" pitchFamily="2" charset="0"/>
                <a:ea typeface="Roboto Light" panose="02000000000000000000" pitchFamily="2" charset="0"/>
              </a:rPr>
              <a:t>Über</a:t>
            </a:r>
            <a:r>
              <a:rPr lang="en-US" sz="900" b="1" dirty="0">
                <a:solidFill>
                  <a:prstClr val="white"/>
                </a:solidFill>
                <a:latin typeface="Roboto Light" panose="02000000000000000000" pitchFamily="2" charset="0"/>
                <a:ea typeface="Roboto Light" panose="02000000000000000000" pitchFamily="2" charset="0"/>
              </a:rPr>
              <a:t> </a:t>
            </a:r>
            <a:r>
              <a:rPr lang="en-US" sz="900" b="1" dirty="0" err="1">
                <a:solidFill>
                  <a:prstClr val="white"/>
                </a:solidFill>
                <a:latin typeface="Roboto Light" panose="02000000000000000000" pitchFamily="2" charset="0"/>
                <a:ea typeface="Roboto Light" panose="02000000000000000000" pitchFamily="2" charset="0"/>
              </a:rPr>
              <a:t>Moisburg</a:t>
            </a:r>
            <a:r>
              <a:rPr lang="en-US" sz="900" b="1" dirty="0">
                <a:solidFill>
                  <a:prstClr val="white"/>
                </a:solidFill>
                <a:latin typeface="Roboto Light" panose="02000000000000000000" pitchFamily="2" charset="0"/>
                <a:ea typeface="Roboto Light" panose="02000000000000000000" pitchFamily="2" charset="0"/>
              </a:rPr>
              <a:t>: </a:t>
            </a:r>
          </a:p>
          <a:p>
            <a:pPr marL="147042" algn="just" defTabSz="742950">
              <a:defRPr/>
            </a:pPr>
            <a:r>
              <a:rPr lang="de-DE" sz="900" dirty="0">
                <a:solidFill>
                  <a:prstClr val="white"/>
                </a:solidFill>
                <a:latin typeface="Roboto Light" panose="02000000000000000000" pitchFamily="2" charset="0"/>
                <a:ea typeface="Roboto Light" panose="02000000000000000000" pitchFamily="2" charset="0"/>
              </a:rPr>
              <a:t>Zur Gemeinde </a:t>
            </a:r>
            <a:r>
              <a:rPr lang="de-DE" sz="900" dirty="0" err="1">
                <a:solidFill>
                  <a:prstClr val="white"/>
                </a:solidFill>
                <a:latin typeface="Roboto Light" panose="02000000000000000000" pitchFamily="2" charset="0"/>
                <a:ea typeface="Roboto Light" panose="02000000000000000000" pitchFamily="2" charset="0"/>
              </a:rPr>
              <a:t>Moisburg</a:t>
            </a:r>
            <a:r>
              <a:rPr lang="de-DE" sz="900" dirty="0">
                <a:solidFill>
                  <a:prstClr val="white"/>
                </a:solidFill>
                <a:latin typeface="Roboto Light" panose="02000000000000000000" pitchFamily="2" charset="0"/>
                <a:ea typeface="Roboto Light" panose="02000000000000000000" pitchFamily="2" charset="0"/>
              </a:rPr>
              <a:t> gehören die Ortsteile Appelbeck, </a:t>
            </a:r>
            <a:r>
              <a:rPr lang="de-DE" sz="900" dirty="0" err="1">
                <a:solidFill>
                  <a:prstClr val="white"/>
                </a:solidFill>
                <a:latin typeface="Roboto Light" panose="02000000000000000000" pitchFamily="2" charset="0"/>
                <a:ea typeface="Roboto Light" panose="02000000000000000000" pitchFamily="2" charset="0"/>
              </a:rPr>
              <a:t>Podendorf</a:t>
            </a:r>
            <a:r>
              <a:rPr lang="de-DE" sz="900" dirty="0">
                <a:solidFill>
                  <a:prstClr val="white"/>
                </a:solidFill>
                <a:latin typeface="Roboto Light" panose="02000000000000000000" pitchFamily="2" charset="0"/>
                <a:ea typeface="Roboto Light" panose="02000000000000000000" pitchFamily="2" charset="0"/>
              </a:rPr>
              <a:t> und Ruhmannshof. Geschichtliche Daten belegen die Existenz der Gemeinde seit dem 13. Jahrhundert. Die </a:t>
            </a:r>
            <a:r>
              <a:rPr lang="de-DE" sz="900" dirty="0" err="1">
                <a:solidFill>
                  <a:prstClr val="white"/>
                </a:solidFill>
                <a:latin typeface="Roboto Light" panose="02000000000000000000" pitchFamily="2" charset="0"/>
                <a:ea typeface="Roboto Light" panose="02000000000000000000" pitchFamily="2" charset="0"/>
              </a:rPr>
              <a:t>Moisburger</a:t>
            </a:r>
            <a:r>
              <a:rPr lang="de-DE" sz="900" dirty="0">
                <a:solidFill>
                  <a:prstClr val="white"/>
                </a:solidFill>
                <a:latin typeface="Roboto Light" panose="02000000000000000000" pitchFamily="2" charset="0"/>
                <a:ea typeface="Roboto Light" panose="02000000000000000000" pitchFamily="2" charset="0"/>
              </a:rPr>
              <a:t> Kirche, mit Kunstschätzen von überregionaler Bedeutung und reichen Malereien aus dem Jahre 1639, ist um das Jahr 1200 erbaut worden. Ein weiteres Baudenkmal ist das 1983 restaurierte Amtshaus, das urkundlich erstmals im Jahre 1322 erwähnt wird. Die landschaftlich schöne Lage gibt dem Ort </a:t>
            </a:r>
            <a:r>
              <a:rPr lang="de-DE" sz="900" dirty="0" err="1">
                <a:solidFill>
                  <a:prstClr val="white"/>
                </a:solidFill>
                <a:latin typeface="Roboto Light" panose="02000000000000000000" pitchFamily="2" charset="0"/>
                <a:ea typeface="Roboto Light" panose="02000000000000000000" pitchFamily="2" charset="0"/>
              </a:rPr>
              <a:t>Moisburg</a:t>
            </a:r>
            <a:r>
              <a:rPr lang="de-DE" sz="900" dirty="0">
                <a:solidFill>
                  <a:prstClr val="white"/>
                </a:solidFill>
                <a:latin typeface="Roboto Light" panose="02000000000000000000" pitchFamily="2" charset="0"/>
                <a:ea typeface="Roboto Light" panose="02000000000000000000" pitchFamily="2" charset="0"/>
              </a:rPr>
              <a:t> einen besonderen Reiz als Wohnort. Für Erholungssuchende bieten sich viele Möglichkeiten in der abwechslungsreichen Landschaft im </a:t>
            </a:r>
            <a:r>
              <a:rPr lang="de-DE" sz="900" dirty="0" err="1">
                <a:solidFill>
                  <a:prstClr val="white"/>
                </a:solidFill>
                <a:latin typeface="Roboto Light" panose="02000000000000000000" pitchFamily="2" charset="0"/>
                <a:ea typeface="Roboto Light" panose="02000000000000000000" pitchFamily="2" charset="0"/>
              </a:rPr>
              <a:t>Estetal</a:t>
            </a:r>
            <a:r>
              <a:rPr lang="de-DE" sz="900" dirty="0">
                <a:solidFill>
                  <a:prstClr val="white"/>
                </a:solidFill>
                <a:latin typeface="Roboto Light" panose="02000000000000000000" pitchFamily="2" charset="0"/>
                <a:ea typeface="Roboto Light" panose="02000000000000000000" pitchFamily="2" charset="0"/>
              </a:rPr>
              <a:t> mit den angrenzenden Wäldern an. Eine alte Wassermühle, als Mühlenmuseum vom Landkreis Harburg betrieben, ist ein weiteres beliebtes Ausflugsziel.</a:t>
            </a:r>
          </a:p>
          <a:p>
            <a:pPr marL="147042" algn="just" defTabSz="742950">
              <a:defRPr/>
            </a:pPr>
            <a:endParaRPr lang="de-DE" sz="900" dirty="0">
              <a:solidFill>
                <a:prstClr val="white"/>
              </a:solidFill>
              <a:latin typeface="Roboto Light" panose="02000000000000000000" pitchFamily="2" charset="0"/>
              <a:ea typeface="Roboto Light" panose="02000000000000000000" pitchFamily="2" charset="0"/>
            </a:endParaRPr>
          </a:p>
          <a:p>
            <a:pPr marL="147042" algn="just" defTabSz="742950">
              <a:defRPr/>
            </a:pPr>
            <a:endParaRPr lang="de-DE" sz="900" dirty="0">
              <a:solidFill>
                <a:prstClr val="white"/>
              </a:solidFill>
              <a:latin typeface="Roboto Light" panose="02000000000000000000" pitchFamily="2" charset="0"/>
              <a:ea typeface="Roboto Light" panose="02000000000000000000" pitchFamily="2" charset="0"/>
            </a:endParaRPr>
          </a:p>
          <a:p>
            <a:pPr marL="147042" algn="just" defTabSz="742950">
              <a:defRPr/>
            </a:pPr>
            <a:endParaRPr lang="de-DE" sz="900" dirty="0">
              <a:solidFill>
                <a:prstClr val="white"/>
              </a:solidFill>
              <a:latin typeface="Roboto Light" panose="02000000000000000000" pitchFamily="2" charset="0"/>
              <a:ea typeface="Roboto Light" panose="02000000000000000000" pitchFamily="2" charset="0"/>
            </a:endParaRPr>
          </a:p>
          <a:p>
            <a:pPr marL="147042" algn="just" defTabSz="742950">
              <a:defRPr/>
            </a:pPr>
            <a:r>
              <a:rPr lang="de-DE" sz="900" dirty="0">
                <a:solidFill>
                  <a:prstClr val="white"/>
                </a:solidFill>
                <a:latin typeface="Roboto Light" panose="02000000000000000000" pitchFamily="2" charset="0"/>
                <a:ea typeface="Roboto Light" panose="02000000000000000000" pitchFamily="2" charset="0"/>
              </a:rPr>
              <a:t>Gemeinde </a:t>
            </a:r>
            <a:r>
              <a:rPr lang="de-DE" sz="900" dirty="0" err="1">
                <a:solidFill>
                  <a:prstClr val="white"/>
                </a:solidFill>
                <a:latin typeface="Roboto Light" panose="02000000000000000000" pitchFamily="2" charset="0"/>
                <a:ea typeface="Roboto Light" panose="02000000000000000000" pitchFamily="2" charset="0"/>
              </a:rPr>
              <a:t>Moisburg</a:t>
            </a:r>
            <a:endParaRPr lang="de-DE" sz="900" dirty="0">
              <a:solidFill>
                <a:prstClr val="white"/>
              </a:solidFill>
              <a:latin typeface="Roboto Light" panose="02000000000000000000" pitchFamily="2" charset="0"/>
              <a:ea typeface="Roboto Light" panose="02000000000000000000" pitchFamily="2" charset="0"/>
            </a:endParaRPr>
          </a:p>
          <a:p>
            <a:pPr marL="147042" algn="just" defTabSz="742950">
              <a:defRPr/>
            </a:pPr>
            <a:r>
              <a:rPr lang="de-DE" sz="900" dirty="0">
                <a:solidFill>
                  <a:prstClr val="white"/>
                </a:solidFill>
                <a:latin typeface="Roboto Light" panose="02000000000000000000" pitchFamily="2" charset="0"/>
                <a:ea typeface="Roboto Light" panose="02000000000000000000" pitchFamily="2" charset="0"/>
              </a:rPr>
              <a:t>Auf dem Damm 5</a:t>
            </a:r>
          </a:p>
          <a:p>
            <a:pPr marL="147042" algn="just" defTabSz="742950">
              <a:defRPr/>
            </a:pPr>
            <a:r>
              <a:rPr lang="de-DE" sz="900" dirty="0">
                <a:solidFill>
                  <a:prstClr val="white"/>
                </a:solidFill>
                <a:latin typeface="Roboto Light" panose="02000000000000000000" pitchFamily="2" charset="0"/>
                <a:ea typeface="Roboto Light" panose="02000000000000000000" pitchFamily="2" charset="0"/>
              </a:rPr>
              <a:t> 21647 </a:t>
            </a:r>
            <a:r>
              <a:rPr lang="de-DE" sz="900" dirty="0" err="1">
                <a:solidFill>
                  <a:prstClr val="white"/>
                </a:solidFill>
                <a:latin typeface="Roboto Light" panose="02000000000000000000" pitchFamily="2" charset="0"/>
                <a:ea typeface="Roboto Light" panose="02000000000000000000" pitchFamily="2" charset="0"/>
              </a:rPr>
              <a:t>Moisburg</a:t>
            </a:r>
            <a:endParaRPr lang="de-DE" sz="900" dirty="0">
              <a:solidFill>
                <a:prstClr val="white"/>
              </a:solidFill>
              <a:latin typeface="Roboto Light" panose="02000000000000000000" pitchFamily="2" charset="0"/>
              <a:ea typeface="Roboto Light" panose="02000000000000000000" pitchFamily="2" charset="0"/>
            </a:endParaRPr>
          </a:p>
          <a:p>
            <a:pPr marL="147042" algn="just" defTabSz="742950">
              <a:defRPr/>
            </a:pPr>
            <a:endParaRPr lang="en-US" sz="900" dirty="0">
              <a:solidFill>
                <a:prstClr val="white"/>
              </a:solidFill>
              <a:latin typeface="Roboto Light" panose="02000000000000000000" pitchFamily="2" charset="0"/>
              <a:ea typeface="Roboto Light" panose="02000000000000000000" pitchFamily="2" charset="0"/>
            </a:endParaRPr>
          </a:p>
          <a:p>
            <a:pPr marL="147042" algn="just" defTabSz="742950">
              <a:defRPr/>
            </a:pPr>
            <a:r>
              <a:rPr lang="en-US" sz="900" dirty="0">
                <a:solidFill>
                  <a:prstClr val="white"/>
                </a:solidFill>
                <a:latin typeface="Roboto Light" panose="02000000000000000000" pitchFamily="2" charset="0"/>
                <a:ea typeface="Roboto Light" panose="02000000000000000000" pitchFamily="2" charset="0"/>
              </a:rPr>
              <a:t>© </a:t>
            </a:r>
            <a:r>
              <a:rPr lang="en-US" sz="900" dirty="0" err="1">
                <a:solidFill>
                  <a:prstClr val="white"/>
                </a:solidFill>
                <a:latin typeface="Roboto Light" panose="02000000000000000000" pitchFamily="2" charset="0"/>
                <a:ea typeface="Roboto Light" panose="02000000000000000000" pitchFamily="2" charset="0"/>
              </a:rPr>
              <a:t>Moisburg</a:t>
            </a:r>
            <a:r>
              <a:rPr lang="en-US" sz="900" dirty="0">
                <a:solidFill>
                  <a:prstClr val="white"/>
                </a:solidFill>
                <a:latin typeface="Roboto Light" panose="02000000000000000000" pitchFamily="2" charset="0"/>
                <a:ea typeface="Roboto Light" panose="02000000000000000000" pitchFamily="2" charset="0"/>
              </a:rPr>
              <a:t>. Alle </a:t>
            </a:r>
            <a:r>
              <a:rPr lang="en-US" sz="900" dirty="0" err="1">
                <a:solidFill>
                  <a:prstClr val="white"/>
                </a:solidFill>
                <a:latin typeface="Roboto Light" panose="02000000000000000000" pitchFamily="2" charset="0"/>
                <a:ea typeface="Roboto Light" panose="02000000000000000000" pitchFamily="2" charset="0"/>
              </a:rPr>
              <a:t>Rechte</a:t>
            </a:r>
            <a:r>
              <a:rPr lang="en-US" sz="900" dirty="0">
                <a:solidFill>
                  <a:prstClr val="white"/>
                </a:solidFill>
                <a:latin typeface="Roboto Light" panose="02000000000000000000" pitchFamily="2" charset="0"/>
                <a:ea typeface="Roboto Light" panose="02000000000000000000" pitchFamily="2" charset="0"/>
              </a:rPr>
              <a:t> </a:t>
            </a:r>
            <a:r>
              <a:rPr lang="en-US" sz="900" dirty="0" err="1">
                <a:solidFill>
                  <a:prstClr val="white"/>
                </a:solidFill>
                <a:latin typeface="Roboto Light" panose="02000000000000000000" pitchFamily="2" charset="0"/>
                <a:ea typeface="Roboto Light" panose="02000000000000000000" pitchFamily="2" charset="0"/>
              </a:rPr>
              <a:t>vorbehalten</a:t>
            </a:r>
            <a:r>
              <a:rPr lang="en-US" sz="900" dirty="0">
                <a:solidFill>
                  <a:prstClr val="white"/>
                </a:solidFill>
                <a:latin typeface="Roboto Light" panose="02000000000000000000" pitchFamily="2" charset="0"/>
                <a:ea typeface="Roboto Light" panose="02000000000000000000" pitchFamily="2" charset="0"/>
              </a:rPr>
              <a:t>.</a:t>
            </a:r>
          </a:p>
          <a:p>
            <a:pPr marL="147042" algn="just" defTabSz="742950">
              <a:defRPr/>
            </a:pPr>
            <a:endParaRPr lang="de-DE" sz="800" dirty="0">
              <a:solidFill>
                <a:prstClr val="white"/>
              </a:solidFill>
              <a:latin typeface="Roboto Light" panose="02000000000000000000" pitchFamily="2" charset="0"/>
              <a:ea typeface="Roboto Light" panose="02000000000000000000" pitchFamily="2" charset="0"/>
            </a:endParaRPr>
          </a:p>
          <a:p>
            <a:pPr marL="147042" algn="just" defTabSz="742950">
              <a:defRPr/>
            </a:pPr>
            <a:r>
              <a:rPr lang="en-US" sz="900" b="1" dirty="0">
                <a:solidFill>
                  <a:prstClr val="white"/>
                </a:solidFill>
                <a:latin typeface="Roboto Light" panose="02000000000000000000" pitchFamily="2" charset="0"/>
                <a:ea typeface="Roboto Light" panose="02000000000000000000" pitchFamily="2" charset="0"/>
              </a:rPr>
              <a:t>www.moisburg.de</a:t>
            </a:r>
          </a:p>
        </p:txBody>
      </p:sp>
      <p:sp>
        <p:nvSpPr>
          <p:cNvPr id="41" name="Textfeld 40">
            <a:extLst>
              <a:ext uri="{FF2B5EF4-FFF2-40B4-BE49-F238E27FC236}">
                <a16:creationId xmlns:a16="http://schemas.microsoft.com/office/drawing/2014/main" id="{B9142132-2422-A4FE-8F9B-80CE78F1560A}"/>
              </a:ext>
            </a:extLst>
          </p:cNvPr>
          <p:cNvSpPr txBox="1"/>
          <p:nvPr userDrawn="1"/>
        </p:nvSpPr>
        <p:spPr>
          <a:xfrm>
            <a:off x="273930" y="353528"/>
            <a:ext cx="2469270" cy="889154"/>
          </a:xfrm>
          <a:prstGeom prst="rect">
            <a:avLst/>
          </a:prstGeom>
          <a:noFill/>
        </p:spPr>
        <p:txBody>
          <a:bodyPr wrap="square" rtlCol="0">
            <a:spAutoFit/>
          </a:bodyPr>
          <a:lstStyle>
            <a:defPPr rtl="0">
              <a:defRPr lang="de-de"/>
            </a:defPPr>
            <a:lvl1pPr marL="180975" algn="just">
              <a:defRPr sz="1000" b="1">
                <a:solidFill>
                  <a:schemeClr val="bg1"/>
                </a:solidFill>
                <a:latin typeface="Franklin Gothic Book" panose="020B0503020102020204" pitchFamily="34" charset="0"/>
              </a:defRPr>
            </a:lvl1pPr>
          </a:lstStyle>
          <a:p>
            <a:pPr marL="147042" defTabSz="742950">
              <a:lnSpc>
                <a:spcPct val="150000"/>
              </a:lnSpc>
              <a:defRPr/>
            </a:pPr>
            <a:r>
              <a:rPr lang="de-DE" sz="1200" dirty="0">
                <a:solidFill>
                  <a:prstClr val="white"/>
                </a:solidFill>
                <a:latin typeface="Roboto Light" panose="02000000000000000000" pitchFamily="2" charset="0"/>
                <a:ea typeface="Roboto Light" panose="02000000000000000000" pitchFamily="2" charset="0"/>
              </a:rPr>
              <a:t>Kontaktieren Sie uns gerne:</a:t>
            </a:r>
          </a:p>
          <a:p>
            <a:pPr marL="147042" defTabSz="742950">
              <a:lnSpc>
                <a:spcPct val="150000"/>
              </a:lnSpc>
              <a:defRPr/>
            </a:pPr>
            <a:r>
              <a:rPr lang="de-DE" sz="1200" dirty="0">
                <a:solidFill>
                  <a:prstClr val="white"/>
                </a:solidFill>
                <a:latin typeface="Roboto Light" panose="02000000000000000000" pitchFamily="2" charset="0"/>
                <a:ea typeface="Roboto Light" panose="02000000000000000000" pitchFamily="2" charset="0"/>
              </a:rPr>
              <a:t>Doreen Gerdes und</a:t>
            </a:r>
          </a:p>
          <a:p>
            <a:pPr marL="147042" defTabSz="742950">
              <a:lnSpc>
                <a:spcPct val="150000"/>
              </a:lnSpc>
              <a:defRPr/>
            </a:pPr>
            <a:r>
              <a:rPr lang="de-DE" sz="1200" dirty="0">
                <a:solidFill>
                  <a:prstClr val="white"/>
                </a:solidFill>
                <a:latin typeface="Roboto Light" panose="02000000000000000000" pitchFamily="2" charset="0"/>
                <a:ea typeface="Roboto Light" panose="02000000000000000000" pitchFamily="2" charset="0"/>
              </a:rPr>
              <a:t>Bettina Meyer</a:t>
            </a:r>
          </a:p>
        </p:txBody>
      </p:sp>
      <p:grpSp>
        <p:nvGrpSpPr>
          <p:cNvPr id="44" name="Gruppieren 43">
            <a:extLst>
              <a:ext uri="{FF2B5EF4-FFF2-40B4-BE49-F238E27FC236}">
                <a16:creationId xmlns:a16="http://schemas.microsoft.com/office/drawing/2014/main" id="{12EB5018-6808-60E2-D2DF-CBEB4463187F}"/>
              </a:ext>
            </a:extLst>
          </p:cNvPr>
          <p:cNvGrpSpPr/>
          <p:nvPr/>
        </p:nvGrpSpPr>
        <p:grpSpPr>
          <a:xfrm>
            <a:off x="303179" y="5395180"/>
            <a:ext cx="2981343" cy="441702"/>
            <a:chOff x="1864809" y="1327840"/>
            <a:chExt cx="2291224" cy="543632"/>
          </a:xfrm>
        </p:grpSpPr>
        <p:sp>
          <p:nvSpPr>
            <p:cNvPr id="48" name="Textfeld 47">
              <a:extLst>
                <a:ext uri="{FF2B5EF4-FFF2-40B4-BE49-F238E27FC236}">
                  <a16:creationId xmlns:a16="http://schemas.microsoft.com/office/drawing/2014/main" id="{E242D631-76E3-8B1F-02EE-1FCA6FAD8D2D}"/>
                </a:ext>
              </a:extLst>
            </p:cNvPr>
            <p:cNvSpPr txBox="1"/>
            <p:nvPr/>
          </p:nvSpPr>
          <p:spPr>
            <a:xfrm>
              <a:off x="2048275" y="1327840"/>
              <a:ext cx="2107758" cy="284101"/>
            </a:xfrm>
            <a:prstGeom prst="rect">
              <a:avLst/>
            </a:prstGeom>
            <a:noFill/>
          </p:spPr>
          <p:txBody>
            <a:bodyPr wrap="square" anchor="ctr" anchorCtr="0">
              <a:spAutoFit/>
            </a:bodyPr>
            <a:lstStyle/>
            <a:p>
              <a:pPr defTabSz="742950" fontAlgn="base">
                <a:spcAft>
                  <a:spcPct val="0"/>
                </a:spcAft>
                <a:defRPr/>
              </a:pPr>
              <a:r>
                <a:rPr lang="en-US" sz="900" kern="0" dirty="0">
                  <a:solidFill>
                    <a:prstClr val="white"/>
                  </a:solidFill>
                  <a:latin typeface="Roboto Light" panose="02000000000000000000" pitchFamily="2" charset="0"/>
                  <a:ea typeface="Roboto Light" panose="02000000000000000000" pitchFamily="2" charset="0"/>
                  <a:cs typeface="Tahoma" pitchFamily="34" charset="0"/>
                </a:rPr>
                <a:t>info@moisburg.de</a:t>
              </a:r>
            </a:p>
          </p:txBody>
        </p:sp>
        <p:sp>
          <p:nvSpPr>
            <p:cNvPr id="49" name="Textfeld 48">
              <a:extLst>
                <a:ext uri="{FF2B5EF4-FFF2-40B4-BE49-F238E27FC236}">
                  <a16:creationId xmlns:a16="http://schemas.microsoft.com/office/drawing/2014/main" id="{B4419F99-086B-CB87-C898-67015CB7F002}"/>
                </a:ext>
              </a:extLst>
            </p:cNvPr>
            <p:cNvSpPr txBox="1"/>
            <p:nvPr/>
          </p:nvSpPr>
          <p:spPr>
            <a:xfrm>
              <a:off x="2065327" y="1587372"/>
              <a:ext cx="2069439" cy="284100"/>
            </a:xfrm>
            <a:prstGeom prst="rect">
              <a:avLst/>
            </a:prstGeom>
            <a:noFill/>
          </p:spPr>
          <p:txBody>
            <a:bodyPr wrap="square" anchor="ctr" anchorCtr="0">
              <a:spAutoFit/>
            </a:bodyPr>
            <a:lstStyle/>
            <a:p>
              <a:pPr defTabSz="742950" fontAlgn="base">
                <a:spcAft>
                  <a:spcPct val="0"/>
                </a:spcAft>
                <a:defRPr/>
              </a:pPr>
              <a:r>
                <a:rPr lang="en-US" sz="900" kern="0" dirty="0">
                  <a:solidFill>
                    <a:prstClr val="white"/>
                  </a:solidFill>
                  <a:latin typeface="Roboto Light" panose="02000000000000000000" pitchFamily="2" charset="0"/>
                  <a:ea typeface="Roboto Light" panose="02000000000000000000" pitchFamily="2" charset="0"/>
                  <a:cs typeface="Tahoma" pitchFamily="34" charset="0"/>
                </a:rPr>
                <a:t>04165 6177</a:t>
              </a:r>
            </a:p>
          </p:txBody>
        </p:sp>
        <p:pic>
          <p:nvPicPr>
            <p:cNvPr id="50" name="Grafik 49" descr="E-Mail Silhouette">
              <a:extLst>
                <a:ext uri="{FF2B5EF4-FFF2-40B4-BE49-F238E27FC236}">
                  <a16:creationId xmlns:a16="http://schemas.microsoft.com/office/drawing/2014/main" id="{BF84A02F-4076-989E-614D-2347B8037A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73665" y="1361872"/>
              <a:ext cx="166295" cy="166295"/>
            </a:xfrm>
            <a:prstGeom prst="rect">
              <a:avLst/>
            </a:prstGeom>
          </p:spPr>
        </p:pic>
        <p:pic>
          <p:nvPicPr>
            <p:cNvPr id="51" name="Grafik 50" descr="Freisprechanlage Silhouette">
              <a:extLst>
                <a:ext uri="{FF2B5EF4-FFF2-40B4-BE49-F238E27FC236}">
                  <a16:creationId xmlns:a16="http://schemas.microsoft.com/office/drawing/2014/main" id="{EBD0006D-EFBC-2857-A236-A6A134E625B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64809" y="1616929"/>
              <a:ext cx="193192" cy="193193"/>
            </a:xfrm>
            <a:prstGeom prst="rect">
              <a:avLst/>
            </a:prstGeom>
          </p:spPr>
        </p:pic>
      </p:grpSp>
    </p:spTree>
    <p:extLst>
      <p:ext uri="{BB962C8B-B14F-4D97-AF65-F5344CB8AC3E}">
        <p14:creationId xmlns:p14="http://schemas.microsoft.com/office/powerpoint/2010/main" val="95298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29CEF9-5AE8-78A5-A141-002EC8CA065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5675F1CD-88AC-78BF-6E15-5A3FEBDC27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5" name="Fußzeilenplatzhalter 4">
            <a:extLst>
              <a:ext uri="{FF2B5EF4-FFF2-40B4-BE49-F238E27FC236}">
                <a16:creationId xmlns:a16="http://schemas.microsoft.com/office/drawing/2014/main" id="{FF791FF4-D1E0-E516-40C7-067919FFB1F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579F401-BA34-6F90-E51E-B686200BD3A5}"/>
              </a:ext>
            </a:extLst>
          </p:cNvPr>
          <p:cNvSpPr>
            <a:spLocks noGrp="1"/>
          </p:cNvSpPr>
          <p:nvPr>
            <p:ph type="sldNum" sz="quarter" idx="12"/>
          </p:nvPr>
        </p:nvSpPr>
        <p:spPr/>
        <p:txBody>
          <a:bodyPr/>
          <a:lstStyle/>
          <a:p>
            <a:fld id="{3B84111C-66F0-47EA-BE0A-5BC347A38BB9}" type="slidenum">
              <a:rPr lang="de-DE" smtClean="0"/>
              <a:t>‹Nr.›</a:t>
            </a:fld>
            <a:endParaRPr lang="de-DE"/>
          </a:p>
        </p:txBody>
      </p:sp>
      <p:sp>
        <p:nvSpPr>
          <p:cNvPr id="7" name="object 4">
            <a:extLst>
              <a:ext uri="{FF2B5EF4-FFF2-40B4-BE49-F238E27FC236}">
                <a16:creationId xmlns:a16="http://schemas.microsoft.com/office/drawing/2014/main" id="{E1B410A0-C0B8-4AA0-FF03-9837942AAF39}"/>
              </a:ext>
            </a:extLst>
          </p:cNvPr>
          <p:cNvSpPr txBox="1"/>
          <p:nvPr userDrawn="1"/>
        </p:nvSpPr>
        <p:spPr>
          <a:xfrm>
            <a:off x="508581" y="6464091"/>
            <a:ext cx="3179500" cy="169277"/>
          </a:xfrm>
          <a:prstGeom prst="rect">
            <a:avLst/>
          </a:prstGeom>
        </p:spPr>
        <p:txBody>
          <a:bodyPr vert="horz" wrap="square" lIns="0" tIns="0" rIns="0" bIns="0" rtlCol="0">
            <a:spAutoFit/>
          </a:bodyPr>
          <a:lstStyle/>
          <a:p>
            <a:pPr marL="87311" algn="l">
              <a:tabLst>
                <a:tab pos="494018" algn="l"/>
              </a:tabLst>
            </a:pPr>
            <a:r>
              <a:rPr lang="de-DE" sz="1100" spc="0" baseline="0" dirty="0">
                <a:solidFill>
                  <a:srgbClr val="216194"/>
                </a:solidFill>
                <a:latin typeface="Open Sans Semibold" panose="020B0706030804020204" pitchFamily="34" charset="0"/>
                <a:ea typeface="Open Sans Semibold" panose="020B0706030804020204" pitchFamily="34" charset="0"/>
                <a:cs typeface="Open Sans Semibold" panose="020B0706030804020204" pitchFamily="34" charset="0"/>
              </a:rPr>
              <a:t>Gemeinsam</a:t>
            </a:r>
            <a:r>
              <a:rPr lang="de-DE" sz="1100" spc="0" baseline="0" dirty="0">
                <a:solidFill>
                  <a:srgbClr val="216194"/>
                </a:solidFill>
                <a:latin typeface="Open Sans" panose="020B0606030504020204" pitchFamily="34" charset="0"/>
                <a:ea typeface="Open Sans" panose="020B0606030504020204" pitchFamily="34" charset="0"/>
                <a:cs typeface="Open Sans" panose="020B0606030504020204" pitchFamily="34" charset="0"/>
              </a:rPr>
              <a:t> alt werden in Moisburg!?  </a:t>
            </a:r>
          </a:p>
        </p:txBody>
      </p:sp>
    </p:spTree>
    <p:extLst>
      <p:ext uri="{BB962C8B-B14F-4D97-AF65-F5344CB8AC3E}">
        <p14:creationId xmlns:p14="http://schemas.microsoft.com/office/powerpoint/2010/main" val="981491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CB00C0A-E075-7869-34CA-AEC2512F72C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D66E841E-8570-3AA3-A669-D60445B52856}"/>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37AF9CFE-5428-5164-71D9-15873365F841}"/>
              </a:ext>
            </a:extLst>
          </p:cNvPr>
          <p:cNvSpPr>
            <a:spLocks noGrp="1"/>
          </p:cNvSpPr>
          <p:nvPr>
            <p:ph type="sldNum" sz="quarter" idx="12"/>
          </p:nvPr>
        </p:nvSpPr>
        <p:spPr/>
        <p:txBody>
          <a:bodyPr/>
          <a:lstStyle/>
          <a:p>
            <a:fld id="{3B84111C-66F0-47EA-BE0A-5BC347A38BB9}" type="slidenum">
              <a:rPr lang="de-DE" smtClean="0"/>
              <a:t>‹Nr.›</a:t>
            </a:fld>
            <a:endParaRPr lang="de-DE"/>
          </a:p>
        </p:txBody>
      </p:sp>
    </p:spTree>
    <p:extLst>
      <p:ext uri="{BB962C8B-B14F-4D97-AF65-F5344CB8AC3E}">
        <p14:creationId xmlns:p14="http://schemas.microsoft.com/office/powerpoint/2010/main" val="3043475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D6658E-BA6C-833C-2E73-D681315E56B7}"/>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B1A0342-7DBB-EDCB-47A6-F9D01F5E79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5" name="Fußzeilenplatzhalter 4">
            <a:extLst>
              <a:ext uri="{FF2B5EF4-FFF2-40B4-BE49-F238E27FC236}">
                <a16:creationId xmlns:a16="http://schemas.microsoft.com/office/drawing/2014/main" id="{6229C2E7-633D-EF80-09CB-E0F0B24AFB3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A9AE895-A3D5-D0D9-3BFF-4435D78E02E6}"/>
              </a:ext>
            </a:extLst>
          </p:cNvPr>
          <p:cNvSpPr>
            <a:spLocks noGrp="1"/>
          </p:cNvSpPr>
          <p:nvPr>
            <p:ph type="sldNum" sz="quarter" idx="12"/>
          </p:nvPr>
        </p:nvSpPr>
        <p:spPr/>
        <p:txBody>
          <a:bodyPr/>
          <a:lstStyle/>
          <a:p>
            <a:fld id="{3B84111C-66F0-47EA-BE0A-5BC347A38BB9}" type="slidenum">
              <a:rPr lang="de-DE" smtClean="0"/>
              <a:t>‹Nr.›</a:t>
            </a:fld>
            <a:endParaRPr lang="de-DE"/>
          </a:p>
        </p:txBody>
      </p:sp>
    </p:spTree>
    <p:extLst>
      <p:ext uri="{BB962C8B-B14F-4D97-AF65-F5344CB8AC3E}">
        <p14:creationId xmlns:p14="http://schemas.microsoft.com/office/powerpoint/2010/main" val="1940112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182AA4-5AFA-7B00-9EB3-71120DC7AFE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9302A1E-3401-8EAB-838F-81FBD34BC599}"/>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35E9CD81-549D-E500-EEC3-B50145E8E54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a:extLst>
              <a:ext uri="{FF2B5EF4-FFF2-40B4-BE49-F238E27FC236}">
                <a16:creationId xmlns:a16="http://schemas.microsoft.com/office/drawing/2014/main" id="{F9F4CD54-EABF-8F21-7446-7389EA9B6D4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2B8467F-65FD-FFC5-4B4B-98355199A352}"/>
              </a:ext>
            </a:extLst>
          </p:cNvPr>
          <p:cNvSpPr>
            <a:spLocks noGrp="1"/>
          </p:cNvSpPr>
          <p:nvPr>
            <p:ph type="sldNum" sz="quarter" idx="12"/>
          </p:nvPr>
        </p:nvSpPr>
        <p:spPr/>
        <p:txBody>
          <a:bodyPr/>
          <a:lstStyle/>
          <a:p>
            <a:fld id="{3B84111C-66F0-47EA-BE0A-5BC347A38BB9}" type="slidenum">
              <a:rPr lang="de-DE" smtClean="0"/>
              <a:t>‹Nr.›</a:t>
            </a:fld>
            <a:endParaRPr lang="de-DE"/>
          </a:p>
        </p:txBody>
      </p:sp>
    </p:spTree>
    <p:extLst>
      <p:ext uri="{BB962C8B-B14F-4D97-AF65-F5344CB8AC3E}">
        <p14:creationId xmlns:p14="http://schemas.microsoft.com/office/powerpoint/2010/main" val="3115014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90C1A-B311-9FCE-CE46-EEC9D2F1C421}"/>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2990F739-18D1-7AAB-A8A2-AED6401FA3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9784773-ECCE-A5C3-5E7A-ABE761EC9EDC}"/>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B89D911-F821-5D88-AA82-3510686754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6B56854-9FAA-4153-6ABC-B2DA0BA3AAB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Fußzeilenplatzhalter 7">
            <a:extLst>
              <a:ext uri="{FF2B5EF4-FFF2-40B4-BE49-F238E27FC236}">
                <a16:creationId xmlns:a16="http://schemas.microsoft.com/office/drawing/2014/main" id="{F3CC08A5-F5CB-941A-0B98-27BC0AF9BC67}"/>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06967914-A547-E639-1131-7F3B78E5554A}"/>
              </a:ext>
            </a:extLst>
          </p:cNvPr>
          <p:cNvSpPr>
            <a:spLocks noGrp="1"/>
          </p:cNvSpPr>
          <p:nvPr>
            <p:ph type="sldNum" sz="quarter" idx="12"/>
          </p:nvPr>
        </p:nvSpPr>
        <p:spPr/>
        <p:txBody>
          <a:bodyPr/>
          <a:lstStyle/>
          <a:p>
            <a:fld id="{3B84111C-66F0-47EA-BE0A-5BC347A38BB9}" type="slidenum">
              <a:rPr lang="de-DE" smtClean="0"/>
              <a:t>‹Nr.›</a:t>
            </a:fld>
            <a:endParaRPr lang="de-DE"/>
          </a:p>
        </p:txBody>
      </p:sp>
    </p:spTree>
    <p:extLst>
      <p:ext uri="{BB962C8B-B14F-4D97-AF65-F5344CB8AC3E}">
        <p14:creationId xmlns:p14="http://schemas.microsoft.com/office/powerpoint/2010/main" val="246737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3FEC0B-6A10-0614-A08A-0349FEB80427}"/>
              </a:ext>
            </a:extLst>
          </p:cNvPr>
          <p:cNvSpPr>
            <a:spLocks noGrp="1"/>
          </p:cNvSpPr>
          <p:nvPr>
            <p:ph type="title"/>
          </p:nvPr>
        </p:nvSpPr>
        <p:spPr/>
        <p:txBody>
          <a:bodyPr/>
          <a:lstStyle/>
          <a:p>
            <a:r>
              <a:rPr lang="de-DE"/>
              <a:t>Mastertitelformat bearbeiten</a:t>
            </a:r>
          </a:p>
        </p:txBody>
      </p:sp>
      <p:sp>
        <p:nvSpPr>
          <p:cNvPr id="4" name="Fußzeilenplatzhalter 3">
            <a:extLst>
              <a:ext uri="{FF2B5EF4-FFF2-40B4-BE49-F238E27FC236}">
                <a16:creationId xmlns:a16="http://schemas.microsoft.com/office/drawing/2014/main" id="{33C434E2-DDF8-4F30-EBA3-B76F5B40D000}"/>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F57D652-F51A-9044-FC05-B1435064CF6A}"/>
              </a:ext>
            </a:extLst>
          </p:cNvPr>
          <p:cNvSpPr>
            <a:spLocks noGrp="1"/>
          </p:cNvSpPr>
          <p:nvPr>
            <p:ph type="sldNum" sz="quarter" idx="12"/>
          </p:nvPr>
        </p:nvSpPr>
        <p:spPr/>
        <p:txBody>
          <a:bodyPr/>
          <a:lstStyle/>
          <a:p>
            <a:fld id="{3B84111C-66F0-47EA-BE0A-5BC347A38BB9}" type="slidenum">
              <a:rPr lang="de-DE" smtClean="0"/>
              <a:t>‹Nr.›</a:t>
            </a:fld>
            <a:endParaRPr lang="de-DE"/>
          </a:p>
        </p:txBody>
      </p:sp>
      <p:sp>
        <p:nvSpPr>
          <p:cNvPr id="9" name="object 4">
            <a:extLst>
              <a:ext uri="{FF2B5EF4-FFF2-40B4-BE49-F238E27FC236}">
                <a16:creationId xmlns:a16="http://schemas.microsoft.com/office/drawing/2014/main" id="{7467D1D2-56DD-FC71-EE29-FAB2F7971DA0}"/>
              </a:ext>
            </a:extLst>
          </p:cNvPr>
          <p:cNvSpPr txBox="1"/>
          <p:nvPr userDrawn="1"/>
        </p:nvSpPr>
        <p:spPr>
          <a:xfrm>
            <a:off x="508581" y="6464091"/>
            <a:ext cx="3179500" cy="169277"/>
          </a:xfrm>
          <a:prstGeom prst="rect">
            <a:avLst/>
          </a:prstGeom>
        </p:spPr>
        <p:txBody>
          <a:bodyPr vert="horz" wrap="square" lIns="0" tIns="0" rIns="0" bIns="0" rtlCol="0">
            <a:spAutoFit/>
          </a:bodyPr>
          <a:lstStyle/>
          <a:p>
            <a:pPr marL="87311" algn="l">
              <a:tabLst>
                <a:tab pos="494018" algn="l"/>
              </a:tabLst>
            </a:pPr>
            <a:r>
              <a:rPr lang="de-DE" sz="1100" spc="0" baseline="0" dirty="0">
                <a:solidFill>
                  <a:srgbClr val="335B74"/>
                </a:solidFill>
                <a:latin typeface="Open Sans Semibold" panose="020B0706030804020204" pitchFamily="34" charset="0"/>
                <a:ea typeface="Open Sans Semibold" panose="020B0706030804020204" pitchFamily="34" charset="0"/>
                <a:cs typeface="Open Sans Semibold" panose="020B0706030804020204" pitchFamily="34" charset="0"/>
              </a:rPr>
              <a:t>Gemeinsam</a:t>
            </a:r>
            <a:r>
              <a:rPr lang="de-DE" sz="1100" spc="0" baseline="0" dirty="0">
                <a:solidFill>
                  <a:srgbClr val="335B74"/>
                </a:solidFill>
                <a:latin typeface="Open Sans" panose="020B0606030504020204" pitchFamily="34" charset="0"/>
                <a:ea typeface="Open Sans" panose="020B0606030504020204" pitchFamily="34" charset="0"/>
                <a:cs typeface="Open Sans" panose="020B0606030504020204" pitchFamily="34" charset="0"/>
              </a:rPr>
              <a:t> alt werden in Moisburg!?  </a:t>
            </a:r>
          </a:p>
        </p:txBody>
      </p:sp>
    </p:spTree>
    <p:extLst>
      <p:ext uri="{BB962C8B-B14F-4D97-AF65-F5344CB8AC3E}">
        <p14:creationId xmlns:p14="http://schemas.microsoft.com/office/powerpoint/2010/main" val="926906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525FD46-4E30-2172-C7BE-EFA1C997851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6EB7DE13-0647-CC9F-EA8E-A5A13A875CE3}"/>
              </a:ext>
            </a:extLst>
          </p:cNvPr>
          <p:cNvSpPr>
            <a:spLocks noGrp="1"/>
          </p:cNvSpPr>
          <p:nvPr>
            <p:ph type="sldNum" sz="quarter" idx="12"/>
          </p:nvPr>
        </p:nvSpPr>
        <p:spPr/>
        <p:txBody>
          <a:bodyPr/>
          <a:lstStyle/>
          <a:p>
            <a:fld id="{3B84111C-66F0-47EA-BE0A-5BC347A38BB9}" type="slidenum">
              <a:rPr lang="de-DE" smtClean="0"/>
              <a:t>‹Nr.›</a:t>
            </a:fld>
            <a:endParaRPr lang="de-DE"/>
          </a:p>
        </p:txBody>
      </p:sp>
    </p:spTree>
    <p:extLst>
      <p:ext uri="{BB962C8B-B14F-4D97-AF65-F5344CB8AC3E}">
        <p14:creationId xmlns:p14="http://schemas.microsoft.com/office/powerpoint/2010/main" val="1712292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_Gemeinsam alt werden">
    <p:spTree>
      <p:nvGrpSpPr>
        <p:cNvPr id="1" name=""/>
        <p:cNvGrpSpPr/>
        <p:nvPr/>
      </p:nvGrpSpPr>
      <p:grpSpPr>
        <a:xfrm>
          <a:off x="0" y="0"/>
          <a:ext cx="0" cy="0"/>
          <a:chOff x="0" y="0"/>
          <a:chExt cx="0" cy="0"/>
        </a:xfrm>
      </p:grpSpPr>
      <p:graphicFrame>
        <p:nvGraphicFramePr>
          <p:cNvPr id="24" name="Objekt 23" hidden="1">
            <a:extLst>
              <a:ext uri="{FF2B5EF4-FFF2-40B4-BE49-F238E27FC236}">
                <a16:creationId xmlns:a16="http://schemas.microsoft.com/office/drawing/2014/main" id="{33E80250-9CFF-2D32-D0B3-80A1612BAC30}"/>
              </a:ext>
            </a:extLst>
          </p:cNvPr>
          <p:cNvGraphicFramePr>
            <a:graphicFrameLocks noChangeAspect="1"/>
          </p:cNvGraphicFramePr>
          <p:nvPr>
            <p:custDataLst>
              <p:tags r:id="rId1"/>
            </p:custDataLst>
            <p:extLst>
              <p:ext uri="{D42A27DB-BD31-4B8C-83A1-F6EECF244321}">
                <p14:modId xmlns:p14="http://schemas.microsoft.com/office/powerpoint/2010/main" val="2364931569"/>
              </p:ext>
            </p:extLst>
          </p:nvPr>
        </p:nvGraphicFramePr>
        <p:xfrm>
          <a:off x="1955" y="1588"/>
          <a:ext cx="1954" cy="1588"/>
        </p:xfrm>
        <a:graphic>
          <a:graphicData uri="http://schemas.openxmlformats.org/presentationml/2006/ole">
            <mc:AlternateContent xmlns:mc="http://schemas.openxmlformats.org/markup-compatibility/2006">
              <mc:Choice xmlns:v="urn:schemas-microsoft-com:vml" Requires="v">
                <p:oleObj name="think-cell Folie" r:id="rId3" imgW="501" imgH="500" progId="TCLayout.ActiveDocument.1">
                  <p:embed/>
                </p:oleObj>
              </mc:Choice>
              <mc:Fallback>
                <p:oleObj name="think-cell Folie" r:id="rId3" imgW="501" imgH="500" progId="TCLayout.ActiveDocument.1">
                  <p:embed/>
                  <p:pic>
                    <p:nvPicPr>
                      <p:cNvPr id="24" name="Objekt 23" hidden="1">
                        <a:extLst>
                          <a:ext uri="{FF2B5EF4-FFF2-40B4-BE49-F238E27FC236}">
                            <a16:creationId xmlns:a16="http://schemas.microsoft.com/office/drawing/2014/main" id="{33E80250-9CFF-2D32-D0B3-80A1612BAC30}"/>
                          </a:ext>
                        </a:extLst>
                      </p:cNvPr>
                      <p:cNvPicPr/>
                      <p:nvPr/>
                    </p:nvPicPr>
                    <p:blipFill>
                      <a:blip r:embed="rId4"/>
                      <a:stretch>
                        <a:fillRect/>
                      </a:stretch>
                    </p:blipFill>
                    <p:spPr>
                      <a:xfrm>
                        <a:off x="1955" y="1588"/>
                        <a:ext cx="1954" cy="1588"/>
                      </a:xfrm>
                      <a:prstGeom prst="rect">
                        <a:avLst/>
                      </a:prstGeom>
                    </p:spPr>
                  </p:pic>
                </p:oleObj>
              </mc:Fallback>
            </mc:AlternateContent>
          </a:graphicData>
        </a:graphic>
      </p:graphicFrame>
      <p:sp>
        <p:nvSpPr>
          <p:cNvPr id="48" name="Rectangle 7">
            <a:extLst>
              <a:ext uri="{FF2B5EF4-FFF2-40B4-BE49-F238E27FC236}">
                <a16:creationId xmlns:a16="http://schemas.microsoft.com/office/drawing/2014/main" id="{6E848286-051B-DAF1-994E-52EF4D25B4CB}"/>
              </a:ext>
            </a:extLst>
          </p:cNvPr>
          <p:cNvSpPr/>
          <p:nvPr userDrawn="1"/>
        </p:nvSpPr>
        <p:spPr>
          <a:xfrm>
            <a:off x="0" y="-109331"/>
            <a:ext cx="12192000" cy="3245784"/>
          </a:xfrm>
          <a:prstGeom prst="rect">
            <a:avLst/>
          </a:prstGeom>
          <a:solidFill>
            <a:srgbClr val="D2EAFE"/>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2E2E38"/>
              </a:solidFill>
              <a:effectLst/>
              <a:uLnTx/>
              <a:uFillTx/>
              <a:latin typeface="Franklin Gothic Book" panose="020B0502020104020203"/>
              <a:ea typeface="+mn-ea"/>
              <a:cs typeface="+mn-cs"/>
            </a:endParaRPr>
          </a:p>
        </p:txBody>
      </p:sp>
      <p:sp>
        <p:nvSpPr>
          <p:cNvPr id="47" name="Rechteck 46">
            <a:extLst>
              <a:ext uri="{FF2B5EF4-FFF2-40B4-BE49-F238E27FC236}">
                <a16:creationId xmlns:a16="http://schemas.microsoft.com/office/drawing/2014/main" id="{80F5833D-5F71-3CFC-1DE1-E04B9B77D1C0}"/>
              </a:ext>
            </a:extLst>
          </p:cNvPr>
          <p:cNvSpPr>
            <a:spLocks/>
          </p:cNvSpPr>
          <p:nvPr userDrawn="1"/>
        </p:nvSpPr>
        <p:spPr>
          <a:xfrm>
            <a:off x="0" y="3136453"/>
            <a:ext cx="12192000" cy="2363125"/>
          </a:xfrm>
          <a:prstGeom prst="rect">
            <a:avLst/>
          </a:prstGeom>
          <a:solidFill>
            <a:srgbClr val="21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endParaRPr lang="de-DE" sz="1463">
              <a:solidFill>
                <a:prstClr val="white"/>
              </a:solidFill>
              <a:latin typeface="Franklin Gothic Book" panose="020B0502020104020203"/>
            </a:endParaRPr>
          </a:p>
        </p:txBody>
      </p:sp>
      <p:sp>
        <p:nvSpPr>
          <p:cNvPr id="3" name="Untertitel 2"/>
          <p:cNvSpPr>
            <a:spLocks noGrp="1"/>
          </p:cNvSpPr>
          <p:nvPr>
            <p:ph type="subTitle" idx="1"/>
          </p:nvPr>
        </p:nvSpPr>
        <p:spPr>
          <a:xfrm>
            <a:off x="540640" y="1982081"/>
            <a:ext cx="10993546" cy="590321"/>
          </a:xfrm>
          <a:prstGeom prst="rect">
            <a:avLst/>
          </a:prstGeom>
        </p:spPr>
        <p:txBody>
          <a:bodyPr wrap="square" rtlCol="0" anchor="t">
            <a:noAutofit/>
          </a:bodyPr>
          <a:lstStyle>
            <a:lvl1pPr marL="0" indent="0" algn="l">
              <a:buNone/>
              <a:defRPr sz="1800" b="1" i="0" cap="all">
                <a:solidFill>
                  <a:srgbClr val="335B74"/>
                </a:solidFill>
                <a:latin typeface="+mn-lt"/>
                <a:ea typeface="Roboto Medium" panose="02000000000000000000" pitchFamily="2" charset="0"/>
              </a:defRPr>
            </a:lvl1pPr>
            <a:lvl2pPr marL="371475" indent="0" algn="ctr">
              <a:buNone/>
              <a:defRPr>
                <a:solidFill>
                  <a:schemeClr val="tx1">
                    <a:tint val="75000"/>
                  </a:schemeClr>
                </a:solidFill>
              </a:defRPr>
            </a:lvl2pPr>
            <a:lvl3pPr marL="742950" indent="0" algn="ctr">
              <a:buNone/>
              <a:defRPr>
                <a:solidFill>
                  <a:schemeClr val="tx1">
                    <a:tint val="75000"/>
                  </a:schemeClr>
                </a:solidFill>
              </a:defRPr>
            </a:lvl3pPr>
            <a:lvl4pPr marL="1114425" indent="0" algn="ctr">
              <a:buNone/>
              <a:defRPr>
                <a:solidFill>
                  <a:schemeClr val="tx1">
                    <a:tint val="75000"/>
                  </a:schemeClr>
                </a:solidFill>
              </a:defRPr>
            </a:lvl4pPr>
            <a:lvl5pPr marL="1485900" indent="0" algn="ctr">
              <a:buNone/>
              <a:defRPr>
                <a:solidFill>
                  <a:schemeClr val="tx1">
                    <a:tint val="75000"/>
                  </a:schemeClr>
                </a:solidFill>
              </a:defRPr>
            </a:lvl5pPr>
            <a:lvl6pPr marL="1857375" indent="0" algn="ctr">
              <a:buNone/>
              <a:defRPr>
                <a:solidFill>
                  <a:schemeClr val="tx1">
                    <a:tint val="75000"/>
                  </a:schemeClr>
                </a:solidFill>
              </a:defRPr>
            </a:lvl6pPr>
            <a:lvl7pPr marL="2228850" indent="0" algn="ctr">
              <a:buNone/>
              <a:defRPr>
                <a:solidFill>
                  <a:schemeClr val="tx1">
                    <a:tint val="75000"/>
                  </a:schemeClr>
                </a:solidFill>
              </a:defRPr>
            </a:lvl7pPr>
            <a:lvl8pPr marL="2600325" indent="0" algn="ctr">
              <a:buNone/>
              <a:defRPr>
                <a:solidFill>
                  <a:schemeClr val="tx1">
                    <a:tint val="75000"/>
                  </a:schemeClr>
                </a:solidFill>
              </a:defRPr>
            </a:lvl8pPr>
            <a:lvl9pPr marL="2971800" indent="0" algn="ctr">
              <a:buNone/>
              <a:defRPr>
                <a:solidFill>
                  <a:schemeClr val="tx1">
                    <a:tint val="75000"/>
                  </a:schemeClr>
                </a:solidFill>
              </a:defRPr>
            </a:lvl9pPr>
          </a:lstStyle>
          <a:p>
            <a:pPr rtl="0"/>
            <a:r>
              <a:rPr lang="de-DE" dirty="0"/>
              <a:t>Master-Untertitelformat bearbeiten</a:t>
            </a:r>
            <a:endParaRPr lang="en-US" dirty="0"/>
          </a:p>
        </p:txBody>
      </p:sp>
      <p:sp>
        <p:nvSpPr>
          <p:cNvPr id="61" name="Datumsplatzhalter 11">
            <a:extLst>
              <a:ext uri="{FF2B5EF4-FFF2-40B4-BE49-F238E27FC236}">
                <a16:creationId xmlns:a16="http://schemas.microsoft.com/office/drawing/2014/main" id="{5BF94288-CE08-884A-6E42-AE91049E3A07}"/>
              </a:ext>
            </a:extLst>
          </p:cNvPr>
          <p:cNvSpPr txBox="1">
            <a:spLocks/>
          </p:cNvSpPr>
          <p:nvPr/>
        </p:nvSpPr>
        <p:spPr>
          <a:xfrm>
            <a:off x="540640" y="2698626"/>
            <a:ext cx="996142" cy="237485"/>
          </a:xfrm>
          <a:prstGeom prst="rect">
            <a:avLst/>
          </a:prstGeom>
        </p:spPr>
        <p:txBody>
          <a:bodyPr vert="horz" lIns="74295" tIns="37148" rIns="74295" bIns="37148" rtlCol="0" anchor="ctr"/>
          <a:lstStyle>
            <a:defPPr>
              <a:defRPr lang="en-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E2B5B6-3490-48CF-A409-E4B6DC2C712F}" type="datetimeFigureOut">
              <a:rPr lang="de-DE" sz="1000" smtClean="0">
                <a:solidFill>
                  <a:schemeClr val="tx1"/>
                </a:solidFill>
                <a:latin typeface="Roboto Light" panose="02000000000000000000" pitchFamily="2" charset="0"/>
                <a:ea typeface="Roboto Light" panose="02000000000000000000" pitchFamily="2" charset="0"/>
              </a:rPr>
              <a:pPr/>
              <a:t>28.10.2025</a:t>
            </a:fld>
            <a:endParaRPr lang="de-DE" sz="1000" dirty="0">
              <a:solidFill>
                <a:schemeClr val="tx1"/>
              </a:solidFill>
              <a:latin typeface="Roboto Light" panose="02000000000000000000" pitchFamily="2" charset="0"/>
              <a:ea typeface="Roboto Light" panose="02000000000000000000" pitchFamily="2" charset="0"/>
            </a:endParaRPr>
          </a:p>
        </p:txBody>
      </p:sp>
      <p:sp>
        <p:nvSpPr>
          <p:cNvPr id="2" name="Rechteck 1">
            <a:extLst>
              <a:ext uri="{FF2B5EF4-FFF2-40B4-BE49-F238E27FC236}">
                <a16:creationId xmlns:a16="http://schemas.microsoft.com/office/drawing/2014/main" id="{F83535DC-A836-B6A1-6E8F-B53045A7F4E2}"/>
              </a:ext>
            </a:extLst>
          </p:cNvPr>
          <p:cNvSpPr/>
          <p:nvPr/>
        </p:nvSpPr>
        <p:spPr>
          <a:xfrm>
            <a:off x="300933" y="326682"/>
            <a:ext cx="3816789" cy="104400"/>
          </a:xfrm>
          <a:prstGeom prst="rect">
            <a:avLst/>
          </a:prstGeom>
          <a:solidFill>
            <a:srgbClr val="335B7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4" name="Rechteck 3">
            <a:extLst>
              <a:ext uri="{FF2B5EF4-FFF2-40B4-BE49-F238E27FC236}">
                <a16:creationId xmlns:a16="http://schemas.microsoft.com/office/drawing/2014/main" id="{DDB82DB8-4FB8-4F0E-C7A8-2E721A15C084}"/>
              </a:ext>
            </a:extLst>
          </p:cNvPr>
          <p:cNvSpPr/>
          <p:nvPr/>
        </p:nvSpPr>
        <p:spPr>
          <a:xfrm>
            <a:off x="8074278" y="326682"/>
            <a:ext cx="3816789" cy="104400"/>
          </a:xfrm>
          <a:prstGeom prst="rect">
            <a:avLst/>
          </a:prstGeom>
          <a:solidFill>
            <a:srgbClr val="AFE6D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9" name="Rechteck 8">
            <a:extLst>
              <a:ext uri="{FF2B5EF4-FFF2-40B4-BE49-F238E27FC236}">
                <a16:creationId xmlns:a16="http://schemas.microsoft.com/office/drawing/2014/main" id="{CEF072E3-367D-6C68-8861-413D5CE4C4B6}"/>
              </a:ext>
            </a:extLst>
          </p:cNvPr>
          <p:cNvSpPr/>
          <p:nvPr/>
        </p:nvSpPr>
        <p:spPr>
          <a:xfrm>
            <a:off x="4187606" y="326683"/>
            <a:ext cx="3816789" cy="104400"/>
          </a:xfrm>
          <a:prstGeom prst="rect">
            <a:avLst/>
          </a:prstGeom>
          <a:solidFill>
            <a:srgbClr val="62A39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2" name="Datumsplatzhalter 11">
            <a:extLst>
              <a:ext uri="{FF2B5EF4-FFF2-40B4-BE49-F238E27FC236}">
                <a16:creationId xmlns:a16="http://schemas.microsoft.com/office/drawing/2014/main" id="{C82B5BFD-DDD9-66DC-D5D5-E67E7F6E38AF}"/>
              </a:ext>
            </a:extLst>
          </p:cNvPr>
          <p:cNvSpPr txBox="1">
            <a:spLocks/>
          </p:cNvSpPr>
          <p:nvPr userDrawn="1"/>
        </p:nvSpPr>
        <p:spPr>
          <a:xfrm>
            <a:off x="540640" y="2698626"/>
            <a:ext cx="996142" cy="237485"/>
          </a:xfrm>
          <a:prstGeom prst="rect">
            <a:avLst/>
          </a:prstGeom>
        </p:spPr>
        <p:txBody>
          <a:bodyPr vert="horz" lIns="74295" tIns="37148" rIns="74295" bIns="37148" rtlCol="0" anchor="ctr"/>
          <a:lstStyle>
            <a:defPPr>
              <a:defRPr lang="en-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1000" dirty="0">
              <a:solidFill>
                <a:schemeClr val="tx1"/>
              </a:solidFill>
              <a:latin typeface="Roboto Light" panose="02000000000000000000" pitchFamily="2" charset="0"/>
              <a:ea typeface="Roboto Light" panose="02000000000000000000" pitchFamily="2" charset="0"/>
            </a:endParaRPr>
          </a:p>
        </p:txBody>
      </p:sp>
      <p:sp>
        <p:nvSpPr>
          <p:cNvPr id="17" name="Rechteck 16">
            <a:extLst>
              <a:ext uri="{FF2B5EF4-FFF2-40B4-BE49-F238E27FC236}">
                <a16:creationId xmlns:a16="http://schemas.microsoft.com/office/drawing/2014/main" id="{E44C96CD-83E5-D27F-86AE-99C7942FECB3}"/>
              </a:ext>
            </a:extLst>
          </p:cNvPr>
          <p:cNvSpPr/>
          <p:nvPr userDrawn="1"/>
        </p:nvSpPr>
        <p:spPr>
          <a:xfrm>
            <a:off x="300933" y="326682"/>
            <a:ext cx="3816789" cy="104400"/>
          </a:xfrm>
          <a:prstGeom prst="rect">
            <a:avLst/>
          </a:prstGeom>
          <a:solidFill>
            <a:srgbClr val="335B7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8" name="Rechteck 17">
            <a:extLst>
              <a:ext uri="{FF2B5EF4-FFF2-40B4-BE49-F238E27FC236}">
                <a16:creationId xmlns:a16="http://schemas.microsoft.com/office/drawing/2014/main" id="{12FB10CF-93BB-71AC-E9BC-938FEA4CAF49}"/>
              </a:ext>
            </a:extLst>
          </p:cNvPr>
          <p:cNvSpPr/>
          <p:nvPr userDrawn="1"/>
        </p:nvSpPr>
        <p:spPr>
          <a:xfrm>
            <a:off x="8074278" y="326682"/>
            <a:ext cx="3816789" cy="104400"/>
          </a:xfrm>
          <a:prstGeom prst="rect">
            <a:avLst/>
          </a:prstGeom>
          <a:solidFill>
            <a:srgbClr val="959FA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9" name="Rechteck 18">
            <a:extLst>
              <a:ext uri="{FF2B5EF4-FFF2-40B4-BE49-F238E27FC236}">
                <a16:creationId xmlns:a16="http://schemas.microsoft.com/office/drawing/2014/main" id="{969F3326-6D16-4E69-4B37-3417F926287A}"/>
              </a:ext>
            </a:extLst>
          </p:cNvPr>
          <p:cNvSpPr/>
          <p:nvPr userDrawn="1"/>
        </p:nvSpPr>
        <p:spPr>
          <a:xfrm>
            <a:off x="4187606" y="326683"/>
            <a:ext cx="3816789" cy="104400"/>
          </a:xfrm>
          <a:prstGeom prst="rect">
            <a:avLst/>
          </a:prstGeom>
          <a:solidFill>
            <a:srgbClr val="00AFF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22" name="Textplatzhalter 21">
            <a:extLst>
              <a:ext uri="{FF2B5EF4-FFF2-40B4-BE49-F238E27FC236}">
                <a16:creationId xmlns:a16="http://schemas.microsoft.com/office/drawing/2014/main" id="{A4B9F324-609A-2D59-41BC-2203EBA12230}"/>
              </a:ext>
            </a:extLst>
          </p:cNvPr>
          <p:cNvSpPr>
            <a:spLocks noGrp="1"/>
          </p:cNvSpPr>
          <p:nvPr>
            <p:ph type="body" sz="quarter" idx="10" hasCustomPrompt="1"/>
          </p:nvPr>
        </p:nvSpPr>
        <p:spPr>
          <a:xfrm>
            <a:off x="540640" y="556042"/>
            <a:ext cx="10994135" cy="1211263"/>
          </a:xfrm>
          <a:prstGeom prst="rect">
            <a:avLst/>
          </a:prstGeom>
        </p:spPr>
        <p:txBody>
          <a:bodyPr anchor="b"/>
          <a:lstStyle>
            <a:lvl1pPr marL="0" indent="0">
              <a:buNone/>
              <a:defRPr sz="4000" cap="all" baseline="0">
                <a:latin typeface="+mj-lt"/>
              </a:defRPr>
            </a:lvl1pPr>
          </a:lstStyle>
          <a:p>
            <a:pPr lvl="0"/>
            <a:r>
              <a:rPr lang="de-DE" dirty="0"/>
              <a:t>Titel hinzufügen</a:t>
            </a:r>
          </a:p>
        </p:txBody>
      </p:sp>
      <p:pic>
        <p:nvPicPr>
          <p:cNvPr id="27" name="Picture 2" descr="logo-gemeinde-moisburg">
            <a:extLst>
              <a:ext uri="{FF2B5EF4-FFF2-40B4-BE49-F238E27FC236}">
                <a16:creationId xmlns:a16="http://schemas.microsoft.com/office/drawing/2014/main" id="{E6F9190F-03E7-D37D-71D8-B1F9B487E7CC}"/>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3351"/>
          <a:stretch/>
        </p:blipFill>
        <p:spPr bwMode="auto">
          <a:xfrm>
            <a:off x="61505" y="5656826"/>
            <a:ext cx="4454059" cy="732086"/>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0EABCFC2-32AE-1CBE-A869-0B56CE9F4F76}"/>
              </a:ext>
            </a:extLst>
          </p:cNvPr>
          <p:cNvPicPr>
            <a:picLocks noChangeAspect="1"/>
          </p:cNvPicPr>
          <p:nvPr userDrawn="1"/>
        </p:nvPicPr>
        <p:blipFill rotWithShape="1">
          <a:blip r:embed="rId6"/>
          <a:srcRect t="30410"/>
          <a:stretch/>
        </p:blipFill>
        <p:spPr>
          <a:xfrm>
            <a:off x="157135" y="6360932"/>
            <a:ext cx="3103096" cy="340771"/>
          </a:xfrm>
          <a:prstGeom prst="rect">
            <a:avLst/>
          </a:prstGeom>
        </p:spPr>
      </p:pic>
      <p:grpSp>
        <p:nvGrpSpPr>
          <p:cNvPr id="5" name="Gruppieren 4">
            <a:extLst>
              <a:ext uri="{FF2B5EF4-FFF2-40B4-BE49-F238E27FC236}">
                <a16:creationId xmlns:a16="http://schemas.microsoft.com/office/drawing/2014/main" id="{6E9C2217-6863-E664-1AD0-1424DC58640D}"/>
              </a:ext>
            </a:extLst>
          </p:cNvPr>
          <p:cNvGrpSpPr/>
          <p:nvPr userDrawn="1"/>
        </p:nvGrpSpPr>
        <p:grpSpPr>
          <a:xfrm>
            <a:off x="910501" y="3136452"/>
            <a:ext cx="4760038" cy="2363126"/>
            <a:chOff x="4326236" y="3136452"/>
            <a:chExt cx="4760038" cy="2363126"/>
          </a:xfrm>
        </p:grpSpPr>
        <p:pic>
          <p:nvPicPr>
            <p:cNvPr id="36" name="Grafik 35">
              <a:extLst>
                <a:ext uri="{FF2B5EF4-FFF2-40B4-BE49-F238E27FC236}">
                  <a16:creationId xmlns:a16="http://schemas.microsoft.com/office/drawing/2014/main" id="{B63B9EFF-86C1-C036-4C8E-F766D791C85D}"/>
                </a:ext>
              </a:extLst>
            </p:cNvPr>
            <p:cNvPicPr>
              <a:picLocks noChangeAspect="1"/>
            </p:cNvPicPr>
            <p:nvPr userDrawn="1"/>
          </p:nvPicPr>
          <p:blipFill>
            <a:blip r:embed="rId7"/>
            <a:stretch>
              <a:fillRect/>
            </a:stretch>
          </p:blipFill>
          <p:spPr>
            <a:xfrm>
              <a:off x="4326236" y="3136785"/>
              <a:ext cx="3539528" cy="2362793"/>
            </a:xfrm>
            <a:prstGeom prst="rect">
              <a:avLst/>
            </a:prstGeom>
          </p:spPr>
        </p:pic>
        <p:grpSp>
          <p:nvGrpSpPr>
            <p:cNvPr id="50" name="Gruppieren 49">
              <a:extLst>
                <a:ext uri="{FF2B5EF4-FFF2-40B4-BE49-F238E27FC236}">
                  <a16:creationId xmlns:a16="http://schemas.microsoft.com/office/drawing/2014/main" id="{FD07EA57-A30B-E99C-1C20-85E6BAB9216C}"/>
                </a:ext>
              </a:extLst>
            </p:cNvPr>
            <p:cNvGrpSpPr/>
            <p:nvPr userDrawn="1"/>
          </p:nvGrpSpPr>
          <p:grpSpPr>
            <a:xfrm>
              <a:off x="7863690" y="3136452"/>
              <a:ext cx="1222584" cy="2362792"/>
              <a:chOff x="7597684" y="3136452"/>
              <a:chExt cx="1222584" cy="2362792"/>
            </a:xfrm>
          </p:grpSpPr>
          <p:pic>
            <p:nvPicPr>
              <p:cNvPr id="42" name="Grafik 41">
                <a:extLst>
                  <a:ext uri="{FF2B5EF4-FFF2-40B4-BE49-F238E27FC236}">
                    <a16:creationId xmlns:a16="http://schemas.microsoft.com/office/drawing/2014/main" id="{0D467F81-EFF7-4178-5857-936C4AB0D55F}"/>
                  </a:ext>
                </a:extLst>
              </p:cNvPr>
              <p:cNvPicPr>
                <a:picLocks noChangeAspect="1"/>
              </p:cNvPicPr>
              <p:nvPr userDrawn="1"/>
            </p:nvPicPr>
            <p:blipFill>
              <a:blip r:embed="rId8">
                <a:extLst>
                  <a:ext uri="{28A0092B-C50C-407E-A947-70E740481C1C}">
                    <a14:useLocalDpi xmlns:a14="http://schemas.microsoft.com/office/drawing/2010/main" val="0"/>
                  </a:ext>
                </a:extLst>
              </a:blip>
              <a:srcRect l="5954" t="42584" r="55827" b="4458"/>
              <a:stretch/>
            </p:blipFill>
            <p:spPr>
              <a:xfrm>
                <a:off x="7597684" y="3136452"/>
                <a:ext cx="1222584" cy="2362792"/>
              </a:xfrm>
              <a:prstGeom prst="rect">
                <a:avLst/>
              </a:prstGeom>
              <a:effectLst/>
            </p:spPr>
          </p:pic>
          <p:sp>
            <p:nvSpPr>
              <p:cNvPr id="44" name="Rechteck 43">
                <a:extLst>
                  <a:ext uri="{FF2B5EF4-FFF2-40B4-BE49-F238E27FC236}">
                    <a16:creationId xmlns:a16="http://schemas.microsoft.com/office/drawing/2014/main" id="{4B0F029A-9EF0-C4C5-50AC-B7D04DCC50A5}"/>
                  </a:ext>
                </a:extLst>
              </p:cNvPr>
              <p:cNvSpPr/>
              <p:nvPr userDrawn="1"/>
            </p:nvSpPr>
            <p:spPr>
              <a:xfrm>
                <a:off x="7629076" y="4172102"/>
                <a:ext cx="1101144" cy="233734"/>
              </a:xfrm>
              <a:prstGeom prst="rect">
                <a:avLst/>
              </a:prstGeom>
              <a:solidFill>
                <a:srgbClr val="FFEBAE"/>
              </a:solidFill>
              <a:ln w="25400" cap="flat" cmpd="sng" algn="ctr">
                <a:noFill/>
                <a:prstDash val="solid"/>
              </a:ln>
              <a:effectLst/>
            </p:spPr>
            <p:txBody>
              <a:bodyPr tIns="36000" bIns="36000" rtlCol="0" anchor="t"/>
              <a:lstStyle/>
              <a:p>
                <a:pPr marL="0" marR="0" indent="0" algn="just" defTabSz="914400" rtl="0" eaLnBrk="1" fontAlgn="auto" latinLnBrk="0" hangingPunct="1">
                  <a:lnSpc>
                    <a:spcPct val="100000"/>
                  </a:lnSpc>
                  <a:spcBef>
                    <a:spcPts val="0"/>
                  </a:spcBef>
                  <a:spcAft>
                    <a:spcPts val="0"/>
                  </a:spcAft>
                  <a:buClrTx/>
                  <a:buSzTx/>
                  <a:buFontTx/>
                  <a:buNone/>
                  <a:tabLst/>
                </a:pPr>
                <a:endParaRPr kumimoji="0" lang="de-DE" sz="1200" i="0" u="none" strike="noStrike" kern="0" cap="none" spc="0" normalizeH="0" baseline="0" noProof="0" dirty="0">
                  <a:ln>
                    <a:noFill/>
                  </a:ln>
                  <a:solidFill>
                    <a:prstClr val="black"/>
                  </a:solidFill>
                  <a:effectLst/>
                  <a:uLnTx/>
                  <a:uFillTx/>
                  <a:ea typeface="+mn-ea"/>
                  <a:cs typeface="+mn-cs"/>
                </a:endParaRPr>
              </a:p>
            </p:txBody>
          </p:sp>
          <p:sp>
            <p:nvSpPr>
              <p:cNvPr id="45" name="Rechteck 44">
                <a:extLst>
                  <a:ext uri="{FF2B5EF4-FFF2-40B4-BE49-F238E27FC236}">
                    <a16:creationId xmlns:a16="http://schemas.microsoft.com/office/drawing/2014/main" id="{AFF45696-F425-27D1-5C13-FBE9B1EBFD44}"/>
                  </a:ext>
                </a:extLst>
              </p:cNvPr>
              <p:cNvSpPr/>
              <p:nvPr userDrawn="1"/>
            </p:nvSpPr>
            <p:spPr>
              <a:xfrm>
                <a:off x="7744971" y="4361120"/>
                <a:ext cx="587435" cy="233734"/>
              </a:xfrm>
              <a:prstGeom prst="rect">
                <a:avLst/>
              </a:prstGeom>
              <a:solidFill>
                <a:srgbClr val="FFEBAE"/>
              </a:solidFill>
              <a:ln w="25400" cap="flat" cmpd="sng" algn="ctr">
                <a:noFill/>
                <a:prstDash val="solid"/>
              </a:ln>
              <a:effectLst/>
            </p:spPr>
            <p:txBody>
              <a:bodyPr tIns="36000" bIns="36000" rtlCol="0" anchor="t"/>
              <a:lstStyle/>
              <a:p>
                <a:pPr marL="0" marR="0" indent="0" algn="just" defTabSz="914400" rtl="0" eaLnBrk="1" fontAlgn="auto" latinLnBrk="0" hangingPunct="1">
                  <a:lnSpc>
                    <a:spcPct val="100000"/>
                  </a:lnSpc>
                  <a:spcBef>
                    <a:spcPts val="0"/>
                  </a:spcBef>
                  <a:spcAft>
                    <a:spcPts val="0"/>
                  </a:spcAft>
                  <a:buClrTx/>
                  <a:buSzTx/>
                  <a:buFontTx/>
                  <a:buNone/>
                  <a:tabLst/>
                </a:pPr>
                <a:endParaRPr kumimoji="0" lang="de-DE" sz="1200" i="0" u="none" strike="noStrike" kern="0" cap="none" spc="0" normalizeH="0" baseline="0" noProof="0" dirty="0">
                  <a:ln>
                    <a:noFill/>
                  </a:ln>
                  <a:solidFill>
                    <a:prstClr val="black"/>
                  </a:solidFill>
                  <a:effectLst/>
                  <a:uLnTx/>
                  <a:uFillTx/>
                  <a:ea typeface="+mn-ea"/>
                  <a:cs typeface="+mn-cs"/>
                </a:endParaRPr>
              </a:p>
            </p:txBody>
          </p:sp>
        </p:grpSp>
      </p:grpSp>
      <p:sp>
        <p:nvSpPr>
          <p:cNvPr id="38" name="Rechteck 37">
            <a:extLst>
              <a:ext uri="{FF2B5EF4-FFF2-40B4-BE49-F238E27FC236}">
                <a16:creationId xmlns:a16="http://schemas.microsoft.com/office/drawing/2014/main" id="{FFD55E47-D76A-077A-3BB2-A6074E14B676}"/>
              </a:ext>
            </a:extLst>
          </p:cNvPr>
          <p:cNvSpPr/>
          <p:nvPr userDrawn="1"/>
        </p:nvSpPr>
        <p:spPr>
          <a:xfrm>
            <a:off x="536740" y="3136785"/>
            <a:ext cx="187444" cy="2362793"/>
          </a:xfrm>
          <a:prstGeom prst="rect">
            <a:avLst/>
          </a:prstGeom>
          <a:solidFill>
            <a:srgbClr val="7AA644"/>
          </a:solidFill>
          <a:ln w="25400" cap="flat" cmpd="sng" algn="ctr">
            <a:noFill/>
            <a:prstDash val="solid"/>
          </a:ln>
          <a:effectLst/>
        </p:spPr>
        <p:txBody>
          <a:bodyPr tIns="36000" bIns="36000" rtlCol="0" anchor="t"/>
          <a:lstStyle/>
          <a:p>
            <a:pPr marL="0" marR="0" indent="0" algn="just" defTabSz="914400" rtl="0" eaLnBrk="1" fontAlgn="auto" latinLnBrk="0" hangingPunct="1">
              <a:lnSpc>
                <a:spcPct val="100000"/>
              </a:lnSpc>
              <a:spcBef>
                <a:spcPts val="0"/>
              </a:spcBef>
              <a:spcAft>
                <a:spcPts val="0"/>
              </a:spcAft>
              <a:buClrTx/>
              <a:buSzTx/>
              <a:buFontTx/>
              <a:buNone/>
              <a:tabLst/>
            </a:pPr>
            <a:endParaRPr kumimoji="0" lang="de-DE" sz="1200" i="0" u="none" strike="noStrike" kern="0" cap="none" spc="0" normalizeH="0" baseline="0" noProof="0" dirty="0">
              <a:ln>
                <a:noFill/>
              </a:ln>
              <a:solidFill>
                <a:prstClr val="black"/>
              </a:solidFill>
              <a:effectLst/>
              <a:uLnTx/>
              <a:uFillTx/>
              <a:ea typeface="+mn-ea"/>
              <a:cs typeface="+mn-cs"/>
            </a:endParaRPr>
          </a:p>
        </p:txBody>
      </p:sp>
      <p:sp>
        <p:nvSpPr>
          <p:cNvPr id="39" name="Rechteck 38">
            <a:extLst>
              <a:ext uri="{FF2B5EF4-FFF2-40B4-BE49-F238E27FC236}">
                <a16:creationId xmlns:a16="http://schemas.microsoft.com/office/drawing/2014/main" id="{B62DEC78-2572-F9AC-B507-7BACE4AD1B8C}"/>
              </a:ext>
            </a:extLst>
          </p:cNvPr>
          <p:cNvSpPr/>
          <p:nvPr userDrawn="1"/>
        </p:nvSpPr>
        <p:spPr>
          <a:xfrm>
            <a:off x="0" y="3136785"/>
            <a:ext cx="187444" cy="2362793"/>
          </a:xfrm>
          <a:prstGeom prst="rect">
            <a:avLst/>
          </a:prstGeom>
          <a:solidFill>
            <a:srgbClr val="C91F24"/>
          </a:solidFill>
          <a:ln w="25400" cap="flat" cmpd="sng" algn="ctr">
            <a:noFill/>
            <a:prstDash val="solid"/>
          </a:ln>
          <a:effectLst/>
        </p:spPr>
        <p:txBody>
          <a:bodyPr tIns="36000" bIns="36000" rtlCol="0" anchor="t"/>
          <a:lstStyle/>
          <a:p>
            <a:pPr marL="0" marR="0" indent="0" algn="just" defTabSz="914400" rtl="0" eaLnBrk="1" fontAlgn="auto" latinLnBrk="0" hangingPunct="1">
              <a:lnSpc>
                <a:spcPct val="100000"/>
              </a:lnSpc>
              <a:spcBef>
                <a:spcPts val="0"/>
              </a:spcBef>
              <a:spcAft>
                <a:spcPts val="0"/>
              </a:spcAft>
              <a:buClrTx/>
              <a:buSzTx/>
              <a:buFontTx/>
              <a:buNone/>
              <a:tabLst/>
            </a:pPr>
            <a:endParaRPr kumimoji="0" lang="de-DE" sz="1200" i="0" u="none" strike="noStrike" kern="0" cap="none" spc="0" normalizeH="0" baseline="0" noProof="0" dirty="0">
              <a:ln>
                <a:noFill/>
              </a:ln>
              <a:solidFill>
                <a:prstClr val="black"/>
              </a:solidFill>
              <a:effectLst/>
              <a:uLnTx/>
              <a:uFillTx/>
              <a:ea typeface="+mn-ea"/>
              <a:cs typeface="+mn-cs"/>
            </a:endParaRPr>
          </a:p>
        </p:txBody>
      </p:sp>
      <p:sp>
        <p:nvSpPr>
          <p:cNvPr id="40" name="Rechteck 39">
            <a:extLst>
              <a:ext uri="{FF2B5EF4-FFF2-40B4-BE49-F238E27FC236}">
                <a16:creationId xmlns:a16="http://schemas.microsoft.com/office/drawing/2014/main" id="{8E99A3AD-7F0B-C576-2C51-FB74CC57F21A}"/>
              </a:ext>
            </a:extLst>
          </p:cNvPr>
          <p:cNvSpPr/>
          <p:nvPr userDrawn="1"/>
        </p:nvSpPr>
        <p:spPr>
          <a:xfrm>
            <a:off x="178913" y="3136785"/>
            <a:ext cx="187444" cy="2362793"/>
          </a:xfrm>
          <a:prstGeom prst="rect">
            <a:avLst/>
          </a:prstGeom>
          <a:solidFill>
            <a:srgbClr val="FFEBAE"/>
          </a:solidFill>
          <a:ln w="25400" cap="flat" cmpd="sng" algn="ctr">
            <a:noFill/>
            <a:prstDash val="solid"/>
          </a:ln>
          <a:effectLst/>
        </p:spPr>
        <p:txBody>
          <a:bodyPr tIns="36000" bIns="36000" rtlCol="0" anchor="t"/>
          <a:lstStyle/>
          <a:p>
            <a:pPr marL="0" marR="0" indent="0" algn="just" defTabSz="914400" rtl="0" eaLnBrk="1" fontAlgn="auto" latinLnBrk="0" hangingPunct="1">
              <a:lnSpc>
                <a:spcPct val="100000"/>
              </a:lnSpc>
              <a:spcBef>
                <a:spcPts val="0"/>
              </a:spcBef>
              <a:spcAft>
                <a:spcPts val="0"/>
              </a:spcAft>
              <a:buClrTx/>
              <a:buSzTx/>
              <a:buFontTx/>
              <a:buNone/>
              <a:tabLst/>
            </a:pPr>
            <a:endParaRPr kumimoji="0" lang="de-DE" sz="1200" i="0" u="none" strike="noStrike" kern="0" cap="none" spc="0" normalizeH="0" baseline="0" noProof="0" dirty="0">
              <a:ln>
                <a:noFill/>
              </a:ln>
              <a:solidFill>
                <a:prstClr val="black"/>
              </a:solidFill>
              <a:effectLst/>
              <a:uLnTx/>
              <a:uFillTx/>
              <a:ea typeface="+mn-ea"/>
              <a:cs typeface="+mn-cs"/>
            </a:endParaRPr>
          </a:p>
        </p:txBody>
      </p:sp>
      <p:sp>
        <p:nvSpPr>
          <p:cNvPr id="41" name="Rechteck 40">
            <a:extLst>
              <a:ext uri="{FF2B5EF4-FFF2-40B4-BE49-F238E27FC236}">
                <a16:creationId xmlns:a16="http://schemas.microsoft.com/office/drawing/2014/main" id="{21CD7D64-6253-8AD2-A77B-D413F7127E54}"/>
              </a:ext>
            </a:extLst>
          </p:cNvPr>
          <p:cNvSpPr/>
          <p:nvPr userDrawn="1"/>
        </p:nvSpPr>
        <p:spPr>
          <a:xfrm>
            <a:off x="357826" y="3136785"/>
            <a:ext cx="187444" cy="2362793"/>
          </a:xfrm>
          <a:prstGeom prst="rect">
            <a:avLst/>
          </a:prstGeom>
          <a:solidFill>
            <a:srgbClr val="C8E4D8"/>
          </a:solidFill>
          <a:ln w="25400" cap="flat" cmpd="sng" algn="ctr">
            <a:noFill/>
            <a:prstDash val="solid"/>
          </a:ln>
          <a:effectLst/>
        </p:spPr>
        <p:txBody>
          <a:bodyPr tIns="36000" bIns="36000" rtlCol="0" anchor="t"/>
          <a:lstStyle/>
          <a:p>
            <a:pPr marL="0" marR="0" indent="0" algn="just" defTabSz="914400" rtl="0" eaLnBrk="1" fontAlgn="auto" latinLnBrk="0" hangingPunct="1">
              <a:lnSpc>
                <a:spcPct val="100000"/>
              </a:lnSpc>
              <a:spcBef>
                <a:spcPts val="0"/>
              </a:spcBef>
              <a:spcAft>
                <a:spcPts val="0"/>
              </a:spcAft>
              <a:buClrTx/>
              <a:buSzTx/>
              <a:buFontTx/>
              <a:buNone/>
              <a:tabLst/>
            </a:pPr>
            <a:endParaRPr kumimoji="0" lang="de-DE" sz="1200" i="0" u="none" strike="noStrike" kern="0" cap="none" spc="0" normalizeH="0" baseline="0" noProof="0" dirty="0">
              <a:ln>
                <a:noFill/>
              </a:ln>
              <a:solidFill>
                <a:prstClr val="black"/>
              </a:solidFill>
              <a:effectLst/>
              <a:uLnTx/>
              <a:uFillTx/>
              <a:ea typeface="+mn-ea"/>
              <a:cs typeface="+mn-cs"/>
            </a:endParaRPr>
          </a:p>
        </p:txBody>
      </p:sp>
      <p:sp>
        <p:nvSpPr>
          <p:cNvPr id="51" name="Rechteck 50">
            <a:extLst>
              <a:ext uri="{FF2B5EF4-FFF2-40B4-BE49-F238E27FC236}">
                <a16:creationId xmlns:a16="http://schemas.microsoft.com/office/drawing/2014/main" id="{2BE36E42-040A-9DB3-D12E-ACAA24D5CC44}"/>
              </a:ext>
            </a:extLst>
          </p:cNvPr>
          <p:cNvSpPr/>
          <p:nvPr userDrawn="1"/>
        </p:nvSpPr>
        <p:spPr>
          <a:xfrm>
            <a:off x="724184" y="3136785"/>
            <a:ext cx="187200" cy="2362793"/>
          </a:xfrm>
          <a:prstGeom prst="rect">
            <a:avLst/>
          </a:prstGeom>
          <a:solidFill>
            <a:srgbClr val="B9D58A"/>
          </a:solidFill>
          <a:ln w="25400" cap="flat" cmpd="sng" algn="ctr">
            <a:noFill/>
            <a:prstDash val="solid"/>
          </a:ln>
          <a:effectLst/>
        </p:spPr>
        <p:txBody>
          <a:bodyPr tIns="36000" bIns="36000" rtlCol="0" anchor="t"/>
          <a:lstStyle/>
          <a:p>
            <a:pPr marL="0" marR="0" indent="0" algn="just" defTabSz="914400" rtl="0" eaLnBrk="1" fontAlgn="auto" latinLnBrk="0" hangingPunct="1">
              <a:lnSpc>
                <a:spcPct val="100000"/>
              </a:lnSpc>
              <a:spcBef>
                <a:spcPts val="0"/>
              </a:spcBef>
              <a:spcAft>
                <a:spcPts val="0"/>
              </a:spcAft>
              <a:buClrTx/>
              <a:buSzTx/>
              <a:buFontTx/>
              <a:buNone/>
              <a:tabLst/>
            </a:pPr>
            <a:endParaRPr kumimoji="0" lang="de-DE" sz="1200" i="0" u="none" strike="noStrike" kern="0" cap="none" spc="0" normalizeH="0" baseline="0" noProof="0" dirty="0">
              <a:ln>
                <a:noFill/>
              </a:ln>
              <a:solidFill>
                <a:prstClr val="black"/>
              </a:solidFill>
              <a:effectLst/>
              <a:uLnTx/>
              <a:uFillTx/>
              <a:ea typeface="+mn-ea"/>
              <a:cs typeface="+mn-cs"/>
            </a:endParaRPr>
          </a:p>
        </p:txBody>
      </p:sp>
      <p:pic>
        <p:nvPicPr>
          <p:cNvPr id="6" name="Grafik 5">
            <a:extLst>
              <a:ext uri="{FF2B5EF4-FFF2-40B4-BE49-F238E27FC236}">
                <a16:creationId xmlns:a16="http://schemas.microsoft.com/office/drawing/2014/main" id="{9A717F15-339A-3E69-4791-2454D058700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384479" y="5598153"/>
            <a:ext cx="2840034" cy="1405997"/>
          </a:xfrm>
          <a:prstGeom prst="rect">
            <a:avLst/>
          </a:prstGeom>
        </p:spPr>
      </p:pic>
    </p:spTree>
    <p:extLst>
      <p:ext uri="{BB962C8B-B14F-4D97-AF65-F5344CB8AC3E}">
        <p14:creationId xmlns:p14="http://schemas.microsoft.com/office/powerpoint/2010/main" val="41738029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32A60C-8C73-BC22-774C-780BA2D1E91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24D284C9-6303-9262-94DE-7340F98206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6E09ABAD-2C3D-DF83-F9E0-AD408DED02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DD8D4EB-A0FE-8FB2-9FE5-1FA8E7B9B39D}"/>
              </a:ext>
            </a:extLst>
          </p:cNvPr>
          <p:cNvSpPr>
            <a:spLocks noGrp="1"/>
          </p:cNvSpPr>
          <p:nvPr>
            <p:ph type="dt" sz="half" idx="10"/>
          </p:nvPr>
        </p:nvSpPr>
        <p:spPr>
          <a:xfrm>
            <a:off x="838200" y="6356350"/>
            <a:ext cx="2743200" cy="365125"/>
          </a:xfrm>
          <a:prstGeom prst="rect">
            <a:avLst/>
          </a:prstGeom>
        </p:spPr>
        <p:txBody>
          <a:bodyPr/>
          <a:lstStyle/>
          <a:p>
            <a:fld id="{9090F0D6-6342-4EB1-9133-DCFA29072033}" type="datetimeFigureOut">
              <a:rPr lang="de-DE" smtClean="0"/>
              <a:t>28.10.2025</a:t>
            </a:fld>
            <a:endParaRPr lang="de-DE"/>
          </a:p>
        </p:txBody>
      </p:sp>
      <p:sp>
        <p:nvSpPr>
          <p:cNvPr id="6" name="Fußzeilenplatzhalter 5">
            <a:extLst>
              <a:ext uri="{FF2B5EF4-FFF2-40B4-BE49-F238E27FC236}">
                <a16:creationId xmlns:a16="http://schemas.microsoft.com/office/drawing/2014/main" id="{21245BF3-F408-73F3-A906-06D909E763C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1EF327C-B703-5DBF-15EC-B346B1C49973}"/>
              </a:ext>
            </a:extLst>
          </p:cNvPr>
          <p:cNvSpPr>
            <a:spLocks noGrp="1"/>
          </p:cNvSpPr>
          <p:nvPr>
            <p:ph type="sldNum" sz="quarter" idx="12"/>
          </p:nvPr>
        </p:nvSpPr>
        <p:spPr/>
        <p:txBody>
          <a:bodyPr/>
          <a:lstStyle/>
          <a:p>
            <a:fld id="{3B84111C-66F0-47EA-BE0A-5BC347A38BB9}" type="slidenum">
              <a:rPr lang="de-DE" smtClean="0"/>
              <a:t>‹Nr.›</a:t>
            </a:fld>
            <a:endParaRPr lang="de-DE"/>
          </a:p>
        </p:txBody>
      </p:sp>
    </p:spTree>
    <p:extLst>
      <p:ext uri="{BB962C8B-B14F-4D97-AF65-F5344CB8AC3E}">
        <p14:creationId xmlns:p14="http://schemas.microsoft.com/office/powerpoint/2010/main" val="2964003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6EBF23-D588-F280-856C-72063235BD4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624B718-7C34-94F4-D50F-229EA7A80D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5839E709-6901-845D-730B-685EC0E634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1991AEE-7DEB-2A6E-1ADF-F062605DF332}"/>
              </a:ext>
            </a:extLst>
          </p:cNvPr>
          <p:cNvSpPr>
            <a:spLocks noGrp="1"/>
          </p:cNvSpPr>
          <p:nvPr>
            <p:ph type="dt" sz="half" idx="10"/>
          </p:nvPr>
        </p:nvSpPr>
        <p:spPr>
          <a:xfrm>
            <a:off x="838200" y="6356350"/>
            <a:ext cx="2743200" cy="365125"/>
          </a:xfrm>
          <a:prstGeom prst="rect">
            <a:avLst/>
          </a:prstGeom>
        </p:spPr>
        <p:txBody>
          <a:bodyPr/>
          <a:lstStyle/>
          <a:p>
            <a:fld id="{9090F0D6-6342-4EB1-9133-DCFA29072033}" type="datetimeFigureOut">
              <a:rPr lang="de-DE" smtClean="0"/>
              <a:t>28.10.2025</a:t>
            </a:fld>
            <a:endParaRPr lang="de-DE"/>
          </a:p>
        </p:txBody>
      </p:sp>
      <p:sp>
        <p:nvSpPr>
          <p:cNvPr id="6" name="Fußzeilenplatzhalter 5">
            <a:extLst>
              <a:ext uri="{FF2B5EF4-FFF2-40B4-BE49-F238E27FC236}">
                <a16:creationId xmlns:a16="http://schemas.microsoft.com/office/drawing/2014/main" id="{75F9AED7-ADF9-25A9-FABF-AC6246C7AD7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DFE76DC-0ADE-5D5B-42AB-B8B10DFC219E}"/>
              </a:ext>
            </a:extLst>
          </p:cNvPr>
          <p:cNvSpPr>
            <a:spLocks noGrp="1"/>
          </p:cNvSpPr>
          <p:nvPr>
            <p:ph type="sldNum" sz="quarter" idx="12"/>
          </p:nvPr>
        </p:nvSpPr>
        <p:spPr/>
        <p:txBody>
          <a:bodyPr/>
          <a:lstStyle/>
          <a:p>
            <a:fld id="{3B84111C-66F0-47EA-BE0A-5BC347A38BB9}" type="slidenum">
              <a:rPr lang="de-DE" smtClean="0"/>
              <a:t>‹Nr.›</a:t>
            </a:fld>
            <a:endParaRPr lang="de-DE"/>
          </a:p>
        </p:txBody>
      </p:sp>
    </p:spTree>
    <p:extLst>
      <p:ext uri="{BB962C8B-B14F-4D97-AF65-F5344CB8AC3E}">
        <p14:creationId xmlns:p14="http://schemas.microsoft.com/office/powerpoint/2010/main" val="2449823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754431-5CB1-23B3-73E6-28CB52D8857A}"/>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923A988A-6332-E3F7-1626-0E8BD45F9C3C}"/>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4FEF7A1-229B-0365-E633-3C98BC93D241}"/>
              </a:ext>
            </a:extLst>
          </p:cNvPr>
          <p:cNvSpPr>
            <a:spLocks noGrp="1"/>
          </p:cNvSpPr>
          <p:nvPr>
            <p:ph type="dt" sz="half" idx="10"/>
          </p:nvPr>
        </p:nvSpPr>
        <p:spPr>
          <a:xfrm>
            <a:off x="838200" y="6356350"/>
            <a:ext cx="2743200" cy="365125"/>
          </a:xfrm>
          <a:prstGeom prst="rect">
            <a:avLst/>
          </a:prstGeom>
        </p:spPr>
        <p:txBody>
          <a:bodyPr/>
          <a:lstStyle/>
          <a:p>
            <a:fld id="{9090F0D6-6342-4EB1-9133-DCFA29072033}" type="datetimeFigureOut">
              <a:rPr lang="de-DE" smtClean="0"/>
              <a:t>28.10.2025</a:t>
            </a:fld>
            <a:endParaRPr lang="de-DE"/>
          </a:p>
        </p:txBody>
      </p:sp>
      <p:sp>
        <p:nvSpPr>
          <p:cNvPr id="5" name="Fußzeilenplatzhalter 4">
            <a:extLst>
              <a:ext uri="{FF2B5EF4-FFF2-40B4-BE49-F238E27FC236}">
                <a16:creationId xmlns:a16="http://schemas.microsoft.com/office/drawing/2014/main" id="{86D6FC81-BA07-E889-C00B-F3C56C69301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30A97E6-F324-359C-95DC-FDC441E24CB7}"/>
              </a:ext>
            </a:extLst>
          </p:cNvPr>
          <p:cNvSpPr>
            <a:spLocks noGrp="1"/>
          </p:cNvSpPr>
          <p:nvPr>
            <p:ph type="sldNum" sz="quarter" idx="12"/>
          </p:nvPr>
        </p:nvSpPr>
        <p:spPr/>
        <p:txBody>
          <a:bodyPr/>
          <a:lstStyle/>
          <a:p>
            <a:fld id="{3B84111C-66F0-47EA-BE0A-5BC347A38BB9}" type="slidenum">
              <a:rPr lang="de-DE" smtClean="0"/>
              <a:t>‹Nr.›</a:t>
            </a:fld>
            <a:endParaRPr lang="de-DE"/>
          </a:p>
        </p:txBody>
      </p:sp>
    </p:spTree>
    <p:extLst>
      <p:ext uri="{BB962C8B-B14F-4D97-AF65-F5344CB8AC3E}">
        <p14:creationId xmlns:p14="http://schemas.microsoft.com/office/powerpoint/2010/main" val="3639048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7B18468-65E1-8F4F-BD75-C968F0FDB667}"/>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EAF40169-DF9A-8897-4B4A-9E659FECEA1D}"/>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88C0113-B02C-9488-55FD-C5E1CBC805A5}"/>
              </a:ext>
            </a:extLst>
          </p:cNvPr>
          <p:cNvSpPr>
            <a:spLocks noGrp="1"/>
          </p:cNvSpPr>
          <p:nvPr>
            <p:ph type="dt" sz="half" idx="10"/>
          </p:nvPr>
        </p:nvSpPr>
        <p:spPr>
          <a:xfrm>
            <a:off x="838200" y="6356350"/>
            <a:ext cx="2743200" cy="365125"/>
          </a:xfrm>
          <a:prstGeom prst="rect">
            <a:avLst/>
          </a:prstGeom>
        </p:spPr>
        <p:txBody>
          <a:bodyPr/>
          <a:lstStyle/>
          <a:p>
            <a:fld id="{9090F0D6-6342-4EB1-9133-DCFA29072033}" type="datetimeFigureOut">
              <a:rPr lang="de-DE" smtClean="0"/>
              <a:t>28.10.2025</a:t>
            </a:fld>
            <a:endParaRPr lang="de-DE"/>
          </a:p>
        </p:txBody>
      </p:sp>
      <p:sp>
        <p:nvSpPr>
          <p:cNvPr id="5" name="Fußzeilenplatzhalter 4">
            <a:extLst>
              <a:ext uri="{FF2B5EF4-FFF2-40B4-BE49-F238E27FC236}">
                <a16:creationId xmlns:a16="http://schemas.microsoft.com/office/drawing/2014/main" id="{00C54C55-18B2-17C9-B322-CEAF295CBD0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7FDCD4A-0935-BFD9-EDB1-942A0E3A9E89}"/>
              </a:ext>
            </a:extLst>
          </p:cNvPr>
          <p:cNvSpPr>
            <a:spLocks noGrp="1"/>
          </p:cNvSpPr>
          <p:nvPr>
            <p:ph type="sldNum" sz="quarter" idx="12"/>
          </p:nvPr>
        </p:nvSpPr>
        <p:spPr/>
        <p:txBody>
          <a:bodyPr/>
          <a:lstStyle/>
          <a:p>
            <a:fld id="{3B84111C-66F0-47EA-BE0A-5BC347A38BB9}" type="slidenum">
              <a:rPr lang="de-DE" smtClean="0"/>
              <a:t>‹Nr.›</a:t>
            </a:fld>
            <a:endParaRPr lang="de-DE"/>
          </a:p>
        </p:txBody>
      </p:sp>
    </p:spTree>
    <p:extLst>
      <p:ext uri="{BB962C8B-B14F-4D97-AF65-F5344CB8AC3E}">
        <p14:creationId xmlns:p14="http://schemas.microsoft.com/office/powerpoint/2010/main" val="1527670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BA2E5D-F869-45E8-A978-5A4ACDCF2C0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58FBF74-44A6-4875-BEA5-5CFC6B867FA2}"/>
              </a:ext>
            </a:extLst>
          </p:cNvPr>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04F8071F-EB8F-47C5-9D32-D4DA54D863E5}"/>
              </a:ext>
            </a:extLst>
          </p:cNvPr>
          <p:cNvSpPr>
            <a:spLocks noGrp="1"/>
          </p:cNvSpPr>
          <p:nvPr>
            <p:ph type="dt" sz="half" idx="10"/>
          </p:nvPr>
        </p:nvSpPr>
        <p:spPr/>
        <p:txBody>
          <a:bodyPr/>
          <a:lstStyle>
            <a:lvl1pPr>
              <a:defRPr/>
            </a:lvl1pPr>
          </a:lstStyle>
          <a:p>
            <a:endParaRPr lang="de-DE" dirty="0"/>
          </a:p>
        </p:txBody>
      </p:sp>
      <p:sp>
        <p:nvSpPr>
          <p:cNvPr id="5" name="Fußzeilenplatzhalter 4">
            <a:extLst>
              <a:ext uri="{FF2B5EF4-FFF2-40B4-BE49-F238E27FC236}">
                <a16:creationId xmlns:a16="http://schemas.microsoft.com/office/drawing/2014/main" id="{41097223-5AE5-4D79-B6EE-1985E764A66C}"/>
              </a:ext>
            </a:extLst>
          </p:cNvPr>
          <p:cNvSpPr>
            <a:spLocks noGrp="1"/>
          </p:cNvSpPr>
          <p:nvPr>
            <p:ph type="ftr" sz="quarter" idx="11"/>
          </p:nvPr>
        </p:nvSpPr>
        <p:spPr>
          <a:xfrm>
            <a:off x="4038600" y="6356350"/>
            <a:ext cx="4114800" cy="365125"/>
          </a:xfrm>
          <a:prstGeom prst="rect">
            <a:avLst/>
          </a:prstGeom>
        </p:spPr>
        <p:txBody>
          <a:bodyPr/>
          <a:lstStyle/>
          <a:p>
            <a:endParaRPr lang="de-DE" dirty="0"/>
          </a:p>
        </p:txBody>
      </p:sp>
      <p:sp>
        <p:nvSpPr>
          <p:cNvPr id="6" name="Foliennummernplatzhalter 5">
            <a:extLst>
              <a:ext uri="{FF2B5EF4-FFF2-40B4-BE49-F238E27FC236}">
                <a16:creationId xmlns:a16="http://schemas.microsoft.com/office/drawing/2014/main" id="{AD8F5B6A-EAE2-4D42-B4A2-857BDCC7A922}"/>
              </a:ext>
            </a:extLst>
          </p:cNvPr>
          <p:cNvSpPr>
            <a:spLocks noGrp="1"/>
          </p:cNvSpPr>
          <p:nvPr>
            <p:ph type="sldNum" sz="quarter" idx="12"/>
          </p:nvPr>
        </p:nvSpPr>
        <p:spPr/>
        <p:txBody>
          <a:bodyPr/>
          <a:lstStyle/>
          <a:p>
            <a:fld id="{3C6C3F1D-E2EC-4387-B561-E96DC8BA015E}" type="slidenum">
              <a:rPr lang="de-DE" smtClean="0"/>
              <a:t>‹Nr.›</a:t>
            </a:fld>
            <a:endParaRPr lang="de-DE"/>
          </a:p>
        </p:txBody>
      </p:sp>
    </p:spTree>
    <p:extLst>
      <p:ext uri="{BB962C8B-B14F-4D97-AF65-F5344CB8AC3E}">
        <p14:creationId xmlns:p14="http://schemas.microsoft.com/office/powerpoint/2010/main" val="742164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Guide 1">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965B7EE1-4068-2089-A19E-CBA02E7BE062}"/>
              </a:ext>
            </a:extLst>
          </p:cNvPr>
          <p:cNvGraphicFramePr>
            <a:graphicFrameLocks noChangeAspect="1"/>
          </p:cNvGraphicFramePr>
          <p:nvPr>
            <p:custDataLst>
              <p:tags r:id="rId1"/>
            </p:custDataLst>
            <p:extLst>
              <p:ext uri="{D42A27DB-BD31-4B8C-83A1-F6EECF244321}">
                <p14:modId xmlns:p14="http://schemas.microsoft.com/office/powerpoint/2010/main" val="9058962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1" imgH="500" progId="TCLayout.ActiveDocument.1">
                  <p:embed/>
                </p:oleObj>
              </mc:Choice>
              <mc:Fallback>
                <p:oleObj name="think-cell Slide" r:id="rId4" imgW="501" imgH="500" progId="TCLayout.ActiveDocument.1">
                  <p:embed/>
                  <p:pic>
                    <p:nvPicPr>
                      <p:cNvPr id="4" name="Objekt 3" hidden="1">
                        <a:extLst>
                          <a:ext uri="{FF2B5EF4-FFF2-40B4-BE49-F238E27FC236}">
                            <a16:creationId xmlns:a16="http://schemas.microsoft.com/office/drawing/2014/main" id="{965B7EE1-4068-2089-A19E-CBA02E7BE06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9" name="Titel 28">
            <a:extLst>
              <a:ext uri="{FF2B5EF4-FFF2-40B4-BE49-F238E27FC236}">
                <a16:creationId xmlns:a16="http://schemas.microsoft.com/office/drawing/2014/main" id="{1FA86447-6338-C622-0F67-F8C0DA4E2E13}"/>
              </a:ext>
            </a:extLst>
          </p:cNvPr>
          <p:cNvSpPr txBox="1">
            <a:spLocks/>
          </p:cNvSpPr>
          <p:nvPr/>
        </p:nvSpPr>
        <p:spPr>
          <a:xfrm>
            <a:off x="213658" y="120220"/>
            <a:ext cx="8629127" cy="778714"/>
          </a:xfrm>
          <a:prstGeom prst="rect">
            <a:avLst/>
          </a:prstGeom>
        </p:spPr>
        <p:txBody>
          <a:bodyPr vert="horz" anchor="ctr"/>
          <a:lstStyle>
            <a:lvl1pPr algn="l" defTabSz="371475" rtl="0" eaLnBrk="1" latinLnBrk="0" hangingPunct="1">
              <a:lnSpc>
                <a:spcPct val="100000"/>
              </a:lnSpc>
              <a:spcBef>
                <a:spcPct val="0"/>
              </a:spcBef>
              <a:buNone/>
              <a:defRPr sz="2300" b="0" kern="1200" cap="all" baseline="0">
                <a:solidFill>
                  <a:schemeClr val="tx1"/>
                </a:solidFill>
                <a:latin typeface="Roboto Black" panose="02000000000000000000" pitchFamily="2" charset="0"/>
                <a:ea typeface="Roboto Black"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300" dirty="0" err="1"/>
              <a:t>Moisburg</a:t>
            </a:r>
            <a:r>
              <a:rPr lang="de-DE" sz="2300" dirty="0"/>
              <a:t> – </a:t>
            </a:r>
            <a:r>
              <a:rPr lang="de-DE" sz="2300" dirty="0" err="1"/>
              <a:t>corporate</a:t>
            </a:r>
            <a:r>
              <a:rPr lang="de-DE" sz="2300" dirty="0"/>
              <a:t> Design kleiner Guide</a:t>
            </a:r>
          </a:p>
        </p:txBody>
      </p:sp>
      <p:sp>
        <p:nvSpPr>
          <p:cNvPr id="59" name="Rechteck 58">
            <a:extLst>
              <a:ext uri="{FF2B5EF4-FFF2-40B4-BE49-F238E27FC236}">
                <a16:creationId xmlns:a16="http://schemas.microsoft.com/office/drawing/2014/main" id="{492FED60-AE21-7467-C811-CE642879A787}"/>
              </a:ext>
            </a:extLst>
          </p:cNvPr>
          <p:cNvSpPr/>
          <p:nvPr/>
        </p:nvSpPr>
        <p:spPr>
          <a:xfrm>
            <a:off x="302808" y="6000392"/>
            <a:ext cx="557785" cy="56505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de-DE" sz="1200">
              <a:latin typeface="Roboto Light" panose="02000000000000000000" pitchFamily="2" charset="0"/>
              <a:ea typeface="Roboto Light" panose="02000000000000000000" pitchFamily="2" charset="0"/>
            </a:endParaRPr>
          </a:p>
        </p:txBody>
      </p:sp>
      <p:sp>
        <p:nvSpPr>
          <p:cNvPr id="60" name="Rechteck 59">
            <a:extLst>
              <a:ext uri="{FF2B5EF4-FFF2-40B4-BE49-F238E27FC236}">
                <a16:creationId xmlns:a16="http://schemas.microsoft.com/office/drawing/2014/main" id="{E0285D16-4412-5BF9-F9C8-83B92149A4EC}"/>
              </a:ext>
            </a:extLst>
          </p:cNvPr>
          <p:cNvSpPr/>
          <p:nvPr/>
        </p:nvSpPr>
        <p:spPr>
          <a:xfrm>
            <a:off x="1049604" y="6000298"/>
            <a:ext cx="557785" cy="5648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de-DE" sz="1200">
              <a:latin typeface="Roboto Light" panose="02000000000000000000" pitchFamily="2" charset="0"/>
              <a:ea typeface="Roboto Light" panose="02000000000000000000" pitchFamily="2" charset="0"/>
            </a:endParaRPr>
          </a:p>
        </p:txBody>
      </p:sp>
      <p:sp>
        <p:nvSpPr>
          <p:cNvPr id="56" name="Textfeld 55">
            <a:extLst>
              <a:ext uri="{FF2B5EF4-FFF2-40B4-BE49-F238E27FC236}">
                <a16:creationId xmlns:a16="http://schemas.microsoft.com/office/drawing/2014/main" id="{ECDEE6F6-E56D-9967-3B22-E0C6B2BDCD5B}"/>
              </a:ext>
            </a:extLst>
          </p:cNvPr>
          <p:cNvSpPr txBox="1"/>
          <p:nvPr/>
        </p:nvSpPr>
        <p:spPr>
          <a:xfrm>
            <a:off x="3368233" y="-266218"/>
            <a:ext cx="184731" cy="369332"/>
          </a:xfrm>
          <a:prstGeom prst="rect">
            <a:avLst/>
          </a:prstGeom>
          <a:noFill/>
        </p:spPr>
        <p:txBody>
          <a:bodyPr wrap="none" rtlCol="0">
            <a:spAutoFit/>
          </a:bodyPr>
          <a:lstStyle/>
          <a:p>
            <a:endParaRPr lang="de-DE"/>
          </a:p>
        </p:txBody>
      </p:sp>
      <p:sp>
        <p:nvSpPr>
          <p:cNvPr id="81" name="Textfeld 80">
            <a:extLst>
              <a:ext uri="{FF2B5EF4-FFF2-40B4-BE49-F238E27FC236}">
                <a16:creationId xmlns:a16="http://schemas.microsoft.com/office/drawing/2014/main" id="{8DB4A273-48A6-562D-D5FB-EBAE271F910A}"/>
              </a:ext>
            </a:extLst>
          </p:cNvPr>
          <p:cNvSpPr txBox="1"/>
          <p:nvPr/>
        </p:nvSpPr>
        <p:spPr>
          <a:xfrm>
            <a:off x="8113853" y="3970116"/>
            <a:ext cx="184731" cy="369332"/>
          </a:xfrm>
          <a:prstGeom prst="rect">
            <a:avLst/>
          </a:prstGeom>
          <a:noFill/>
        </p:spPr>
        <p:txBody>
          <a:bodyPr wrap="none" rtlCol="0">
            <a:spAutoFit/>
          </a:bodyPr>
          <a:lstStyle/>
          <a:p>
            <a:endParaRPr lang="de-DE"/>
          </a:p>
        </p:txBody>
      </p:sp>
      <p:sp>
        <p:nvSpPr>
          <p:cNvPr id="30" name="Titel 28">
            <a:extLst>
              <a:ext uri="{FF2B5EF4-FFF2-40B4-BE49-F238E27FC236}">
                <a16:creationId xmlns:a16="http://schemas.microsoft.com/office/drawing/2014/main" id="{B673D509-24C8-C5BB-BC46-61A46B9B5DE9}"/>
              </a:ext>
            </a:extLst>
          </p:cNvPr>
          <p:cNvSpPr txBox="1">
            <a:spLocks/>
          </p:cNvSpPr>
          <p:nvPr/>
        </p:nvSpPr>
        <p:spPr>
          <a:xfrm>
            <a:off x="300038" y="1100167"/>
            <a:ext cx="1594130" cy="252458"/>
          </a:xfrm>
          <a:prstGeom prst="rect">
            <a:avLst/>
          </a:prstGeom>
        </p:spPr>
        <p:txBody>
          <a:bodyPr vert="horz" anchor="ctr"/>
          <a:lstStyle>
            <a:lvl1pPr algn="l" defTabSz="371475" rtl="0" eaLnBrk="1" latinLnBrk="0" hangingPunct="1">
              <a:lnSpc>
                <a:spcPct val="100000"/>
              </a:lnSpc>
              <a:spcBef>
                <a:spcPct val="0"/>
              </a:spcBef>
              <a:buNone/>
              <a:defRPr sz="2300" b="0" kern="1200" cap="all" baseline="0">
                <a:solidFill>
                  <a:schemeClr val="tx1"/>
                </a:solidFill>
                <a:latin typeface="Roboto Black" panose="02000000000000000000" pitchFamily="2" charset="0"/>
                <a:ea typeface="Roboto Black"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endParaRPr lang="de-DE" sz="1000"/>
          </a:p>
        </p:txBody>
      </p:sp>
      <p:sp>
        <p:nvSpPr>
          <p:cNvPr id="31" name="Textfeld 30">
            <a:extLst>
              <a:ext uri="{FF2B5EF4-FFF2-40B4-BE49-F238E27FC236}">
                <a16:creationId xmlns:a16="http://schemas.microsoft.com/office/drawing/2014/main" id="{D0791134-0290-C993-0BCF-FA8D11395209}"/>
              </a:ext>
            </a:extLst>
          </p:cNvPr>
          <p:cNvSpPr txBox="1"/>
          <p:nvPr/>
        </p:nvSpPr>
        <p:spPr>
          <a:xfrm>
            <a:off x="304800" y="868700"/>
            <a:ext cx="5791200" cy="307777"/>
          </a:xfrm>
          <a:prstGeom prst="rect">
            <a:avLst/>
          </a:prstGeom>
          <a:solidFill>
            <a:schemeClr val="bg1">
              <a:lumMod val="95000"/>
            </a:schemeClr>
          </a:solidFill>
        </p:spPr>
        <p:txBody>
          <a:bodyPr wrap="square" rtlCol="0">
            <a:spAutoFit/>
          </a:bodyPr>
          <a:lstStyle/>
          <a:p>
            <a:pPr algn="ctr"/>
            <a:r>
              <a:rPr lang="de-DE" sz="1400" b="0" i="0">
                <a:latin typeface="Roboto" panose="02000000000000000000" pitchFamily="2" charset="0"/>
                <a:ea typeface="Roboto" panose="02000000000000000000" pitchFamily="2" charset="0"/>
              </a:rPr>
              <a:t>Mesta Farben</a:t>
            </a:r>
          </a:p>
        </p:txBody>
      </p:sp>
      <p:sp>
        <p:nvSpPr>
          <p:cNvPr id="32" name="Textfeld 31">
            <a:extLst>
              <a:ext uri="{FF2B5EF4-FFF2-40B4-BE49-F238E27FC236}">
                <a16:creationId xmlns:a16="http://schemas.microsoft.com/office/drawing/2014/main" id="{EF786153-5D98-EE92-ACD1-90AD4E9D8B28}"/>
              </a:ext>
            </a:extLst>
          </p:cNvPr>
          <p:cNvSpPr txBox="1"/>
          <p:nvPr/>
        </p:nvSpPr>
        <p:spPr>
          <a:xfrm>
            <a:off x="213659" y="1231089"/>
            <a:ext cx="2088102" cy="246221"/>
          </a:xfrm>
          <a:prstGeom prst="rect">
            <a:avLst/>
          </a:prstGeom>
          <a:noFill/>
        </p:spPr>
        <p:txBody>
          <a:bodyPr wrap="square" rtlCol="0">
            <a:spAutoFit/>
          </a:bodyPr>
          <a:lstStyle/>
          <a:p>
            <a:r>
              <a:rPr lang="de-DE" sz="1000" b="0" i="0">
                <a:latin typeface="Roboto Light" panose="02000000000000000000" pitchFamily="2" charset="0"/>
                <a:ea typeface="Roboto Light" panose="02000000000000000000" pitchFamily="2" charset="0"/>
              </a:rPr>
              <a:t>Primär-Farben</a:t>
            </a:r>
          </a:p>
        </p:txBody>
      </p:sp>
      <p:sp>
        <p:nvSpPr>
          <p:cNvPr id="61" name="Rechteck 60">
            <a:extLst>
              <a:ext uri="{FF2B5EF4-FFF2-40B4-BE49-F238E27FC236}">
                <a16:creationId xmlns:a16="http://schemas.microsoft.com/office/drawing/2014/main" id="{55C3F130-0ECF-AD67-F63A-E0C0F71D7A57}"/>
              </a:ext>
            </a:extLst>
          </p:cNvPr>
          <p:cNvSpPr/>
          <p:nvPr/>
        </p:nvSpPr>
        <p:spPr>
          <a:xfrm>
            <a:off x="300038" y="3479465"/>
            <a:ext cx="831289" cy="831289"/>
          </a:xfrm>
          <a:prstGeom prst="rect">
            <a:avLst/>
          </a:prstGeom>
          <a:solidFill>
            <a:srgbClr val="CB3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de-DE" sz="1200">
              <a:latin typeface="Roboto Light" panose="02000000000000000000" pitchFamily="2" charset="0"/>
              <a:ea typeface="Roboto Light" panose="02000000000000000000" pitchFamily="2" charset="0"/>
            </a:endParaRPr>
          </a:p>
        </p:txBody>
      </p:sp>
      <p:sp>
        <p:nvSpPr>
          <p:cNvPr id="87" name="Textfeld 86">
            <a:extLst>
              <a:ext uri="{FF2B5EF4-FFF2-40B4-BE49-F238E27FC236}">
                <a16:creationId xmlns:a16="http://schemas.microsoft.com/office/drawing/2014/main" id="{E5C6EE62-4419-5D0C-05E9-E646F1D8F926}"/>
              </a:ext>
            </a:extLst>
          </p:cNvPr>
          <p:cNvSpPr txBox="1"/>
          <p:nvPr/>
        </p:nvSpPr>
        <p:spPr>
          <a:xfrm>
            <a:off x="300038" y="4310600"/>
            <a:ext cx="1218742" cy="251351"/>
          </a:xfrm>
          <a:prstGeom prst="rect">
            <a:avLst/>
          </a:prstGeom>
          <a:noFill/>
        </p:spPr>
        <p:txBody>
          <a:bodyPr wrap="square" rtlCol="0">
            <a:spAutoFit/>
          </a:bodyPr>
          <a:lstStyle/>
          <a:p>
            <a:pPr marL="0" marR="0" lvl="0" indent="0" algn="l" defTabSz="371475" rtl="0" eaLnBrk="1" fontAlgn="auto" latinLnBrk="0" hangingPunct="1">
              <a:lnSpc>
                <a:spcPct val="110000"/>
              </a:lnSpc>
              <a:spcBef>
                <a:spcPct val="20000"/>
              </a:spcBef>
              <a:spcAft>
                <a:spcPts val="488"/>
              </a:spcAft>
              <a:buClr>
                <a:schemeClr val="accent1"/>
              </a:buClr>
              <a:buSzPct val="92000"/>
              <a:buFont typeface="Wingdings 2" panose="05020102010507070707" pitchFamily="18" charset="2"/>
              <a:buNone/>
              <a:tabLst/>
              <a:defRPr/>
            </a:pPr>
            <a:r>
              <a:rPr lang="de-DE" sz="1000" dirty="0"/>
              <a:t>HEX: #CB3133</a:t>
            </a:r>
          </a:p>
        </p:txBody>
      </p:sp>
      <p:sp>
        <p:nvSpPr>
          <p:cNvPr id="97" name="Textfeld 96">
            <a:extLst>
              <a:ext uri="{FF2B5EF4-FFF2-40B4-BE49-F238E27FC236}">
                <a16:creationId xmlns:a16="http://schemas.microsoft.com/office/drawing/2014/main" id="{985DF5A0-5DAD-BE94-5960-D7F069A57B7E}"/>
              </a:ext>
            </a:extLst>
          </p:cNvPr>
          <p:cNvSpPr txBox="1"/>
          <p:nvPr/>
        </p:nvSpPr>
        <p:spPr>
          <a:xfrm>
            <a:off x="203317" y="5706696"/>
            <a:ext cx="1315463" cy="246221"/>
          </a:xfrm>
          <a:prstGeom prst="rect">
            <a:avLst/>
          </a:prstGeom>
          <a:noFill/>
        </p:spPr>
        <p:txBody>
          <a:bodyPr wrap="square" rtlCol="0">
            <a:spAutoFit/>
          </a:bodyPr>
          <a:lstStyle/>
          <a:p>
            <a:pPr lvl="0"/>
            <a:r>
              <a:rPr lang="de-DE" sz="1000" b="0" i="0">
                <a:latin typeface="Roboto Light" panose="02000000000000000000" pitchFamily="2" charset="0"/>
                <a:ea typeface="Roboto Light" panose="02000000000000000000" pitchFamily="2" charset="0"/>
              </a:rPr>
              <a:t>Sekundär-Farben</a:t>
            </a:r>
          </a:p>
        </p:txBody>
      </p:sp>
      <p:sp>
        <p:nvSpPr>
          <p:cNvPr id="107" name="Textfeld 106">
            <a:extLst>
              <a:ext uri="{FF2B5EF4-FFF2-40B4-BE49-F238E27FC236}">
                <a16:creationId xmlns:a16="http://schemas.microsoft.com/office/drawing/2014/main" id="{B1FE07B9-5763-BE77-F1BC-7F8B13CD90CA}"/>
              </a:ext>
            </a:extLst>
          </p:cNvPr>
          <p:cNvSpPr txBox="1"/>
          <p:nvPr/>
        </p:nvSpPr>
        <p:spPr>
          <a:xfrm>
            <a:off x="6810283" y="2075371"/>
            <a:ext cx="5076174" cy="307777"/>
          </a:xfrm>
          <a:prstGeom prst="rect">
            <a:avLst/>
          </a:prstGeom>
          <a:solidFill>
            <a:schemeClr val="bg1">
              <a:lumMod val="95000"/>
            </a:schemeClr>
          </a:solidFill>
        </p:spPr>
        <p:txBody>
          <a:bodyPr wrap="square" rtlCol="0">
            <a:spAutoFit/>
          </a:bodyPr>
          <a:lstStyle>
            <a:defPPr>
              <a:defRPr lang="en-DE"/>
            </a:defPPr>
            <a:lvl1pPr algn="ctr">
              <a:defRPr sz="1400" b="0" i="0">
                <a:latin typeface="Roboto" panose="02000000000000000000" pitchFamily="2" charset="0"/>
                <a:ea typeface="Roboto" panose="02000000000000000000" pitchFamily="2" charset="0"/>
              </a:defRPr>
            </a:lvl1pPr>
          </a:lstStyle>
          <a:p>
            <a:pPr lvl="0"/>
            <a:r>
              <a:rPr lang="de-DE" b="1" i="0" dirty="0" err="1">
                <a:latin typeface="Roboto Light" panose="02000000000000000000" pitchFamily="2" charset="0"/>
                <a:ea typeface="Roboto Light" panose="02000000000000000000" pitchFamily="2" charset="0"/>
              </a:rPr>
              <a:t>Moisburg</a:t>
            </a:r>
            <a:r>
              <a:rPr lang="de-DE" b="1" i="0" dirty="0">
                <a:latin typeface="Roboto Light" panose="02000000000000000000" pitchFamily="2" charset="0"/>
                <a:ea typeface="Roboto Light" panose="02000000000000000000" pitchFamily="2" charset="0"/>
              </a:rPr>
              <a:t> Schrift in </a:t>
            </a:r>
            <a:r>
              <a:rPr lang="de-DE" b="1" i="0" dirty="0" err="1">
                <a:latin typeface="Roboto Light" panose="02000000000000000000" pitchFamily="2" charset="0"/>
                <a:ea typeface="Roboto Light" panose="02000000000000000000" pitchFamily="2" charset="0"/>
              </a:rPr>
              <a:t>Powerpoint</a:t>
            </a:r>
            <a:r>
              <a:rPr lang="de-DE" b="1" i="0" dirty="0">
                <a:latin typeface="Roboto Light" panose="02000000000000000000" pitchFamily="2" charset="0"/>
                <a:ea typeface="Roboto Light" panose="02000000000000000000" pitchFamily="2" charset="0"/>
              </a:rPr>
              <a:t> Präsentationen</a:t>
            </a:r>
          </a:p>
        </p:txBody>
      </p:sp>
      <p:sp>
        <p:nvSpPr>
          <p:cNvPr id="53" name="Rechteck 52">
            <a:extLst>
              <a:ext uri="{FF2B5EF4-FFF2-40B4-BE49-F238E27FC236}">
                <a16:creationId xmlns:a16="http://schemas.microsoft.com/office/drawing/2014/main" id="{224C9F0F-2BB6-3B02-3BE1-A473A00A33BC}"/>
              </a:ext>
            </a:extLst>
          </p:cNvPr>
          <p:cNvSpPr/>
          <p:nvPr/>
        </p:nvSpPr>
        <p:spPr>
          <a:xfrm>
            <a:off x="1875775" y="1762537"/>
            <a:ext cx="831288" cy="831288"/>
          </a:xfrm>
          <a:prstGeom prst="rect">
            <a:avLst/>
          </a:prstGeom>
          <a:solidFill>
            <a:srgbClr val="00A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de-DE" sz="1200">
              <a:latin typeface="Roboto Light" panose="02000000000000000000" pitchFamily="2" charset="0"/>
              <a:ea typeface="Roboto Light" panose="02000000000000000000" pitchFamily="2" charset="0"/>
            </a:endParaRPr>
          </a:p>
        </p:txBody>
      </p:sp>
      <p:sp>
        <p:nvSpPr>
          <p:cNvPr id="54" name="Rechteck 53">
            <a:extLst>
              <a:ext uri="{FF2B5EF4-FFF2-40B4-BE49-F238E27FC236}">
                <a16:creationId xmlns:a16="http://schemas.microsoft.com/office/drawing/2014/main" id="{98DEF40A-35EE-1C90-63E3-142ACBFE836E}"/>
              </a:ext>
            </a:extLst>
          </p:cNvPr>
          <p:cNvSpPr/>
          <p:nvPr/>
        </p:nvSpPr>
        <p:spPr>
          <a:xfrm>
            <a:off x="3491892" y="1762537"/>
            <a:ext cx="831288" cy="831288"/>
          </a:xfrm>
          <a:prstGeom prst="rect">
            <a:avLst/>
          </a:prstGeom>
          <a:solidFill>
            <a:srgbClr val="D2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de-DE" sz="1200">
              <a:latin typeface="Roboto Light" panose="02000000000000000000" pitchFamily="2" charset="0"/>
              <a:ea typeface="Roboto Light" panose="02000000000000000000" pitchFamily="2" charset="0"/>
            </a:endParaRPr>
          </a:p>
        </p:txBody>
      </p:sp>
      <p:sp>
        <p:nvSpPr>
          <p:cNvPr id="55" name="Rechteck 54">
            <a:extLst>
              <a:ext uri="{FF2B5EF4-FFF2-40B4-BE49-F238E27FC236}">
                <a16:creationId xmlns:a16="http://schemas.microsoft.com/office/drawing/2014/main" id="{BF3E28AC-C2E0-59EA-9087-245BAC15AD9D}"/>
              </a:ext>
            </a:extLst>
          </p:cNvPr>
          <p:cNvSpPr/>
          <p:nvPr userDrawn="1"/>
        </p:nvSpPr>
        <p:spPr>
          <a:xfrm>
            <a:off x="5036113" y="1762538"/>
            <a:ext cx="831287" cy="831287"/>
          </a:xfrm>
          <a:prstGeom prst="rect">
            <a:avLst/>
          </a:prstGeom>
          <a:solidFill>
            <a:srgbClr val="959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de-DE" sz="1200">
              <a:latin typeface="Roboto Light" panose="02000000000000000000" pitchFamily="2" charset="0"/>
              <a:ea typeface="Roboto Light" panose="02000000000000000000" pitchFamily="2" charset="0"/>
            </a:endParaRPr>
          </a:p>
        </p:txBody>
      </p:sp>
      <p:sp>
        <p:nvSpPr>
          <p:cNvPr id="34" name="Textfeld 33">
            <a:extLst>
              <a:ext uri="{FF2B5EF4-FFF2-40B4-BE49-F238E27FC236}">
                <a16:creationId xmlns:a16="http://schemas.microsoft.com/office/drawing/2014/main" id="{94763ADF-F6EE-42AC-F28D-D21C71B9E22B}"/>
              </a:ext>
            </a:extLst>
          </p:cNvPr>
          <p:cNvSpPr txBox="1"/>
          <p:nvPr/>
        </p:nvSpPr>
        <p:spPr>
          <a:xfrm>
            <a:off x="1876958" y="1511463"/>
            <a:ext cx="614362" cy="246221"/>
          </a:xfrm>
          <a:prstGeom prst="rect">
            <a:avLst/>
          </a:prstGeom>
          <a:noFill/>
        </p:spPr>
        <p:txBody>
          <a:bodyPr wrap="square" rtlCol="0">
            <a:spAutoFit/>
          </a:bodyPr>
          <a:lstStyle/>
          <a:p>
            <a:r>
              <a:rPr lang="de-DE" sz="1000" b="0" i="0" dirty="0">
                <a:latin typeface="Roboto Light" panose="02000000000000000000" pitchFamily="2" charset="0"/>
                <a:ea typeface="Roboto Light" panose="02000000000000000000" pitchFamily="2" charset="0"/>
              </a:rPr>
              <a:t>Blau</a:t>
            </a:r>
          </a:p>
        </p:txBody>
      </p:sp>
      <p:sp>
        <p:nvSpPr>
          <p:cNvPr id="47" name="Textfeld 46">
            <a:extLst>
              <a:ext uri="{FF2B5EF4-FFF2-40B4-BE49-F238E27FC236}">
                <a16:creationId xmlns:a16="http://schemas.microsoft.com/office/drawing/2014/main" id="{884797A8-F16B-BF96-35A3-660491F6C513}"/>
              </a:ext>
            </a:extLst>
          </p:cNvPr>
          <p:cNvSpPr txBox="1"/>
          <p:nvPr/>
        </p:nvSpPr>
        <p:spPr>
          <a:xfrm>
            <a:off x="3491892" y="1511463"/>
            <a:ext cx="924950" cy="246221"/>
          </a:xfrm>
          <a:prstGeom prst="rect">
            <a:avLst/>
          </a:prstGeom>
          <a:noFill/>
        </p:spPr>
        <p:txBody>
          <a:bodyPr wrap="square" rtlCol="0">
            <a:spAutoFit/>
          </a:bodyPr>
          <a:lstStyle/>
          <a:p>
            <a:r>
              <a:rPr lang="de-DE" sz="1000" b="0" i="0" dirty="0">
                <a:latin typeface="Roboto Light" panose="02000000000000000000" pitchFamily="2" charset="0"/>
                <a:ea typeface="Roboto Light" panose="02000000000000000000" pitchFamily="2" charset="0"/>
              </a:rPr>
              <a:t>Hellblau</a:t>
            </a:r>
          </a:p>
        </p:txBody>
      </p:sp>
      <p:sp>
        <p:nvSpPr>
          <p:cNvPr id="48" name="Textfeld 47">
            <a:extLst>
              <a:ext uri="{FF2B5EF4-FFF2-40B4-BE49-F238E27FC236}">
                <a16:creationId xmlns:a16="http://schemas.microsoft.com/office/drawing/2014/main" id="{8C38522C-23AC-2BB9-4EA1-921C3ED68162}"/>
              </a:ext>
            </a:extLst>
          </p:cNvPr>
          <p:cNvSpPr txBox="1"/>
          <p:nvPr/>
        </p:nvSpPr>
        <p:spPr>
          <a:xfrm>
            <a:off x="5034082" y="1516191"/>
            <a:ext cx="840449" cy="246221"/>
          </a:xfrm>
          <a:prstGeom prst="rect">
            <a:avLst/>
          </a:prstGeom>
          <a:noFill/>
        </p:spPr>
        <p:txBody>
          <a:bodyPr wrap="square" rtlCol="0">
            <a:spAutoFit/>
          </a:bodyPr>
          <a:lstStyle/>
          <a:p>
            <a:r>
              <a:rPr lang="de-DE" sz="1000" b="0" i="0" dirty="0">
                <a:latin typeface="Roboto Light" panose="02000000000000000000" pitchFamily="2" charset="0"/>
                <a:ea typeface="Roboto Light" panose="02000000000000000000" pitchFamily="2" charset="0"/>
              </a:rPr>
              <a:t>Grau</a:t>
            </a:r>
          </a:p>
        </p:txBody>
      </p:sp>
      <p:sp>
        <p:nvSpPr>
          <p:cNvPr id="52" name="Rechteck 51">
            <a:extLst>
              <a:ext uri="{FF2B5EF4-FFF2-40B4-BE49-F238E27FC236}">
                <a16:creationId xmlns:a16="http://schemas.microsoft.com/office/drawing/2014/main" id="{0299EA0B-EE5C-6E8C-131F-D3ABE5A1447D}"/>
              </a:ext>
            </a:extLst>
          </p:cNvPr>
          <p:cNvSpPr/>
          <p:nvPr userDrawn="1"/>
        </p:nvSpPr>
        <p:spPr>
          <a:xfrm>
            <a:off x="305543" y="1762537"/>
            <a:ext cx="831289" cy="831289"/>
          </a:xfrm>
          <a:prstGeom prst="rect">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de-DE" sz="1200">
              <a:latin typeface="Roboto Light" panose="02000000000000000000" pitchFamily="2" charset="0"/>
              <a:ea typeface="Roboto Light" panose="02000000000000000000" pitchFamily="2" charset="0"/>
            </a:endParaRPr>
          </a:p>
        </p:txBody>
      </p:sp>
      <p:sp>
        <p:nvSpPr>
          <p:cNvPr id="33" name="Textfeld 32">
            <a:extLst>
              <a:ext uri="{FF2B5EF4-FFF2-40B4-BE49-F238E27FC236}">
                <a16:creationId xmlns:a16="http://schemas.microsoft.com/office/drawing/2014/main" id="{4EC3463E-5C54-561A-3AD2-69454039AB56}"/>
              </a:ext>
            </a:extLst>
          </p:cNvPr>
          <p:cNvSpPr txBox="1"/>
          <p:nvPr/>
        </p:nvSpPr>
        <p:spPr>
          <a:xfrm>
            <a:off x="300037" y="1511463"/>
            <a:ext cx="859759" cy="246221"/>
          </a:xfrm>
          <a:prstGeom prst="rect">
            <a:avLst/>
          </a:prstGeom>
          <a:noFill/>
        </p:spPr>
        <p:txBody>
          <a:bodyPr wrap="square" rtlCol="0">
            <a:spAutoFit/>
          </a:bodyPr>
          <a:lstStyle/>
          <a:p>
            <a:r>
              <a:rPr lang="de-DE" sz="1000" b="0" i="0" dirty="0">
                <a:latin typeface="Roboto Light" panose="02000000000000000000" pitchFamily="2" charset="0"/>
                <a:ea typeface="Roboto Light" panose="02000000000000000000" pitchFamily="2" charset="0"/>
              </a:rPr>
              <a:t>Dunkelblau</a:t>
            </a:r>
          </a:p>
        </p:txBody>
      </p:sp>
      <p:sp>
        <p:nvSpPr>
          <p:cNvPr id="82" name="Textfeld 81">
            <a:extLst>
              <a:ext uri="{FF2B5EF4-FFF2-40B4-BE49-F238E27FC236}">
                <a16:creationId xmlns:a16="http://schemas.microsoft.com/office/drawing/2014/main" id="{DF775D8F-B70E-5FBA-9C4F-CD34E4B6EFEC}"/>
              </a:ext>
            </a:extLst>
          </p:cNvPr>
          <p:cNvSpPr txBox="1"/>
          <p:nvPr/>
        </p:nvSpPr>
        <p:spPr>
          <a:xfrm>
            <a:off x="300038" y="2596297"/>
            <a:ext cx="1033910" cy="251351"/>
          </a:xfrm>
          <a:prstGeom prst="rect">
            <a:avLst/>
          </a:prstGeom>
          <a:noFill/>
        </p:spPr>
        <p:txBody>
          <a:bodyPr wrap="square" rtlCol="0">
            <a:spAutoFit/>
          </a:bodyPr>
          <a:lstStyle/>
          <a:p>
            <a:pPr marL="0" marR="0" lvl="0" indent="0" algn="l" defTabSz="371475" rtl="0" eaLnBrk="1" fontAlgn="auto" latinLnBrk="0" hangingPunct="1">
              <a:lnSpc>
                <a:spcPct val="110000"/>
              </a:lnSpc>
              <a:spcBef>
                <a:spcPct val="20000"/>
              </a:spcBef>
              <a:spcAft>
                <a:spcPts val="488"/>
              </a:spcAft>
              <a:buClr>
                <a:schemeClr val="accent1"/>
              </a:buClr>
              <a:buSzPct val="92000"/>
              <a:buFont typeface="Wingdings 2" panose="05020102010507070707" pitchFamily="18" charset="2"/>
              <a:buNone/>
              <a:tabLst/>
              <a:defRPr/>
            </a:pPr>
            <a:r>
              <a:rPr lang="de-DE" sz="1000" dirty="0"/>
              <a:t>HEX: #335B74</a:t>
            </a:r>
          </a:p>
        </p:txBody>
      </p:sp>
      <p:sp>
        <p:nvSpPr>
          <p:cNvPr id="83" name="Textfeld 82">
            <a:extLst>
              <a:ext uri="{FF2B5EF4-FFF2-40B4-BE49-F238E27FC236}">
                <a16:creationId xmlns:a16="http://schemas.microsoft.com/office/drawing/2014/main" id="{DABB347D-65AC-AD57-5515-941F658A237A}"/>
              </a:ext>
            </a:extLst>
          </p:cNvPr>
          <p:cNvSpPr txBox="1"/>
          <p:nvPr/>
        </p:nvSpPr>
        <p:spPr>
          <a:xfrm>
            <a:off x="1879456" y="2596297"/>
            <a:ext cx="1138064" cy="251351"/>
          </a:xfrm>
          <a:prstGeom prst="rect">
            <a:avLst/>
          </a:prstGeom>
          <a:noFill/>
        </p:spPr>
        <p:txBody>
          <a:bodyPr wrap="square" rtlCol="0">
            <a:spAutoFit/>
          </a:bodyPr>
          <a:lstStyle/>
          <a:p>
            <a:pPr marL="0" marR="0" lvl="0" indent="0" algn="l" defTabSz="371475" rtl="0" eaLnBrk="1" fontAlgn="auto" latinLnBrk="0" hangingPunct="1">
              <a:lnSpc>
                <a:spcPct val="110000"/>
              </a:lnSpc>
              <a:spcBef>
                <a:spcPct val="20000"/>
              </a:spcBef>
              <a:spcAft>
                <a:spcPts val="488"/>
              </a:spcAft>
              <a:buClr>
                <a:schemeClr val="accent1"/>
              </a:buClr>
              <a:buSzPct val="92000"/>
              <a:buFont typeface="Wingdings 2" panose="05020102010507070707" pitchFamily="18" charset="2"/>
              <a:buNone/>
              <a:tabLst/>
              <a:defRPr/>
            </a:pPr>
            <a:r>
              <a:rPr lang="de-DE" sz="1000" dirty="0"/>
              <a:t>HEX: #00AFF5</a:t>
            </a:r>
          </a:p>
        </p:txBody>
      </p:sp>
      <p:sp>
        <p:nvSpPr>
          <p:cNvPr id="84" name="Textfeld 83">
            <a:extLst>
              <a:ext uri="{FF2B5EF4-FFF2-40B4-BE49-F238E27FC236}">
                <a16:creationId xmlns:a16="http://schemas.microsoft.com/office/drawing/2014/main" id="{5BC0E86B-8C07-9776-8DFB-73BE8C85B427}"/>
              </a:ext>
            </a:extLst>
          </p:cNvPr>
          <p:cNvSpPr txBox="1"/>
          <p:nvPr/>
        </p:nvSpPr>
        <p:spPr>
          <a:xfrm>
            <a:off x="3491130" y="2596297"/>
            <a:ext cx="1188446" cy="251351"/>
          </a:xfrm>
          <a:prstGeom prst="rect">
            <a:avLst/>
          </a:prstGeom>
          <a:noFill/>
        </p:spPr>
        <p:txBody>
          <a:bodyPr wrap="square" rtlCol="0">
            <a:spAutoFit/>
          </a:bodyPr>
          <a:lstStyle/>
          <a:p>
            <a:pPr marL="0" marR="0" lvl="0" indent="0" algn="l" defTabSz="371475" rtl="0" eaLnBrk="1" fontAlgn="auto" latinLnBrk="0" hangingPunct="1">
              <a:lnSpc>
                <a:spcPct val="110000"/>
              </a:lnSpc>
              <a:spcBef>
                <a:spcPct val="20000"/>
              </a:spcBef>
              <a:spcAft>
                <a:spcPts val="488"/>
              </a:spcAft>
              <a:buClr>
                <a:schemeClr val="accent1"/>
              </a:buClr>
              <a:buSzPct val="92000"/>
              <a:buFont typeface="Wingdings 2" panose="05020102010507070707" pitchFamily="18" charset="2"/>
              <a:buNone/>
              <a:tabLst/>
              <a:defRPr/>
            </a:pPr>
            <a:r>
              <a:rPr lang="de-DE" sz="1000" dirty="0"/>
              <a:t>HEX: #D2EAFE</a:t>
            </a:r>
          </a:p>
        </p:txBody>
      </p:sp>
      <p:sp>
        <p:nvSpPr>
          <p:cNvPr id="85" name="Textfeld 84">
            <a:extLst>
              <a:ext uri="{FF2B5EF4-FFF2-40B4-BE49-F238E27FC236}">
                <a16:creationId xmlns:a16="http://schemas.microsoft.com/office/drawing/2014/main" id="{A2DAFA70-ED71-C0CD-98C6-84F7A54AB97E}"/>
              </a:ext>
            </a:extLst>
          </p:cNvPr>
          <p:cNvSpPr txBox="1"/>
          <p:nvPr/>
        </p:nvSpPr>
        <p:spPr>
          <a:xfrm>
            <a:off x="5039157" y="2596297"/>
            <a:ext cx="1302615" cy="251351"/>
          </a:xfrm>
          <a:prstGeom prst="rect">
            <a:avLst/>
          </a:prstGeom>
          <a:noFill/>
        </p:spPr>
        <p:txBody>
          <a:bodyPr wrap="square" rtlCol="0">
            <a:spAutoFit/>
          </a:bodyPr>
          <a:lstStyle/>
          <a:p>
            <a:pPr marL="0" marR="0" lvl="0" indent="0" algn="l" defTabSz="371475" rtl="0" eaLnBrk="1" fontAlgn="auto" latinLnBrk="0" hangingPunct="1">
              <a:lnSpc>
                <a:spcPct val="110000"/>
              </a:lnSpc>
              <a:spcBef>
                <a:spcPct val="20000"/>
              </a:spcBef>
              <a:spcAft>
                <a:spcPts val="488"/>
              </a:spcAft>
              <a:buClr>
                <a:schemeClr val="accent1"/>
              </a:buClr>
              <a:buSzPct val="92000"/>
              <a:buFont typeface="Wingdings 2" panose="05020102010507070707" pitchFamily="18" charset="2"/>
              <a:buNone/>
              <a:tabLst/>
              <a:defRPr/>
            </a:pPr>
            <a:r>
              <a:rPr lang="de-DE" sz="1000" dirty="0"/>
              <a:t>HEX: #959FA9</a:t>
            </a:r>
          </a:p>
        </p:txBody>
      </p:sp>
      <p:sp>
        <p:nvSpPr>
          <p:cNvPr id="108" name="Textfeld 107">
            <a:extLst>
              <a:ext uri="{FF2B5EF4-FFF2-40B4-BE49-F238E27FC236}">
                <a16:creationId xmlns:a16="http://schemas.microsoft.com/office/drawing/2014/main" id="{722C8CFA-AAFC-08AB-016B-BB321F4BEFE9}"/>
              </a:ext>
            </a:extLst>
          </p:cNvPr>
          <p:cNvSpPr txBox="1"/>
          <p:nvPr userDrawn="1"/>
        </p:nvSpPr>
        <p:spPr>
          <a:xfrm>
            <a:off x="6760254" y="2399412"/>
            <a:ext cx="5126945" cy="4154984"/>
          </a:xfrm>
          <a:prstGeom prst="rect">
            <a:avLst/>
          </a:prstGeom>
          <a:noFill/>
        </p:spPr>
        <p:txBody>
          <a:bodyPr wrap="square" rtlCol="0">
            <a:spAutoFit/>
          </a:bodyPr>
          <a:lstStyle/>
          <a:p>
            <a:r>
              <a:rPr lang="de-DE" sz="1200" b="0" i="0" dirty="0">
                <a:latin typeface="+mn-lt"/>
                <a:ea typeface="Roboto Light" panose="02000000000000000000" pitchFamily="2" charset="0"/>
              </a:rPr>
              <a:t>Alles Geschriebene wird in der </a:t>
            </a:r>
            <a:r>
              <a:rPr lang="de-DE" sz="1200" b="1" i="0" dirty="0" err="1">
                <a:latin typeface="+mn-lt"/>
                <a:ea typeface="Roboto" panose="02000000000000000000" pitchFamily="2" charset="0"/>
              </a:rPr>
              <a:t>Roboto</a:t>
            </a:r>
            <a:r>
              <a:rPr lang="de-DE" sz="1200" b="1" i="0" dirty="0">
                <a:latin typeface="+mn-lt"/>
                <a:ea typeface="Roboto" panose="02000000000000000000" pitchFamily="2" charset="0"/>
              </a:rPr>
              <a:t> Schriftfamilie </a:t>
            </a:r>
            <a:r>
              <a:rPr lang="de-DE" sz="1200" b="0" i="0" dirty="0">
                <a:latin typeface="+mn-lt"/>
                <a:ea typeface="Roboto Light" panose="02000000000000000000" pitchFamily="2" charset="0"/>
              </a:rPr>
              <a:t>in 100% schwarz oder weiß gesetzt.</a:t>
            </a:r>
          </a:p>
          <a:p>
            <a:pPr>
              <a:lnSpc>
                <a:spcPct val="200000"/>
              </a:lnSpc>
            </a:pPr>
            <a:r>
              <a:rPr lang="de-DE" sz="1200" b="1" i="0" dirty="0">
                <a:latin typeface="+mn-lt"/>
                <a:ea typeface="Roboto Medium" panose="02000000000000000000" pitchFamily="2" charset="0"/>
              </a:rPr>
              <a:t>Action </a:t>
            </a:r>
            <a:r>
              <a:rPr lang="de-DE" sz="1200" b="1" i="0" dirty="0" err="1">
                <a:latin typeface="+mn-lt"/>
                <a:ea typeface="Roboto Medium" panose="02000000000000000000" pitchFamily="2" charset="0"/>
              </a:rPr>
              <a:t>Titles</a:t>
            </a:r>
            <a:r>
              <a:rPr lang="de-DE" sz="1200" b="1" i="0" dirty="0">
                <a:latin typeface="+mn-lt"/>
                <a:ea typeface="Roboto Medium" panose="02000000000000000000" pitchFamily="2" charset="0"/>
              </a:rPr>
              <a:t> Standardunterlage:</a:t>
            </a:r>
            <a:r>
              <a:rPr lang="de-DE" sz="1200" b="0" i="0" dirty="0">
                <a:latin typeface="+mn-lt"/>
                <a:ea typeface="Roboto" panose="02000000000000000000" pitchFamily="2" charset="0"/>
              </a:rPr>
              <a:t>	</a:t>
            </a:r>
            <a:r>
              <a:rPr lang="de-DE" sz="1200" b="0" i="0" dirty="0" err="1">
                <a:latin typeface="+mn-lt"/>
                <a:ea typeface="Roboto Light" panose="02000000000000000000" pitchFamily="2" charset="0"/>
              </a:rPr>
              <a:t>Roboto</a:t>
            </a:r>
            <a:r>
              <a:rPr lang="de-DE" sz="1200" b="0" i="0" dirty="0">
                <a:latin typeface="+mn-lt"/>
                <a:ea typeface="Roboto Light" panose="02000000000000000000" pitchFamily="2" charset="0"/>
              </a:rPr>
              <a:t> Black 23pt in Versalien </a:t>
            </a:r>
          </a:p>
          <a:p>
            <a:pPr>
              <a:lnSpc>
                <a:spcPct val="200000"/>
              </a:lnSpc>
            </a:pPr>
            <a:r>
              <a:rPr lang="de-DE" sz="1200" b="1" i="0" dirty="0">
                <a:latin typeface="+mn-lt"/>
                <a:ea typeface="Roboto Medium" panose="02000000000000000000" pitchFamily="2" charset="0"/>
              </a:rPr>
              <a:t>Action Titels Bericht: </a:t>
            </a:r>
            <a:r>
              <a:rPr lang="de-DE" sz="1200" b="0" i="0" dirty="0">
                <a:latin typeface="+mn-lt"/>
                <a:ea typeface="Roboto" panose="02000000000000000000" pitchFamily="2" charset="0"/>
              </a:rPr>
              <a:t>		</a:t>
            </a:r>
            <a:r>
              <a:rPr lang="de-DE" sz="1200" b="0" i="0" dirty="0" err="1">
                <a:latin typeface="+mn-lt"/>
                <a:ea typeface="Roboto Light" panose="02000000000000000000" pitchFamily="2" charset="0"/>
              </a:rPr>
              <a:t>Roboto</a:t>
            </a:r>
            <a:r>
              <a:rPr lang="de-DE" sz="1200" b="0" i="0" dirty="0">
                <a:latin typeface="+mn-lt"/>
                <a:ea typeface="Roboto Light" panose="02000000000000000000" pitchFamily="2" charset="0"/>
              </a:rPr>
              <a:t> Black 16pt  in Versalien </a:t>
            </a:r>
          </a:p>
          <a:p>
            <a:pPr>
              <a:lnSpc>
                <a:spcPct val="200000"/>
              </a:lnSpc>
            </a:pPr>
            <a:r>
              <a:rPr lang="de-DE" sz="1200" b="1" i="0" dirty="0" err="1">
                <a:latin typeface="+mn-lt"/>
                <a:ea typeface="Roboto Medium" panose="02000000000000000000" pitchFamily="2" charset="0"/>
              </a:rPr>
              <a:t>Sublines</a:t>
            </a:r>
            <a:r>
              <a:rPr lang="de-DE" sz="1200" b="1" i="0" dirty="0">
                <a:latin typeface="+mn-lt"/>
                <a:ea typeface="Roboto Medium" panose="02000000000000000000" pitchFamily="2" charset="0"/>
              </a:rPr>
              <a:t> (Untertitel): </a:t>
            </a:r>
            <a:r>
              <a:rPr lang="de-DE" sz="1200" b="0" i="0" dirty="0">
                <a:latin typeface="+mn-lt"/>
                <a:ea typeface="Roboto" panose="02000000000000000000" pitchFamily="2" charset="0"/>
              </a:rPr>
              <a:t>		</a:t>
            </a:r>
            <a:r>
              <a:rPr lang="de-DE" sz="1200" b="0" i="0" dirty="0" err="1">
                <a:latin typeface="+mn-lt"/>
                <a:ea typeface="Roboto Light" panose="02000000000000000000" pitchFamily="2" charset="0"/>
              </a:rPr>
              <a:t>Roboto</a:t>
            </a:r>
            <a:r>
              <a:rPr lang="de-DE" sz="1200" b="0" i="0" dirty="0">
                <a:latin typeface="+mn-lt"/>
                <a:ea typeface="Roboto Light" panose="02000000000000000000" pitchFamily="2" charset="0"/>
              </a:rPr>
              <a:t> medium 14pt </a:t>
            </a:r>
          </a:p>
          <a:p>
            <a:pPr>
              <a:lnSpc>
                <a:spcPct val="200000"/>
              </a:lnSpc>
            </a:pPr>
            <a:r>
              <a:rPr lang="de-DE" sz="1200" b="1" i="0" dirty="0">
                <a:latin typeface="+mn-lt"/>
                <a:ea typeface="Roboto Medium" panose="02000000000000000000" pitchFamily="2" charset="0"/>
              </a:rPr>
              <a:t>Fließtext: </a:t>
            </a:r>
            <a:r>
              <a:rPr lang="de-DE" sz="1200" b="0" i="0" dirty="0">
                <a:latin typeface="+mn-lt"/>
                <a:ea typeface="Roboto" panose="02000000000000000000" pitchFamily="2" charset="0"/>
              </a:rPr>
              <a:t>			</a:t>
            </a:r>
            <a:r>
              <a:rPr lang="de-DE" sz="1200" b="0" i="0" dirty="0" err="1">
                <a:latin typeface="+mn-lt"/>
                <a:ea typeface="Roboto Light" panose="02000000000000000000" pitchFamily="2" charset="0"/>
              </a:rPr>
              <a:t>Roboto</a:t>
            </a:r>
            <a:r>
              <a:rPr lang="de-DE" sz="1200" b="0" i="0" dirty="0">
                <a:latin typeface="+mn-lt"/>
                <a:ea typeface="Roboto Light" panose="02000000000000000000" pitchFamily="2" charset="0"/>
              </a:rPr>
              <a:t> light 12pt in Blocksatz</a:t>
            </a:r>
          </a:p>
          <a:p>
            <a:pPr>
              <a:lnSpc>
                <a:spcPct val="100000"/>
              </a:lnSpc>
            </a:pPr>
            <a:endParaRPr lang="de-DE" sz="1200" b="0" i="0" dirty="0">
              <a:latin typeface="+mn-lt"/>
              <a:ea typeface="Roboto" panose="02000000000000000000" pitchFamily="2" charset="0"/>
            </a:endParaRPr>
          </a:p>
          <a:p>
            <a:pPr marL="171450" marR="0" lvl="0" indent="-171450" algn="just" defTabSz="914400" rtl="0" eaLnBrk="1" fontAlgn="auto" latinLnBrk="0" hangingPunct="1">
              <a:lnSpc>
                <a:spcPct val="100000"/>
              </a:lnSpc>
              <a:spcBef>
                <a:spcPts val="0"/>
              </a:spcBef>
              <a:spcAft>
                <a:spcPts val="0"/>
              </a:spcAft>
              <a:buClr>
                <a:srgbClr val="62A39F"/>
              </a:buClr>
              <a:buSzPct val="120000"/>
              <a:buFont typeface="Arial" panose="020B0604020202020204" pitchFamily="34" charset="0"/>
              <a:buChar char="•"/>
              <a:tabLst/>
              <a:defRPr/>
            </a:pPr>
            <a:r>
              <a:rPr lang="de-DE" sz="1200" b="1" i="0" dirty="0">
                <a:latin typeface="+mn-lt"/>
                <a:ea typeface="Roboto Medium" panose="02000000000000000000" pitchFamily="2" charset="0"/>
              </a:rPr>
              <a:t>Aufzählungen: </a:t>
            </a:r>
            <a:r>
              <a:rPr kumimoji="0" lang="de-DE" sz="1200" b="0" i="0" u="none" strike="noStrike" kern="1200" cap="none" spc="0" normalizeH="0" baseline="0" noProof="0" dirty="0">
                <a:ln>
                  <a:noFill/>
                </a:ln>
                <a:solidFill>
                  <a:prstClr val="black"/>
                </a:solidFill>
                <a:effectLst/>
                <a:uLnTx/>
                <a:uFillTx/>
                <a:latin typeface="+mn-lt"/>
                <a:ea typeface="Roboto Light" panose="02000000000000000000" pitchFamily="2" charset="0"/>
                <a:cs typeface="+mn-cs"/>
              </a:rPr>
              <a:t>Aufzählungen immer mit ausgefülltem Punkt in grün (</a:t>
            </a:r>
            <a:r>
              <a:rPr lang="de-DE" sz="1200" dirty="0">
                <a:latin typeface="+mn-lt"/>
              </a:rPr>
              <a:t>HEX: 62a39f) </a:t>
            </a:r>
            <a:r>
              <a:rPr kumimoji="0" lang="de-DE" sz="1200" b="0" i="0" u="none" strike="noStrike" kern="1200" cap="none" spc="0" normalizeH="0" baseline="0" noProof="0" dirty="0">
                <a:ln>
                  <a:noFill/>
                </a:ln>
                <a:solidFill>
                  <a:prstClr val="black"/>
                </a:solidFill>
                <a:effectLst/>
                <a:uLnTx/>
                <a:uFillTx/>
                <a:latin typeface="+mn-lt"/>
                <a:ea typeface="Roboto Light" panose="02000000000000000000" pitchFamily="2" charset="0"/>
                <a:cs typeface="+mn-cs"/>
              </a:rPr>
              <a:t>und dem Abstand wie hier.</a:t>
            </a:r>
          </a:p>
          <a:p>
            <a:pPr marL="0" marR="0" lvl="0" indent="0" algn="just" defTabSz="914400" rtl="0" eaLnBrk="1" fontAlgn="auto" latinLnBrk="0" hangingPunct="1">
              <a:lnSpc>
                <a:spcPct val="100000"/>
              </a:lnSpc>
              <a:spcBef>
                <a:spcPts val="0"/>
              </a:spcBef>
              <a:spcAft>
                <a:spcPts val="0"/>
              </a:spcAft>
              <a:buClr>
                <a:srgbClr val="62A39F"/>
              </a:buClr>
              <a:buSzTx/>
              <a:buFont typeface="Arial" panose="020B0604020202020204" pitchFamily="34" charset="0"/>
              <a:buNone/>
              <a:tabLst/>
              <a:defRPr/>
            </a:pPr>
            <a:endParaRPr kumimoji="0" lang="de-DE" sz="1200" b="0" i="0" u="none" strike="noStrike" kern="1200" cap="none" spc="0" normalizeH="0" baseline="0" noProof="0" dirty="0">
              <a:ln>
                <a:noFill/>
              </a:ln>
              <a:solidFill>
                <a:prstClr val="black"/>
              </a:solidFill>
              <a:effectLst/>
              <a:uLnTx/>
              <a:uFillTx/>
              <a:latin typeface="+mn-lt"/>
              <a:ea typeface="Roboto Light" panose="02000000000000000000" pitchFamily="2" charset="0"/>
              <a:cs typeface="+mn-cs"/>
            </a:endParaRPr>
          </a:p>
          <a:p>
            <a:pPr marL="228600" marR="0" lvl="0" indent="-228600" algn="just" defTabSz="914400" rtl="0" eaLnBrk="1" fontAlgn="auto" latinLnBrk="0" hangingPunct="1">
              <a:lnSpc>
                <a:spcPct val="100000"/>
              </a:lnSpc>
              <a:spcBef>
                <a:spcPts val="0"/>
              </a:spcBef>
              <a:spcAft>
                <a:spcPts val="0"/>
              </a:spcAft>
              <a:buClr>
                <a:schemeClr val="accent3"/>
              </a:buClr>
              <a:buSzPct val="110000"/>
              <a:buFont typeface="+mj-lt"/>
              <a:buAutoNum type="arabicPeriod"/>
              <a:tabLst/>
              <a:defRPr/>
            </a:pPr>
            <a:r>
              <a:rPr kumimoji="0" lang="de-DE" sz="1200" b="1" i="0" u="none" strike="noStrike" kern="1200" cap="none" spc="0" normalizeH="0" baseline="0" noProof="0" dirty="0">
                <a:ln>
                  <a:noFill/>
                </a:ln>
                <a:solidFill>
                  <a:prstClr val="black"/>
                </a:solidFill>
                <a:effectLst/>
                <a:uLnTx/>
                <a:uFillTx/>
                <a:latin typeface="+mn-lt"/>
                <a:ea typeface="Roboto Medium" panose="02000000000000000000" pitchFamily="2" charset="0"/>
                <a:cs typeface="+mn-cs"/>
              </a:rPr>
              <a:t>Nummerierung: </a:t>
            </a:r>
            <a:r>
              <a:rPr kumimoji="0" lang="de-DE" sz="1200" b="0" i="0" u="none" strike="noStrike" kern="1200" cap="none" spc="0" normalizeH="0" baseline="0" noProof="0" dirty="0">
                <a:ln>
                  <a:noFill/>
                </a:ln>
                <a:solidFill>
                  <a:prstClr val="black"/>
                </a:solidFill>
                <a:effectLst/>
                <a:uLnTx/>
                <a:uFillTx/>
                <a:latin typeface="+mn-lt"/>
                <a:ea typeface="Roboto Medium" panose="02000000000000000000" pitchFamily="2" charset="0"/>
                <a:cs typeface="+mn-cs"/>
              </a:rPr>
              <a:t>Art der </a:t>
            </a:r>
            <a:r>
              <a:rPr kumimoji="0" lang="de-DE" sz="1200" b="1" i="0" u="none" strike="noStrike" kern="1200" cap="none" spc="0" normalizeH="0" baseline="0" noProof="0" dirty="0">
                <a:ln>
                  <a:noFill/>
                </a:ln>
                <a:solidFill>
                  <a:prstClr val="black"/>
                </a:solidFill>
                <a:effectLst/>
                <a:uLnTx/>
                <a:uFillTx/>
                <a:latin typeface="+mn-lt"/>
                <a:ea typeface="Roboto Medium" panose="02000000000000000000" pitchFamily="2" charset="0"/>
                <a:cs typeface="+mn-cs"/>
              </a:rPr>
              <a:t>Nummerierung</a:t>
            </a:r>
            <a:r>
              <a:rPr kumimoji="0" lang="de-DE" sz="1200" b="0" i="0" u="none" strike="noStrike" kern="1200" cap="none" spc="0" normalizeH="0" baseline="0" noProof="0" dirty="0">
                <a:ln>
                  <a:noFill/>
                </a:ln>
                <a:solidFill>
                  <a:prstClr val="black"/>
                </a:solidFill>
                <a:effectLst/>
                <a:uLnTx/>
                <a:uFillTx/>
                <a:latin typeface="+mn-lt"/>
                <a:ea typeface="Roboto Medium" panose="02000000000000000000" pitchFamily="2" charset="0"/>
                <a:cs typeface="+mn-cs"/>
              </a:rPr>
              <a:t> frei wählbar in Hellgrün.</a:t>
            </a:r>
          </a:p>
          <a:p>
            <a:pPr marL="228600" marR="0" lvl="0" indent="-228600" algn="just" defTabSz="914400" rtl="0" eaLnBrk="1" fontAlgn="auto" latinLnBrk="0" hangingPunct="1">
              <a:lnSpc>
                <a:spcPct val="100000"/>
              </a:lnSpc>
              <a:spcBef>
                <a:spcPts val="0"/>
              </a:spcBef>
              <a:spcAft>
                <a:spcPts val="0"/>
              </a:spcAft>
              <a:buClr>
                <a:schemeClr val="accent3"/>
              </a:buClr>
              <a:buSzTx/>
              <a:buFont typeface="+mj-lt"/>
              <a:buAutoNum type="arabicPeriod"/>
              <a:tabLst/>
              <a:defRPr/>
            </a:pPr>
            <a:endParaRPr kumimoji="0" lang="de-DE" sz="1200" b="0" i="0" u="none" strike="noStrike" kern="1200" cap="none" spc="0" normalizeH="0" baseline="0" noProof="0" dirty="0">
              <a:ln>
                <a:noFill/>
              </a:ln>
              <a:solidFill>
                <a:prstClr val="black"/>
              </a:solidFill>
              <a:effectLst/>
              <a:uLnTx/>
              <a:uFillTx/>
              <a:latin typeface="+mn-lt"/>
              <a:ea typeface="Roboto Medium" panose="02000000000000000000" pitchFamily="2" charset="0"/>
              <a:cs typeface="+mn-cs"/>
            </a:endParaRPr>
          </a:p>
          <a:p>
            <a:pPr>
              <a:lnSpc>
                <a:spcPct val="100000"/>
              </a:lnSpc>
            </a:pPr>
            <a:r>
              <a:rPr lang="de-DE" sz="1200" b="1" i="0" dirty="0">
                <a:latin typeface="+mn-lt"/>
                <a:ea typeface="Roboto Medium" panose="02000000000000000000" pitchFamily="2" charset="0"/>
              </a:rPr>
              <a:t>Hervorhebung: </a:t>
            </a:r>
            <a:r>
              <a:rPr lang="de-DE" sz="1200" b="0" i="0" dirty="0">
                <a:latin typeface="+mn-lt"/>
                <a:ea typeface="Roboto Light" panose="02000000000000000000" pitchFamily="2" charset="0"/>
              </a:rPr>
              <a:t>Die</a:t>
            </a:r>
            <a:r>
              <a:rPr lang="de-DE" sz="1200" b="0" i="0" u="none" dirty="0">
                <a:latin typeface="+mn-lt"/>
                <a:ea typeface="Roboto" panose="02000000000000000000" pitchFamily="2" charset="0"/>
              </a:rPr>
              <a:t> </a:t>
            </a:r>
            <a:r>
              <a:rPr lang="de-DE" sz="1200" b="1" i="0" u="none" dirty="0">
                <a:solidFill>
                  <a:srgbClr val="00AFF5"/>
                </a:solidFill>
                <a:latin typeface="+mn-lt"/>
                <a:ea typeface="Roboto Medium" panose="02000000000000000000" pitchFamily="2" charset="0"/>
              </a:rPr>
              <a:t>Hervorhebung</a:t>
            </a:r>
            <a:r>
              <a:rPr lang="de-DE" sz="1200" b="0" i="0" u="none" dirty="0">
                <a:latin typeface="+mn-lt"/>
                <a:ea typeface="Roboto" panose="02000000000000000000" pitchFamily="2" charset="0"/>
              </a:rPr>
              <a:t> im Text </a:t>
            </a:r>
            <a:r>
              <a:rPr lang="de-DE" sz="1200" b="0" i="0" dirty="0">
                <a:latin typeface="+mn-lt"/>
                <a:ea typeface="Roboto Light" panose="02000000000000000000" pitchFamily="2" charset="0"/>
              </a:rPr>
              <a:t>wird blau gefärbt und gefettet</a:t>
            </a:r>
          </a:p>
          <a:p>
            <a:pPr>
              <a:lnSpc>
                <a:spcPct val="100000"/>
              </a:lnSpc>
            </a:pPr>
            <a:endParaRPr lang="de-DE" sz="1200" b="0" i="0" dirty="0">
              <a:latin typeface="+mn-lt"/>
              <a:ea typeface="Roboto Light" panose="02000000000000000000" pitchFamily="2" charset="0"/>
            </a:endParaRPr>
          </a:p>
          <a:p>
            <a:pPr>
              <a:lnSpc>
                <a:spcPct val="100000"/>
              </a:lnSpc>
            </a:pPr>
            <a:endParaRPr lang="de-DE" sz="1200" b="0" i="0" dirty="0">
              <a:latin typeface="+mn-lt"/>
              <a:ea typeface="Roboto Light" panose="02000000000000000000" pitchFamily="2" charset="0"/>
            </a:endParaRPr>
          </a:p>
          <a:p>
            <a:pPr>
              <a:lnSpc>
                <a:spcPct val="100000"/>
              </a:lnSpc>
            </a:pPr>
            <a:r>
              <a:rPr lang="de-DE" sz="1200" b="0" i="0" dirty="0">
                <a:latin typeface="+mn-lt"/>
                <a:ea typeface="Roboto Medium" panose="02000000000000000000" pitchFamily="2" charset="0"/>
              </a:rPr>
              <a:t>Text auf Farbfläche: </a:t>
            </a:r>
            <a:r>
              <a:rPr lang="de-DE" sz="1200" b="0" i="0" dirty="0">
                <a:latin typeface="+mn-lt"/>
                <a:ea typeface="Roboto Light" panose="02000000000000000000" pitchFamily="2" charset="0"/>
              </a:rPr>
              <a:t>Ob die Schrift in weiß oder schwarz auf einer Farbfläche gesetzt wird, ist auf der linken Seite mit den RGB Angaben* erkennbar</a:t>
            </a:r>
          </a:p>
        </p:txBody>
      </p:sp>
      <p:sp>
        <p:nvSpPr>
          <p:cNvPr id="109" name="Rechteck 108">
            <a:extLst>
              <a:ext uri="{FF2B5EF4-FFF2-40B4-BE49-F238E27FC236}">
                <a16:creationId xmlns:a16="http://schemas.microsoft.com/office/drawing/2014/main" id="{8B310DC8-0C09-014D-8DCC-7950ABA70863}"/>
              </a:ext>
            </a:extLst>
          </p:cNvPr>
          <p:cNvSpPr/>
          <p:nvPr/>
        </p:nvSpPr>
        <p:spPr>
          <a:xfrm>
            <a:off x="1790562" y="6000298"/>
            <a:ext cx="557785" cy="564863"/>
          </a:xfrm>
          <a:prstGeom prst="rect">
            <a:avLst/>
          </a:prstGeom>
          <a:solidFill>
            <a:srgbClr val="657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de-DE" sz="1200">
              <a:latin typeface="Roboto Light" panose="02000000000000000000" pitchFamily="2" charset="0"/>
              <a:ea typeface="Roboto Light" panose="02000000000000000000" pitchFamily="2" charset="0"/>
            </a:endParaRPr>
          </a:p>
        </p:txBody>
      </p:sp>
      <p:sp>
        <p:nvSpPr>
          <p:cNvPr id="110" name="Textfeld 109">
            <a:extLst>
              <a:ext uri="{FF2B5EF4-FFF2-40B4-BE49-F238E27FC236}">
                <a16:creationId xmlns:a16="http://schemas.microsoft.com/office/drawing/2014/main" id="{04A200D7-C5D6-DF68-24A1-39D9ACFA67CE}"/>
              </a:ext>
            </a:extLst>
          </p:cNvPr>
          <p:cNvSpPr txBox="1"/>
          <p:nvPr/>
        </p:nvSpPr>
        <p:spPr>
          <a:xfrm>
            <a:off x="304800" y="6168477"/>
            <a:ext cx="557786" cy="215444"/>
          </a:xfrm>
          <a:prstGeom prst="rect">
            <a:avLst/>
          </a:prstGeom>
          <a:noFill/>
        </p:spPr>
        <p:txBody>
          <a:bodyPr wrap="square" rtlCol="0">
            <a:spAutoFit/>
          </a:bodyPr>
          <a:lstStyle/>
          <a:p>
            <a:pPr lvl="0" algn="ctr"/>
            <a:r>
              <a:rPr lang="de-DE" sz="800" b="0" i="0">
                <a:latin typeface="Roboto Light" panose="02000000000000000000" pitchFamily="2" charset="0"/>
                <a:ea typeface="Roboto Light" panose="02000000000000000000" pitchFamily="2" charset="0"/>
              </a:rPr>
              <a:t>Weiß</a:t>
            </a:r>
          </a:p>
        </p:txBody>
      </p:sp>
      <p:sp>
        <p:nvSpPr>
          <p:cNvPr id="111" name="Textfeld 110">
            <a:extLst>
              <a:ext uri="{FF2B5EF4-FFF2-40B4-BE49-F238E27FC236}">
                <a16:creationId xmlns:a16="http://schemas.microsoft.com/office/drawing/2014/main" id="{6CF2ED78-87EC-AAE4-4D5D-E06795615606}"/>
              </a:ext>
            </a:extLst>
          </p:cNvPr>
          <p:cNvSpPr txBox="1"/>
          <p:nvPr/>
        </p:nvSpPr>
        <p:spPr>
          <a:xfrm>
            <a:off x="1042044" y="6168477"/>
            <a:ext cx="572905" cy="215444"/>
          </a:xfrm>
          <a:prstGeom prst="rect">
            <a:avLst/>
          </a:prstGeom>
          <a:noFill/>
        </p:spPr>
        <p:txBody>
          <a:bodyPr wrap="square" rtlCol="0">
            <a:spAutoFit/>
          </a:bodyPr>
          <a:lstStyle/>
          <a:p>
            <a:pPr lvl="0" algn="ctr"/>
            <a:r>
              <a:rPr lang="de-DE" sz="800" b="0" i="0">
                <a:solidFill>
                  <a:schemeClr val="bg1"/>
                </a:solidFill>
                <a:latin typeface="Roboto Light" panose="02000000000000000000" pitchFamily="2" charset="0"/>
                <a:ea typeface="Roboto Light" panose="02000000000000000000" pitchFamily="2" charset="0"/>
              </a:rPr>
              <a:t>Schwarz</a:t>
            </a:r>
          </a:p>
        </p:txBody>
      </p:sp>
      <p:sp>
        <p:nvSpPr>
          <p:cNvPr id="112" name="Textfeld 111">
            <a:extLst>
              <a:ext uri="{FF2B5EF4-FFF2-40B4-BE49-F238E27FC236}">
                <a16:creationId xmlns:a16="http://schemas.microsoft.com/office/drawing/2014/main" id="{C832DF7B-FEEC-D04C-F3B2-DCC3E1413E83}"/>
              </a:ext>
            </a:extLst>
          </p:cNvPr>
          <p:cNvSpPr txBox="1"/>
          <p:nvPr/>
        </p:nvSpPr>
        <p:spPr>
          <a:xfrm>
            <a:off x="1764654" y="6168477"/>
            <a:ext cx="609600" cy="215444"/>
          </a:xfrm>
          <a:prstGeom prst="rect">
            <a:avLst/>
          </a:prstGeom>
          <a:noFill/>
        </p:spPr>
        <p:txBody>
          <a:bodyPr wrap="square" rtlCol="0">
            <a:spAutoFit/>
          </a:bodyPr>
          <a:lstStyle/>
          <a:p>
            <a:pPr lvl="0" algn="ctr"/>
            <a:r>
              <a:rPr lang="de-DE" sz="800" b="0" i="0">
                <a:solidFill>
                  <a:schemeClr val="bg1"/>
                </a:solidFill>
                <a:latin typeface="Roboto Light" panose="02000000000000000000" pitchFamily="2" charset="0"/>
                <a:ea typeface="Roboto Light" panose="02000000000000000000" pitchFamily="2" charset="0"/>
              </a:rPr>
              <a:t>Anthrazit</a:t>
            </a:r>
          </a:p>
        </p:txBody>
      </p:sp>
      <p:sp>
        <p:nvSpPr>
          <p:cNvPr id="5" name="Rechteck 4">
            <a:extLst>
              <a:ext uri="{FF2B5EF4-FFF2-40B4-BE49-F238E27FC236}">
                <a16:creationId xmlns:a16="http://schemas.microsoft.com/office/drawing/2014/main" id="{6824F474-DCD7-0472-414D-79850EED3805}"/>
              </a:ext>
            </a:extLst>
          </p:cNvPr>
          <p:cNvSpPr/>
          <p:nvPr/>
        </p:nvSpPr>
        <p:spPr>
          <a:xfrm>
            <a:off x="2581958" y="6000298"/>
            <a:ext cx="1143019" cy="564863"/>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bg1"/>
                </a:solidFill>
                <a:latin typeface="Roboto Light" panose="02000000000000000000" pitchFamily="2" charset="0"/>
                <a:ea typeface="Roboto Light" panose="02000000000000000000" pitchFamily="2" charset="0"/>
              </a:rPr>
              <a:t>Grau Töne und Abstufungen der Blau Grün Töne </a:t>
            </a:r>
          </a:p>
        </p:txBody>
      </p:sp>
      <p:sp>
        <p:nvSpPr>
          <p:cNvPr id="9" name="Textfeld 8">
            <a:extLst>
              <a:ext uri="{FF2B5EF4-FFF2-40B4-BE49-F238E27FC236}">
                <a16:creationId xmlns:a16="http://schemas.microsoft.com/office/drawing/2014/main" id="{721DC486-A584-DADD-34EF-246C880D9882}"/>
              </a:ext>
            </a:extLst>
          </p:cNvPr>
          <p:cNvSpPr txBox="1"/>
          <p:nvPr userDrawn="1"/>
        </p:nvSpPr>
        <p:spPr>
          <a:xfrm>
            <a:off x="6810283" y="868700"/>
            <a:ext cx="5076174" cy="307777"/>
          </a:xfrm>
          <a:prstGeom prst="rect">
            <a:avLst/>
          </a:prstGeom>
          <a:solidFill>
            <a:schemeClr val="bg1">
              <a:lumMod val="95000"/>
            </a:schemeClr>
          </a:solidFill>
        </p:spPr>
        <p:txBody>
          <a:bodyPr wrap="square" rtlCol="0">
            <a:spAutoFit/>
          </a:bodyPr>
          <a:lstStyle>
            <a:defPPr>
              <a:defRPr lang="en-DE"/>
            </a:defPPr>
            <a:lvl1pPr algn="ctr">
              <a:defRPr sz="1400" b="0" i="0">
                <a:latin typeface="Roboto" panose="02000000000000000000" pitchFamily="2" charset="0"/>
                <a:ea typeface="Roboto" panose="02000000000000000000" pitchFamily="2" charset="0"/>
              </a:defRPr>
            </a:lvl1pPr>
          </a:lstStyle>
          <a:p>
            <a:pPr lvl="0"/>
            <a:r>
              <a:rPr lang="de-DE" b="1" i="0">
                <a:latin typeface="+mn-lt"/>
                <a:ea typeface="Roboto Medium" panose="02000000000000000000" pitchFamily="2" charset="0"/>
              </a:rPr>
              <a:t>Allgemeine Informationen</a:t>
            </a:r>
          </a:p>
        </p:txBody>
      </p:sp>
      <p:sp>
        <p:nvSpPr>
          <p:cNvPr id="10" name="Textfeld 9">
            <a:extLst>
              <a:ext uri="{FF2B5EF4-FFF2-40B4-BE49-F238E27FC236}">
                <a16:creationId xmlns:a16="http://schemas.microsoft.com/office/drawing/2014/main" id="{7C290B18-8EEA-3A4D-AA06-98DF4E3C9B3D}"/>
              </a:ext>
            </a:extLst>
          </p:cNvPr>
          <p:cNvSpPr txBox="1"/>
          <p:nvPr/>
        </p:nvSpPr>
        <p:spPr>
          <a:xfrm>
            <a:off x="6810283" y="1288693"/>
            <a:ext cx="5076174" cy="461665"/>
          </a:xfrm>
          <a:prstGeom prst="rect">
            <a:avLst/>
          </a:prstGeom>
          <a:noFill/>
        </p:spPr>
        <p:txBody>
          <a:bodyPr wrap="square" rtlCol="0">
            <a:spAutoFit/>
          </a:bodyPr>
          <a:lstStyle/>
          <a:p>
            <a:pPr algn="just"/>
            <a:r>
              <a:rPr lang="de-DE" sz="1200" b="0" i="0">
                <a:latin typeface="+mn-lt"/>
                <a:ea typeface="Roboto" panose="02000000000000000000" pitchFamily="2" charset="0"/>
              </a:rPr>
              <a:t>Objekte und Textfelder sind vertikal und horizontal zu zentrieren und an den Führungslinien auszurichten. </a:t>
            </a:r>
          </a:p>
        </p:txBody>
      </p:sp>
      <p:graphicFrame>
        <p:nvGraphicFramePr>
          <p:cNvPr id="8" name="Objekt 7" hidden="1">
            <a:extLst>
              <a:ext uri="{FF2B5EF4-FFF2-40B4-BE49-F238E27FC236}">
                <a16:creationId xmlns:a16="http://schemas.microsoft.com/office/drawing/2014/main" id="{C538108E-1965-3CE4-8B1B-6E9108E7AFC9}"/>
              </a:ext>
            </a:extLst>
          </p:cNvPr>
          <p:cNvGraphicFramePr>
            <a:graphicFrameLocks noChangeAspect="1"/>
          </p:cNvGraphicFramePr>
          <p:nvPr userDrawn="1">
            <p:custDataLst>
              <p:tags r:id="rId2"/>
            </p:custDataLst>
            <p:extLst>
              <p:ext uri="{D42A27DB-BD31-4B8C-83A1-F6EECF244321}">
                <p14:modId xmlns:p14="http://schemas.microsoft.com/office/powerpoint/2010/main" val="23429716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6" imgW="501" imgH="500" progId="TCLayout.ActiveDocument.1">
                  <p:embed/>
                </p:oleObj>
              </mc:Choice>
              <mc:Fallback>
                <p:oleObj name="think-cell Folie" r:id="rId6" imgW="501" imgH="500" progId="TCLayout.ActiveDocument.1">
                  <p:embed/>
                  <p:pic>
                    <p:nvPicPr>
                      <p:cNvPr id="8" name="Objekt 7" hidden="1">
                        <a:extLst>
                          <a:ext uri="{FF2B5EF4-FFF2-40B4-BE49-F238E27FC236}">
                            <a16:creationId xmlns:a16="http://schemas.microsoft.com/office/drawing/2014/main" id="{C538108E-1965-3CE4-8B1B-6E9108E7AFC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hteck 11">
            <a:extLst>
              <a:ext uri="{FF2B5EF4-FFF2-40B4-BE49-F238E27FC236}">
                <a16:creationId xmlns:a16="http://schemas.microsoft.com/office/drawing/2014/main" id="{D682097A-4B83-E159-8B6C-AAE8075F2BA7}"/>
              </a:ext>
            </a:extLst>
          </p:cNvPr>
          <p:cNvSpPr/>
          <p:nvPr userDrawn="1"/>
        </p:nvSpPr>
        <p:spPr>
          <a:xfrm>
            <a:off x="302808" y="6000392"/>
            <a:ext cx="557785" cy="56505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de-DE" sz="1200">
              <a:latin typeface="Roboto Light" panose="02000000000000000000" pitchFamily="2" charset="0"/>
              <a:ea typeface="Roboto Light" panose="02000000000000000000" pitchFamily="2" charset="0"/>
            </a:endParaRPr>
          </a:p>
        </p:txBody>
      </p:sp>
      <p:sp>
        <p:nvSpPr>
          <p:cNvPr id="13" name="Rechteck 12">
            <a:extLst>
              <a:ext uri="{FF2B5EF4-FFF2-40B4-BE49-F238E27FC236}">
                <a16:creationId xmlns:a16="http://schemas.microsoft.com/office/drawing/2014/main" id="{55FDEF4C-3202-32C4-578A-9DC97B5534D2}"/>
              </a:ext>
            </a:extLst>
          </p:cNvPr>
          <p:cNvSpPr/>
          <p:nvPr userDrawn="1"/>
        </p:nvSpPr>
        <p:spPr>
          <a:xfrm>
            <a:off x="1049604" y="6000298"/>
            <a:ext cx="557785" cy="5648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de-DE" sz="1200">
              <a:latin typeface="Roboto Light" panose="02000000000000000000" pitchFamily="2" charset="0"/>
              <a:ea typeface="Roboto Light" panose="02000000000000000000" pitchFamily="2" charset="0"/>
            </a:endParaRPr>
          </a:p>
        </p:txBody>
      </p:sp>
      <p:sp>
        <p:nvSpPr>
          <p:cNvPr id="14" name="Textfeld 13">
            <a:extLst>
              <a:ext uri="{FF2B5EF4-FFF2-40B4-BE49-F238E27FC236}">
                <a16:creationId xmlns:a16="http://schemas.microsoft.com/office/drawing/2014/main" id="{AE94A549-D745-F3B2-A1B0-AFFB98CFDF96}"/>
              </a:ext>
            </a:extLst>
          </p:cNvPr>
          <p:cNvSpPr txBox="1"/>
          <p:nvPr userDrawn="1"/>
        </p:nvSpPr>
        <p:spPr>
          <a:xfrm>
            <a:off x="3368233" y="-266218"/>
            <a:ext cx="184731" cy="369332"/>
          </a:xfrm>
          <a:prstGeom prst="rect">
            <a:avLst/>
          </a:prstGeom>
          <a:noFill/>
        </p:spPr>
        <p:txBody>
          <a:bodyPr wrap="none" rtlCol="0">
            <a:spAutoFit/>
          </a:bodyPr>
          <a:lstStyle/>
          <a:p>
            <a:endParaRPr lang="de-DE"/>
          </a:p>
        </p:txBody>
      </p:sp>
      <p:sp>
        <p:nvSpPr>
          <p:cNvPr id="15" name="Textfeld 14">
            <a:extLst>
              <a:ext uri="{FF2B5EF4-FFF2-40B4-BE49-F238E27FC236}">
                <a16:creationId xmlns:a16="http://schemas.microsoft.com/office/drawing/2014/main" id="{0593CB18-54AF-33D5-67F8-8FA87AE49AA7}"/>
              </a:ext>
            </a:extLst>
          </p:cNvPr>
          <p:cNvSpPr txBox="1"/>
          <p:nvPr userDrawn="1"/>
        </p:nvSpPr>
        <p:spPr>
          <a:xfrm>
            <a:off x="8113853" y="3970116"/>
            <a:ext cx="184731" cy="369332"/>
          </a:xfrm>
          <a:prstGeom prst="rect">
            <a:avLst/>
          </a:prstGeom>
          <a:noFill/>
        </p:spPr>
        <p:txBody>
          <a:bodyPr wrap="none" rtlCol="0">
            <a:spAutoFit/>
          </a:bodyPr>
          <a:lstStyle/>
          <a:p>
            <a:endParaRPr lang="de-DE"/>
          </a:p>
        </p:txBody>
      </p:sp>
      <p:sp>
        <p:nvSpPr>
          <p:cNvPr id="16" name="Titel 28">
            <a:extLst>
              <a:ext uri="{FF2B5EF4-FFF2-40B4-BE49-F238E27FC236}">
                <a16:creationId xmlns:a16="http://schemas.microsoft.com/office/drawing/2014/main" id="{78702557-351E-B12C-319B-87CE51B8E003}"/>
              </a:ext>
            </a:extLst>
          </p:cNvPr>
          <p:cNvSpPr txBox="1">
            <a:spLocks/>
          </p:cNvSpPr>
          <p:nvPr userDrawn="1"/>
        </p:nvSpPr>
        <p:spPr>
          <a:xfrm>
            <a:off x="300038" y="1100167"/>
            <a:ext cx="1594130" cy="252458"/>
          </a:xfrm>
          <a:prstGeom prst="rect">
            <a:avLst/>
          </a:prstGeom>
        </p:spPr>
        <p:txBody>
          <a:bodyPr vert="horz" anchor="ctr"/>
          <a:lstStyle>
            <a:lvl1pPr algn="l" defTabSz="371475" rtl="0" eaLnBrk="1" latinLnBrk="0" hangingPunct="1">
              <a:lnSpc>
                <a:spcPct val="100000"/>
              </a:lnSpc>
              <a:spcBef>
                <a:spcPct val="0"/>
              </a:spcBef>
              <a:buNone/>
              <a:defRPr sz="2300" b="0" kern="1200" cap="all" baseline="0">
                <a:solidFill>
                  <a:schemeClr val="tx1"/>
                </a:solidFill>
                <a:latin typeface="Roboto Black" panose="02000000000000000000" pitchFamily="2" charset="0"/>
                <a:ea typeface="Roboto Black"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endParaRPr lang="de-DE" sz="1000"/>
          </a:p>
        </p:txBody>
      </p:sp>
      <p:sp>
        <p:nvSpPr>
          <p:cNvPr id="17" name="Textfeld 16">
            <a:extLst>
              <a:ext uri="{FF2B5EF4-FFF2-40B4-BE49-F238E27FC236}">
                <a16:creationId xmlns:a16="http://schemas.microsoft.com/office/drawing/2014/main" id="{16BAD5B2-8163-7578-3CA7-2AF73FD2B5DF}"/>
              </a:ext>
            </a:extLst>
          </p:cNvPr>
          <p:cNvSpPr txBox="1"/>
          <p:nvPr userDrawn="1"/>
        </p:nvSpPr>
        <p:spPr>
          <a:xfrm>
            <a:off x="304800" y="868700"/>
            <a:ext cx="5791200" cy="307777"/>
          </a:xfrm>
          <a:prstGeom prst="rect">
            <a:avLst/>
          </a:prstGeom>
          <a:solidFill>
            <a:schemeClr val="bg1">
              <a:lumMod val="95000"/>
            </a:schemeClr>
          </a:solidFill>
        </p:spPr>
        <p:txBody>
          <a:bodyPr wrap="square" rtlCol="0">
            <a:spAutoFit/>
          </a:bodyPr>
          <a:lstStyle/>
          <a:p>
            <a:pPr algn="ctr"/>
            <a:r>
              <a:rPr lang="de-DE" sz="1400" b="1" i="0" dirty="0" err="1">
                <a:latin typeface="+mn-lt"/>
                <a:ea typeface="Roboto Medium" panose="02000000000000000000" pitchFamily="2" charset="0"/>
              </a:rPr>
              <a:t>Moisburg</a:t>
            </a:r>
            <a:r>
              <a:rPr lang="de-DE" sz="1400" b="1" i="0" dirty="0">
                <a:latin typeface="+mn-lt"/>
                <a:ea typeface="Roboto Medium" panose="02000000000000000000" pitchFamily="2" charset="0"/>
              </a:rPr>
              <a:t> Farben</a:t>
            </a:r>
          </a:p>
        </p:txBody>
      </p:sp>
      <p:sp>
        <p:nvSpPr>
          <p:cNvPr id="130" name="Rechteck 129">
            <a:extLst>
              <a:ext uri="{FF2B5EF4-FFF2-40B4-BE49-F238E27FC236}">
                <a16:creationId xmlns:a16="http://schemas.microsoft.com/office/drawing/2014/main" id="{9EC0CDC2-C30B-84BF-AE29-6F12311D3EDB}"/>
              </a:ext>
            </a:extLst>
          </p:cNvPr>
          <p:cNvSpPr/>
          <p:nvPr userDrawn="1"/>
        </p:nvSpPr>
        <p:spPr>
          <a:xfrm>
            <a:off x="1790562" y="6000298"/>
            <a:ext cx="557785" cy="5648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de-DE" sz="1200">
              <a:latin typeface="Roboto Light" panose="02000000000000000000" pitchFamily="2" charset="0"/>
              <a:ea typeface="Roboto Light" panose="02000000000000000000" pitchFamily="2" charset="0"/>
            </a:endParaRPr>
          </a:p>
        </p:txBody>
      </p:sp>
      <p:sp>
        <p:nvSpPr>
          <p:cNvPr id="131" name="Textfeld 130">
            <a:extLst>
              <a:ext uri="{FF2B5EF4-FFF2-40B4-BE49-F238E27FC236}">
                <a16:creationId xmlns:a16="http://schemas.microsoft.com/office/drawing/2014/main" id="{D359CF59-F73F-51DB-C8DB-235FF2352CE9}"/>
              </a:ext>
            </a:extLst>
          </p:cNvPr>
          <p:cNvSpPr txBox="1"/>
          <p:nvPr userDrawn="1"/>
        </p:nvSpPr>
        <p:spPr>
          <a:xfrm>
            <a:off x="304800" y="6168477"/>
            <a:ext cx="557786" cy="215444"/>
          </a:xfrm>
          <a:prstGeom prst="rect">
            <a:avLst/>
          </a:prstGeom>
          <a:noFill/>
        </p:spPr>
        <p:txBody>
          <a:bodyPr wrap="square" rtlCol="0">
            <a:spAutoFit/>
          </a:bodyPr>
          <a:lstStyle/>
          <a:p>
            <a:pPr lvl="0" algn="ctr"/>
            <a:r>
              <a:rPr lang="de-DE" sz="800" b="0" i="0">
                <a:latin typeface="Roboto Light" panose="02000000000000000000" pitchFamily="2" charset="0"/>
                <a:ea typeface="Roboto Light" panose="02000000000000000000" pitchFamily="2" charset="0"/>
              </a:rPr>
              <a:t>Weiß</a:t>
            </a:r>
          </a:p>
        </p:txBody>
      </p:sp>
      <p:sp>
        <p:nvSpPr>
          <p:cNvPr id="132" name="Textfeld 131">
            <a:extLst>
              <a:ext uri="{FF2B5EF4-FFF2-40B4-BE49-F238E27FC236}">
                <a16:creationId xmlns:a16="http://schemas.microsoft.com/office/drawing/2014/main" id="{0FD5716A-CB93-6492-DA28-C17489F54AEC}"/>
              </a:ext>
            </a:extLst>
          </p:cNvPr>
          <p:cNvSpPr txBox="1"/>
          <p:nvPr userDrawn="1"/>
        </p:nvSpPr>
        <p:spPr>
          <a:xfrm>
            <a:off x="1042044" y="6168477"/>
            <a:ext cx="572905" cy="215444"/>
          </a:xfrm>
          <a:prstGeom prst="rect">
            <a:avLst/>
          </a:prstGeom>
          <a:noFill/>
        </p:spPr>
        <p:txBody>
          <a:bodyPr wrap="square" rtlCol="0">
            <a:spAutoFit/>
          </a:bodyPr>
          <a:lstStyle/>
          <a:p>
            <a:pPr lvl="0" algn="ctr"/>
            <a:r>
              <a:rPr lang="de-DE" sz="800" b="0" i="0">
                <a:solidFill>
                  <a:schemeClr val="bg1"/>
                </a:solidFill>
                <a:latin typeface="Roboto Light" panose="02000000000000000000" pitchFamily="2" charset="0"/>
                <a:ea typeface="Roboto Light" panose="02000000000000000000" pitchFamily="2" charset="0"/>
              </a:rPr>
              <a:t>Schwarz</a:t>
            </a:r>
          </a:p>
        </p:txBody>
      </p:sp>
      <p:sp>
        <p:nvSpPr>
          <p:cNvPr id="133" name="Textfeld 132">
            <a:extLst>
              <a:ext uri="{FF2B5EF4-FFF2-40B4-BE49-F238E27FC236}">
                <a16:creationId xmlns:a16="http://schemas.microsoft.com/office/drawing/2014/main" id="{678FA96B-1B13-9450-2560-084BBF39D2EF}"/>
              </a:ext>
            </a:extLst>
          </p:cNvPr>
          <p:cNvSpPr txBox="1"/>
          <p:nvPr userDrawn="1"/>
        </p:nvSpPr>
        <p:spPr>
          <a:xfrm>
            <a:off x="1764654" y="6168477"/>
            <a:ext cx="609600" cy="215444"/>
          </a:xfrm>
          <a:prstGeom prst="rect">
            <a:avLst/>
          </a:prstGeom>
          <a:noFill/>
        </p:spPr>
        <p:txBody>
          <a:bodyPr wrap="square" rtlCol="0">
            <a:spAutoFit/>
          </a:bodyPr>
          <a:lstStyle/>
          <a:p>
            <a:pPr lvl="0" algn="ctr"/>
            <a:r>
              <a:rPr lang="de-DE" sz="800" b="0" i="0">
                <a:solidFill>
                  <a:schemeClr val="bg1"/>
                </a:solidFill>
                <a:latin typeface="Roboto Light" panose="02000000000000000000" pitchFamily="2" charset="0"/>
                <a:ea typeface="Roboto Light" panose="02000000000000000000" pitchFamily="2" charset="0"/>
              </a:rPr>
              <a:t>Anthrazit</a:t>
            </a:r>
          </a:p>
        </p:txBody>
      </p:sp>
      <p:sp>
        <p:nvSpPr>
          <p:cNvPr id="140" name="Textfeld 139">
            <a:extLst>
              <a:ext uri="{FF2B5EF4-FFF2-40B4-BE49-F238E27FC236}">
                <a16:creationId xmlns:a16="http://schemas.microsoft.com/office/drawing/2014/main" id="{C691E726-A8C6-4A5B-6855-81D752ED02DA}"/>
              </a:ext>
            </a:extLst>
          </p:cNvPr>
          <p:cNvSpPr txBox="1"/>
          <p:nvPr userDrawn="1"/>
        </p:nvSpPr>
        <p:spPr>
          <a:xfrm>
            <a:off x="2506909" y="5703049"/>
            <a:ext cx="997151" cy="249868"/>
          </a:xfrm>
          <a:prstGeom prst="rect">
            <a:avLst/>
          </a:prstGeom>
          <a:noFill/>
        </p:spPr>
        <p:txBody>
          <a:bodyPr wrap="square" rtlCol="0">
            <a:spAutoFit/>
          </a:bodyPr>
          <a:lstStyle/>
          <a:p>
            <a:pPr lvl="0"/>
            <a:r>
              <a:rPr lang="de-DE" sz="1000" b="0" i="0">
                <a:latin typeface="Roboto Light" panose="02000000000000000000" pitchFamily="2" charset="0"/>
                <a:ea typeface="Roboto Light" panose="02000000000000000000" pitchFamily="2" charset="0"/>
              </a:rPr>
              <a:t>Formen</a:t>
            </a:r>
          </a:p>
        </p:txBody>
      </p:sp>
      <p:sp>
        <p:nvSpPr>
          <p:cNvPr id="19" name="Textfeld 32">
            <a:extLst>
              <a:ext uri="{FF2B5EF4-FFF2-40B4-BE49-F238E27FC236}">
                <a16:creationId xmlns:a16="http://schemas.microsoft.com/office/drawing/2014/main" id="{270A228B-118A-D1D2-3CB2-4B21B06E47DB}"/>
              </a:ext>
            </a:extLst>
          </p:cNvPr>
          <p:cNvSpPr txBox="1"/>
          <p:nvPr userDrawn="1"/>
        </p:nvSpPr>
        <p:spPr>
          <a:xfrm>
            <a:off x="300037" y="3228268"/>
            <a:ext cx="859759" cy="246221"/>
          </a:xfrm>
          <a:prstGeom prst="rect">
            <a:avLst/>
          </a:prstGeom>
          <a:noFill/>
        </p:spPr>
        <p:txBody>
          <a:bodyPr wrap="square" rtlCol="0">
            <a:spAutoFit/>
          </a:bodyPr>
          <a:lstStyle/>
          <a:p>
            <a:r>
              <a:rPr lang="de-DE" sz="1000" b="0" i="0" dirty="0">
                <a:latin typeface="Roboto Light" panose="02000000000000000000" pitchFamily="2" charset="0"/>
                <a:ea typeface="Roboto Light" panose="02000000000000000000" pitchFamily="2" charset="0"/>
              </a:rPr>
              <a:t>Rot</a:t>
            </a:r>
          </a:p>
        </p:txBody>
      </p:sp>
    </p:spTree>
    <p:extLst>
      <p:ext uri="{BB962C8B-B14F-4D97-AF65-F5344CB8AC3E}">
        <p14:creationId xmlns:p14="http://schemas.microsoft.com/office/powerpoint/2010/main" val="1134863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Unterlage_blank">
    <p:spTree>
      <p:nvGrpSpPr>
        <p:cNvPr id="1" name=""/>
        <p:cNvGrpSpPr/>
        <p:nvPr/>
      </p:nvGrpSpPr>
      <p:grpSpPr>
        <a:xfrm>
          <a:off x="0" y="0"/>
          <a:ext cx="0" cy="0"/>
          <a:chOff x="0" y="0"/>
          <a:chExt cx="0" cy="0"/>
        </a:xfrm>
      </p:grpSpPr>
      <p:graphicFrame>
        <p:nvGraphicFramePr>
          <p:cNvPr id="15" name="Objekt 14" hidden="1">
            <a:extLst>
              <a:ext uri="{FF2B5EF4-FFF2-40B4-BE49-F238E27FC236}">
                <a16:creationId xmlns:a16="http://schemas.microsoft.com/office/drawing/2014/main" id="{12DCB5E5-0C99-8870-F503-30473F611CB5}"/>
              </a:ext>
            </a:extLst>
          </p:cNvPr>
          <p:cNvGraphicFramePr>
            <a:graphicFrameLocks noChangeAspect="1"/>
          </p:cNvGraphicFramePr>
          <p:nvPr>
            <p:custDataLst>
              <p:tags r:id="rId1"/>
            </p:custDataLst>
            <p:extLst>
              <p:ext uri="{D42A27DB-BD31-4B8C-83A1-F6EECF244321}">
                <p14:modId xmlns:p14="http://schemas.microsoft.com/office/powerpoint/2010/main" val="2953841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0" progId="TCLayout.ActiveDocument.1">
                  <p:embed/>
                </p:oleObj>
              </mc:Choice>
              <mc:Fallback>
                <p:oleObj name="think-cell Slide" r:id="rId3" imgW="501" imgH="500" progId="TCLayout.ActiveDocument.1">
                  <p:embed/>
                  <p:pic>
                    <p:nvPicPr>
                      <p:cNvPr id="15" name="Objekt 14" hidden="1">
                        <a:extLst>
                          <a:ext uri="{FF2B5EF4-FFF2-40B4-BE49-F238E27FC236}">
                            <a16:creationId xmlns:a16="http://schemas.microsoft.com/office/drawing/2014/main" id="{12DCB5E5-0C99-8870-F503-30473F611CB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itel 28">
            <a:extLst>
              <a:ext uri="{FF2B5EF4-FFF2-40B4-BE49-F238E27FC236}">
                <a16:creationId xmlns:a16="http://schemas.microsoft.com/office/drawing/2014/main" id="{FD199E9F-A794-EB1D-E080-1A9CD7F38E58}"/>
              </a:ext>
            </a:extLst>
          </p:cNvPr>
          <p:cNvSpPr>
            <a:spLocks noGrp="1"/>
          </p:cNvSpPr>
          <p:nvPr>
            <p:ph type="title" hasCustomPrompt="1"/>
          </p:nvPr>
        </p:nvSpPr>
        <p:spPr>
          <a:xfrm>
            <a:off x="300038" y="518130"/>
            <a:ext cx="10850562" cy="778714"/>
          </a:xfrm>
          <a:prstGeom prst="rect">
            <a:avLst/>
          </a:prstGeom>
        </p:spPr>
        <p:txBody>
          <a:bodyPr vert="horz" anchor="ctr"/>
          <a:lstStyle>
            <a:lvl1pPr>
              <a:defRPr sz="2300" cap="all" baseline="0">
                <a:solidFill>
                  <a:schemeClr val="tx1"/>
                </a:solidFill>
                <a:latin typeface="Roboto Black" panose="02000000000000000000" pitchFamily="2" charset="0"/>
                <a:ea typeface="Roboto Black" panose="02000000000000000000" pitchFamily="2" charset="0"/>
              </a:defRPr>
            </a:lvl1pPr>
          </a:lstStyle>
          <a:p>
            <a:r>
              <a:rPr lang="de-DE"/>
              <a:t>ACTION TITLE</a:t>
            </a:r>
          </a:p>
        </p:txBody>
      </p:sp>
      <p:sp>
        <p:nvSpPr>
          <p:cNvPr id="18" name="Textplatzhalter 13">
            <a:extLst>
              <a:ext uri="{FF2B5EF4-FFF2-40B4-BE49-F238E27FC236}">
                <a16:creationId xmlns:a16="http://schemas.microsoft.com/office/drawing/2014/main" id="{9382A1DF-7212-F912-B394-58456FB999CC}"/>
              </a:ext>
            </a:extLst>
          </p:cNvPr>
          <p:cNvSpPr>
            <a:spLocks noGrp="1"/>
          </p:cNvSpPr>
          <p:nvPr>
            <p:ph type="body" sz="quarter" idx="13"/>
          </p:nvPr>
        </p:nvSpPr>
        <p:spPr>
          <a:xfrm>
            <a:off x="300039" y="1402831"/>
            <a:ext cx="11591924" cy="5158307"/>
          </a:xfrm>
          <a:prstGeom prst="rect">
            <a:avLst/>
          </a:prstGeom>
        </p:spPr>
        <p:txBody>
          <a:bodyPr/>
          <a:lstStyle>
            <a:lvl1pPr marL="0" indent="0">
              <a:lnSpc>
                <a:spcPct val="100000"/>
              </a:lnSpc>
              <a:spcBef>
                <a:spcPts val="0"/>
              </a:spcBef>
              <a:spcAft>
                <a:spcPts val="0"/>
              </a:spcAft>
              <a:buClr>
                <a:schemeClr val="accent6">
                  <a:lumMod val="50000"/>
                </a:schemeClr>
              </a:buClr>
              <a:buSzPct val="100000"/>
              <a:buFont typeface="Arial" panose="020B0604020202020204" pitchFamily="34" charset="0"/>
              <a:buNone/>
              <a:defRPr sz="1600">
                <a:latin typeface="Roboto Light" panose="02000000000000000000" pitchFamily="2" charset="0"/>
                <a:ea typeface="Roboto Light" panose="02000000000000000000" pitchFamily="2" charset="0"/>
              </a:defRPr>
            </a:lvl1pPr>
            <a:lvl2pPr marL="0" indent="0">
              <a:lnSpc>
                <a:spcPct val="100000"/>
              </a:lnSpc>
              <a:spcBef>
                <a:spcPts val="0"/>
              </a:spcBef>
              <a:spcAft>
                <a:spcPts val="0"/>
              </a:spcAft>
              <a:buClr>
                <a:schemeClr val="accent6">
                  <a:lumMod val="50000"/>
                </a:schemeClr>
              </a:buClr>
              <a:buSzPct val="100000"/>
              <a:buFont typeface="Arial" panose="020B0604020202020204" pitchFamily="34" charset="0"/>
              <a:buNone/>
              <a:defRPr sz="1600">
                <a:latin typeface="Roboto Light" panose="02000000000000000000" pitchFamily="2" charset="0"/>
                <a:ea typeface="Roboto Light" panose="02000000000000000000" pitchFamily="2" charset="0"/>
              </a:defRPr>
            </a:lvl2pPr>
            <a:lvl3pPr marL="0" indent="0">
              <a:lnSpc>
                <a:spcPct val="100000"/>
              </a:lnSpc>
              <a:spcBef>
                <a:spcPts val="0"/>
              </a:spcBef>
              <a:spcAft>
                <a:spcPts val="0"/>
              </a:spcAft>
              <a:buClr>
                <a:schemeClr val="accent6">
                  <a:lumMod val="50000"/>
                </a:schemeClr>
              </a:buClr>
              <a:buSzPct val="100000"/>
              <a:buFont typeface="Arial" panose="020B0604020202020204" pitchFamily="34" charset="0"/>
              <a:buNone/>
              <a:defRPr sz="1600">
                <a:latin typeface="Roboto Light" panose="02000000000000000000" pitchFamily="2" charset="0"/>
                <a:ea typeface="Roboto Light" panose="02000000000000000000" pitchFamily="2" charset="0"/>
              </a:defRPr>
            </a:lvl3pPr>
            <a:lvl4pPr marL="0" indent="0">
              <a:lnSpc>
                <a:spcPct val="100000"/>
              </a:lnSpc>
              <a:spcBef>
                <a:spcPts val="0"/>
              </a:spcBef>
              <a:spcAft>
                <a:spcPts val="0"/>
              </a:spcAft>
              <a:buClr>
                <a:schemeClr val="accent6">
                  <a:lumMod val="50000"/>
                </a:schemeClr>
              </a:buClr>
              <a:buSzPct val="100000"/>
              <a:buFont typeface="Arial" panose="020B0604020202020204" pitchFamily="34" charset="0"/>
              <a:buNone/>
              <a:defRPr sz="1600">
                <a:latin typeface="Roboto Light" panose="02000000000000000000" pitchFamily="2" charset="0"/>
                <a:ea typeface="Roboto Light" panose="02000000000000000000" pitchFamily="2" charset="0"/>
              </a:defRPr>
            </a:lvl4pPr>
            <a:lvl5pPr marL="0" indent="0">
              <a:lnSpc>
                <a:spcPct val="100000"/>
              </a:lnSpc>
              <a:spcBef>
                <a:spcPts val="0"/>
              </a:spcBef>
              <a:spcAft>
                <a:spcPts val="0"/>
              </a:spcAft>
              <a:buClr>
                <a:schemeClr val="accent6">
                  <a:lumMod val="50000"/>
                </a:schemeClr>
              </a:buClr>
              <a:buSzPct val="100000"/>
              <a:buFont typeface="Arial" panose="020B0604020202020204" pitchFamily="34" charset="0"/>
              <a:buNone/>
              <a:defRPr sz="1600">
                <a:latin typeface="Roboto Light" panose="02000000000000000000" pitchFamily="2" charset="0"/>
                <a:ea typeface="Roboto Light" panose="02000000000000000000" pitchFamily="2"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Foliennummernplatzhalter 4">
            <a:extLst>
              <a:ext uri="{FF2B5EF4-FFF2-40B4-BE49-F238E27FC236}">
                <a16:creationId xmlns:a16="http://schemas.microsoft.com/office/drawing/2014/main" id="{25907AEF-4C4E-68A8-4B4D-54E5796E7C6E}"/>
              </a:ext>
            </a:extLst>
          </p:cNvPr>
          <p:cNvSpPr>
            <a:spLocks noGrp="1"/>
          </p:cNvSpPr>
          <p:nvPr>
            <p:ph type="sldNum" sz="quarter" idx="4"/>
          </p:nvPr>
        </p:nvSpPr>
        <p:spPr>
          <a:xfrm>
            <a:off x="10839452" y="6633804"/>
            <a:ext cx="1052510" cy="180000"/>
          </a:xfrm>
          <a:prstGeom prst="rect">
            <a:avLst/>
          </a:prstGeom>
        </p:spPr>
        <p:txBody>
          <a:bodyPr rtlCol="0" anchor="ctr"/>
          <a:lstStyle>
            <a:lvl1pPr algn="r">
              <a:defRPr sz="700">
                <a:solidFill>
                  <a:schemeClr val="bg1">
                    <a:lumMod val="50000"/>
                  </a:schemeClr>
                </a:solidFill>
                <a:latin typeface="Roboto Light" panose="02000000000000000000" pitchFamily="2" charset="0"/>
                <a:ea typeface="Roboto Light" panose="02000000000000000000" pitchFamily="2" charset="0"/>
              </a:defRPr>
            </a:lvl1pPr>
          </a:lstStyle>
          <a:p>
            <a:fld id="{3A98EE3D-8CD1-4C3F-BD1C-C98C9596463C}" type="slidenum">
              <a:rPr lang="en-US" smtClean="0"/>
              <a:pPr/>
              <a:t>‹Nr.›</a:t>
            </a:fld>
            <a:endParaRPr lang="en-US"/>
          </a:p>
        </p:txBody>
      </p:sp>
      <p:sp>
        <p:nvSpPr>
          <p:cNvPr id="13" name="Rechteck 1">
            <a:extLst>
              <a:ext uri="{FF2B5EF4-FFF2-40B4-BE49-F238E27FC236}">
                <a16:creationId xmlns:a16="http://schemas.microsoft.com/office/drawing/2014/main" id="{14A7C399-6DFC-2069-CA99-3EEC2590CD75}"/>
              </a:ext>
            </a:extLst>
          </p:cNvPr>
          <p:cNvSpPr/>
          <p:nvPr userDrawn="1"/>
        </p:nvSpPr>
        <p:spPr>
          <a:xfrm>
            <a:off x="300933" y="326682"/>
            <a:ext cx="3816789" cy="104400"/>
          </a:xfrm>
          <a:prstGeom prst="rect">
            <a:avLst/>
          </a:prstGeom>
          <a:solidFill>
            <a:srgbClr val="335B7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4" name="Rechteck 3">
            <a:extLst>
              <a:ext uri="{FF2B5EF4-FFF2-40B4-BE49-F238E27FC236}">
                <a16:creationId xmlns:a16="http://schemas.microsoft.com/office/drawing/2014/main" id="{23B262F7-ABFD-AD36-3715-39BE1276EBA4}"/>
              </a:ext>
            </a:extLst>
          </p:cNvPr>
          <p:cNvSpPr/>
          <p:nvPr userDrawn="1"/>
        </p:nvSpPr>
        <p:spPr>
          <a:xfrm>
            <a:off x="8074278" y="326682"/>
            <a:ext cx="3816789" cy="104400"/>
          </a:xfrm>
          <a:prstGeom prst="rect">
            <a:avLst/>
          </a:prstGeom>
          <a:solidFill>
            <a:srgbClr val="AFE6D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6" name="Rechteck 8">
            <a:extLst>
              <a:ext uri="{FF2B5EF4-FFF2-40B4-BE49-F238E27FC236}">
                <a16:creationId xmlns:a16="http://schemas.microsoft.com/office/drawing/2014/main" id="{086D7978-59B0-06B6-3CF8-A8A97E4D3546}"/>
              </a:ext>
            </a:extLst>
          </p:cNvPr>
          <p:cNvSpPr/>
          <p:nvPr userDrawn="1"/>
        </p:nvSpPr>
        <p:spPr>
          <a:xfrm>
            <a:off x="4187606" y="326683"/>
            <a:ext cx="3816789" cy="104400"/>
          </a:xfrm>
          <a:prstGeom prst="rect">
            <a:avLst/>
          </a:prstGeom>
          <a:solidFill>
            <a:srgbClr val="62A39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7" name="Rechteck 16">
            <a:extLst>
              <a:ext uri="{FF2B5EF4-FFF2-40B4-BE49-F238E27FC236}">
                <a16:creationId xmlns:a16="http://schemas.microsoft.com/office/drawing/2014/main" id="{502CBBDB-B60B-855C-F1AA-FEE876619D30}"/>
              </a:ext>
            </a:extLst>
          </p:cNvPr>
          <p:cNvSpPr/>
          <p:nvPr userDrawn="1"/>
        </p:nvSpPr>
        <p:spPr>
          <a:xfrm>
            <a:off x="300933" y="326682"/>
            <a:ext cx="3816789" cy="104400"/>
          </a:xfrm>
          <a:prstGeom prst="rect">
            <a:avLst/>
          </a:prstGeom>
          <a:solidFill>
            <a:srgbClr val="335B7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9" name="Rechteck 17">
            <a:extLst>
              <a:ext uri="{FF2B5EF4-FFF2-40B4-BE49-F238E27FC236}">
                <a16:creationId xmlns:a16="http://schemas.microsoft.com/office/drawing/2014/main" id="{866115AC-2F23-ACF5-9886-6CC1D249F38B}"/>
              </a:ext>
            </a:extLst>
          </p:cNvPr>
          <p:cNvSpPr/>
          <p:nvPr userDrawn="1"/>
        </p:nvSpPr>
        <p:spPr>
          <a:xfrm>
            <a:off x="8074278" y="326682"/>
            <a:ext cx="3816789" cy="104400"/>
          </a:xfrm>
          <a:prstGeom prst="rect">
            <a:avLst/>
          </a:prstGeom>
          <a:solidFill>
            <a:srgbClr val="959FA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20" name="Rechteck 18">
            <a:extLst>
              <a:ext uri="{FF2B5EF4-FFF2-40B4-BE49-F238E27FC236}">
                <a16:creationId xmlns:a16="http://schemas.microsoft.com/office/drawing/2014/main" id="{9E99CD2F-5053-937A-2BB8-9F664453133C}"/>
              </a:ext>
            </a:extLst>
          </p:cNvPr>
          <p:cNvSpPr/>
          <p:nvPr userDrawn="1"/>
        </p:nvSpPr>
        <p:spPr>
          <a:xfrm>
            <a:off x="4187606" y="326683"/>
            <a:ext cx="3816789" cy="104400"/>
          </a:xfrm>
          <a:prstGeom prst="rect">
            <a:avLst/>
          </a:prstGeom>
          <a:solidFill>
            <a:srgbClr val="00AFF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Tree>
    <p:extLst>
      <p:ext uri="{BB962C8B-B14F-4D97-AF65-F5344CB8AC3E}">
        <p14:creationId xmlns:p14="http://schemas.microsoft.com/office/powerpoint/2010/main" val="192801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Unterlage_Untertitel">
    <p:spTree>
      <p:nvGrpSpPr>
        <p:cNvPr id="1" name=""/>
        <p:cNvGrpSpPr/>
        <p:nvPr/>
      </p:nvGrpSpPr>
      <p:grpSpPr>
        <a:xfrm>
          <a:off x="0" y="0"/>
          <a:ext cx="0" cy="0"/>
          <a:chOff x="0" y="0"/>
          <a:chExt cx="0" cy="0"/>
        </a:xfrm>
      </p:grpSpPr>
      <p:graphicFrame>
        <p:nvGraphicFramePr>
          <p:cNvPr id="15" name="Objekt 14" hidden="1">
            <a:extLst>
              <a:ext uri="{FF2B5EF4-FFF2-40B4-BE49-F238E27FC236}">
                <a16:creationId xmlns:a16="http://schemas.microsoft.com/office/drawing/2014/main" id="{12DCB5E5-0C99-8870-F503-30473F611CB5}"/>
              </a:ext>
            </a:extLst>
          </p:cNvPr>
          <p:cNvGraphicFramePr>
            <a:graphicFrameLocks noChangeAspect="1"/>
          </p:cNvGraphicFramePr>
          <p:nvPr>
            <p:custDataLst>
              <p:tags r:id="rId1"/>
            </p:custDataLst>
            <p:extLst>
              <p:ext uri="{D42A27DB-BD31-4B8C-83A1-F6EECF244321}">
                <p14:modId xmlns:p14="http://schemas.microsoft.com/office/powerpoint/2010/main" val="20270050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0" progId="TCLayout.ActiveDocument.1">
                  <p:embed/>
                </p:oleObj>
              </mc:Choice>
              <mc:Fallback>
                <p:oleObj name="think-cell Slide" r:id="rId3" imgW="501" imgH="500" progId="TCLayout.ActiveDocument.1">
                  <p:embed/>
                  <p:pic>
                    <p:nvPicPr>
                      <p:cNvPr id="15" name="Objekt 14" hidden="1">
                        <a:extLst>
                          <a:ext uri="{FF2B5EF4-FFF2-40B4-BE49-F238E27FC236}">
                            <a16:creationId xmlns:a16="http://schemas.microsoft.com/office/drawing/2014/main" id="{12DCB5E5-0C99-8870-F503-30473F611CB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Textplatzhalter 13">
            <a:extLst>
              <a:ext uri="{FF2B5EF4-FFF2-40B4-BE49-F238E27FC236}">
                <a16:creationId xmlns:a16="http://schemas.microsoft.com/office/drawing/2014/main" id="{9382A1DF-7212-F912-B394-58456FB999CC}"/>
              </a:ext>
            </a:extLst>
          </p:cNvPr>
          <p:cNvSpPr>
            <a:spLocks noGrp="1"/>
          </p:cNvSpPr>
          <p:nvPr>
            <p:ph type="body" sz="quarter" idx="13"/>
          </p:nvPr>
        </p:nvSpPr>
        <p:spPr>
          <a:xfrm>
            <a:off x="300039" y="1808164"/>
            <a:ext cx="11591924" cy="4752974"/>
          </a:xfrm>
          <a:prstGeom prst="rect">
            <a:avLst/>
          </a:prstGeom>
        </p:spPr>
        <p:txBody>
          <a:bodyPr/>
          <a:lstStyle>
            <a:lvl1pPr marL="0" indent="0">
              <a:lnSpc>
                <a:spcPct val="100000"/>
              </a:lnSpc>
              <a:spcBef>
                <a:spcPts val="0"/>
              </a:spcBef>
              <a:spcAft>
                <a:spcPts val="0"/>
              </a:spcAft>
              <a:buClr>
                <a:schemeClr val="accent6">
                  <a:lumMod val="50000"/>
                </a:schemeClr>
              </a:buClr>
              <a:buSzPct val="100000"/>
              <a:buFont typeface="Arial" panose="020B0604020202020204" pitchFamily="34" charset="0"/>
              <a:buNone/>
              <a:defRPr sz="1600">
                <a:latin typeface="Roboto Light" panose="02000000000000000000" pitchFamily="2" charset="0"/>
                <a:ea typeface="Roboto Light" panose="02000000000000000000" pitchFamily="2" charset="0"/>
              </a:defRPr>
            </a:lvl1pPr>
            <a:lvl2pPr marL="0" indent="0">
              <a:lnSpc>
                <a:spcPct val="100000"/>
              </a:lnSpc>
              <a:spcBef>
                <a:spcPts val="0"/>
              </a:spcBef>
              <a:spcAft>
                <a:spcPts val="0"/>
              </a:spcAft>
              <a:buClr>
                <a:schemeClr val="accent6">
                  <a:lumMod val="50000"/>
                </a:schemeClr>
              </a:buClr>
              <a:buSzPct val="100000"/>
              <a:buFont typeface="Arial" panose="020B0604020202020204" pitchFamily="34" charset="0"/>
              <a:buNone/>
              <a:defRPr sz="1600">
                <a:latin typeface="Roboto Light" panose="02000000000000000000" pitchFamily="2" charset="0"/>
                <a:ea typeface="Roboto Light" panose="02000000000000000000" pitchFamily="2" charset="0"/>
              </a:defRPr>
            </a:lvl2pPr>
            <a:lvl3pPr marL="0" indent="0">
              <a:lnSpc>
                <a:spcPct val="100000"/>
              </a:lnSpc>
              <a:spcBef>
                <a:spcPts val="0"/>
              </a:spcBef>
              <a:spcAft>
                <a:spcPts val="0"/>
              </a:spcAft>
              <a:buClr>
                <a:schemeClr val="accent6">
                  <a:lumMod val="50000"/>
                </a:schemeClr>
              </a:buClr>
              <a:buSzPct val="100000"/>
              <a:buFont typeface="Arial" panose="020B0604020202020204" pitchFamily="34" charset="0"/>
              <a:buNone/>
              <a:defRPr sz="1600">
                <a:latin typeface="Roboto Light" panose="02000000000000000000" pitchFamily="2" charset="0"/>
                <a:ea typeface="Roboto Light" panose="02000000000000000000" pitchFamily="2" charset="0"/>
              </a:defRPr>
            </a:lvl3pPr>
            <a:lvl4pPr marL="0" indent="0">
              <a:lnSpc>
                <a:spcPct val="100000"/>
              </a:lnSpc>
              <a:spcBef>
                <a:spcPts val="0"/>
              </a:spcBef>
              <a:spcAft>
                <a:spcPts val="0"/>
              </a:spcAft>
              <a:buClr>
                <a:schemeClr val="accent6">
                  <a:lumMod val="50000"/>
                </a:schemeClr>
              </a:buClr>
              <a:buSzPct val="100000"/>
              <a:buFont typeface="Arial" panose="020B0604020202020204" pitchFamily="34" charset="0"/>
              <a:buNone/>
              <a:defRPr sz="1600">
                <a:latin typeface="Roboto Light" panose="02000000000000000000" pitchFamily="2" charset="0"/>
                <a:ea typeface="Roboto Light" panose="02000000000000000000" pitchFamily="2" charset="0"/>
              </a:defRPr>
            </a:lvl4pPr>
            <a:lvl5pPr marL="0" indent="0">
              <a:lnSpc>
                <a:spcPct val="100000"/>
              </a:lnSpc>
              <a:spcBef>
                <a:spcPts val="0"/>
              </a:spcBef>
              <a:spcAft>
                <a:spcPts val="0"/>
              </a:spcAft>
              <a:buClr>
                <a:schemeClr val="accent6">
                  <a:lumMod val="50000"/>
                </a:schemeClr>
              </a:buClr>
              <a:buSzPct val="100000"/>
              <a:buFont typeface="Arial" panose="020B0604020202020204" pitchFamily="34" charset="0"/>
              <a:buNone/>
              <a:defRPr sz="1600">
                <a:latin typeface="Roboto Light" panose="02000000000000000000" pitchFamily="2" charset="0"/>
                <a:ea typeface="Roboto Light" panose="02000000000000000000" pitchFamily="2"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2" name="Foliennummernplatzhalter 4">
            <a:extLst>
              <a:ext uri="{FF2B5EF4-FFF2-40B4-BE49-F238E27FC236}">
                <a16:creationId xmlns:a16="http://schemas.microsoft.com/office/drawing/2014/main" id="{ABF541D8-874F-FE1D-523D-495E78B09090}"/>
              </a:ext>
            </a:extLst>
          </p:cNvPr>
          <p:cNvSpPr>
            <a:spLocks noGrp="1"/>
          </p:cNvSpPr>
          <p:nvPr>
            <p:ph type="sldNum" sz="quarter" idx="4"/>
          </p:nvPr>
        </p:nvSpPr>
        <p:spPr>
          <a:xfrm>
            <a:off x="10839452" y="6633804"/>
            <a:ext cx="1052510" cy="180000"/>
          </a:xfrm>
          <a:prstGeom prst="rect">
            <a:avLst/>
          </a:prstGeom>
        </p:spPr>
        <p:txBody>
          <a:bodyPr rtlCol="0" anchor="ctr"/>
          <a:lstStyle>
            <a:lvl1pPr algn="r">
              <a:defRPr sz="700">
                <a:solidFill>
                  <a:schemeClr val="bg1">
                    <a:lumMod val="50000"/>
                  </a:schemeClr>
                </a:solidFill>
                <a:latin typeface="Roboto Light" panose="02000000000000000000" pitchFamily="2" charset="0"/>
                <a:ea typeface="Roboto Light" panose="02000000000000000000" pitchFamily="2" charset="0"/>
              </a:defRPr>
            </a:lvl1pPr>
          </a:lstStyle>
          <a:p>
            <a:fld id="{3A98EE3D-8CD1-4C3F-BD1C-C98C9596463C}" type="slidenum">
              <a:rPr lang="en-US" smtClean="0"/>
              <a:pPr/>
              <a:t>‹Nr.›</a:t>
            </a:fld>
            <a:endParaRPr lang="en-US"/>
          </a:p>
        </p:txBody>
      </p:sp>
      <p:sp>
        <p:nvSpPr>
          <p:cNvPr id="10" name="Rechteck 1">
            <a:extLst>
              <a:ext uri="{FF2B5EF4-FFF2-40B4-BE49-F238E27FC236}">
                <a16:creationId xmlns:a16="http://schemas.microsoft.com/office/drawing/2014/main" id="{284233F2-2A2A-B3E5-94F8-E0824F14DFFB}"/>
              </a:ext>
            </a:extLst>
          </p:cNvPr>
          <p:cNvSpPr/>
          <p:nvPr userDrawn="1"/>
        </p:nvSpPr>
        <p:spPr>
          <a:xfrm>
            <a:off x="300933" y="326682"/>
            <a:ext cx="3816789" cy="104400"/>
          </a:xfrm>
          <a:prstGeom prst="rect">
            <a:avLst/>
          </a:prstGeom>
          <a:solidFill>
            <a:srgbClr val="335B7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2" name="Rechteck 3">
            <a:extLst>
              <a:ext uri="{FF2B5EF4-FFF2-40B4-BE49-F238E27FC236}">
                <a16:creationId xmlns:a16="http://schemas.microsoft.com/office/drawing/2014/main" id="{48F8896E-6CCE-16E6-4B3D-574604D7ACD1}"/>
              </a:ext>
            </a:extLst>
          </p:cNvPr>
          <p:cNvSpPr/>
          <p:nvPr userDrawn="1"/>
        </p:nvSpPr>
        <p:spPr>
          <a:xfrm>
            <a:off x="8074278" y="326682"/>
            <a:ext cx="3816789" cy="104400"/>
          </a:xfrm>
          <a:prstGeom prst="rect">
            <a:avLst/>
          </a:prstGeom>
          <a:solidFill>
            <a:srgbClr val="AFE6D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4" name="Rechteck 8">
            <a:extLst>
              <a:ext uri="{FF2B5EF4-FFF2-40B4-BE49-F238E27FC236}">
                <a16:creationId xmlns:a16="http://schemas.microsoft.com/office/drawing/2014/main" id="{C8C4D52F-53D4-FD47-438C-7A035A0CE295}"/>
              </a:ext>
            </a:extLst>
          </p:cNvPr>
          <p:cNvSpPr/>
          <p:nvPr userDrawn="1"/>
        </p:nvSpPr>
        <p:spPr>
          <a:xfrm>
            <a:off x="4187606" y="326683"/>
            <a:ext cx="3816789" cy="104400"/>
          </a:xfrm>
          <a:prstGeom prst="rect">
            <a:avLst/>
          </a:prstGeom>
          <a:solidFill>
            <a:srgbClr val="62A39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6" name="Rechteck 16">
            <a:extLst>
              <a:ext uri="{FF2B5EF4-FFF2-40B4-BE49-F238E27FC236}">
                <a16:creationId xmlns:a16="http://schemas.microsoft.com/office/drawing/2014/main" id="{674AD0B3-E133-E83C-4639-5D27EAD275A3}"/>
              </a:ext>
            </a:extLst>
          </p:cNvPr>
          <p:cNvSpPr/>
          <p:nvPr userDrawn="1"/>
        </p:nvSpPr>
        <p:spPr>
          <a:xfrm>
            <a:off x="300933" y="326682"/>
            <a:ext cx="3816789" cy="104400"/>
          </a:xfrm>
          <a:prstGeom prst="rect">
            <a:avLst/>
          </a:prstGeom>
          <a:solidFill>
            <a:srgbClr val="335B7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7" name="Rechteck 17">
            <a:extLst>
              <a:ext uri="{FF2B5EF4-FFF2-40B4-BE49-F238E27FC236}">
                <a16:creationId xmlns:a16="http://schemas.microsoft.com/office/drawing/2014/main" id="{D69E4286-87FD-9163-271F-7542775DCF65}"/>
              </a:ext>
            </a:extLst>
          </p:cNvPr>
          <p:cNvSpPr/>
          <p:nvPr userDrawn="1"/>
        </p:nvSpPr>
        <p:spPr>
          <a:xfrm>
            <a:off x="8074278" y="326682"/>
            <a:ext cx="3816789" cy="104400"/>
          </a:xfrm>
          <a:prstGeom prst="rect">
            <a:avLst/>
          </a:prstGeom>
          <a:solidFill>
            <a:srgbClr val="959FA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9" name="Rechteck 18">
            <a:extLst>
              <a:ext uri="{FF2B5EF4-FFF2-40B4-BE49-F238E27FC236}">
                <a16:creationId xmlns:a16="http://schemas.microsoft.com/office/drawing/2014/main" id="{C2197A91-DBB0-3D17-1925-45FAF6D2F85E}"/>
              </a:ext>
            </a:extLst>
          </p:cNvPr>
          <p:cNvSpPr/>
          <p:nvPr userDrawn="1"/>
        </p:nvSpPr>
        <p:spPr>
          <a:xfrm>
            <a:off x="4187606" y="326683"/>
            <a:ext cx="3816789" cy="104400"/>
          </a:xfrm>
          <a:prstGeom prst="rect">
            <a:avLst/>
          </a:prstGeom>
          <a:solidFill>
            <a:srgbClr val="00AFF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20" name="Titel 28">
            <a:extLst>
              <a:ext uri="{FF2B5EF4-FFF2-40B4-BE49-F238E27FC236}">
                <a16:creationId xmlns:a16="http://schemas.microsoft.com/office/drawing/2014/main" id="{057CE6B2-67DF-DABA-4E63-407C3BE08572}"/>
              </a:ext>
            </a:extLst>
          </p:cNvPr>
          <p:cNvSpPr>
            <a:spLocks noGrp="1"/>
          </p:cNvSpPr>
          <p:nvPr>
            <p:ph type="title" hasCustomPrompt="1"/>
          </p:nvPr>
        </p:nvSpPr>
        <p:spPr>
          <a:xfrm>
            <a:off x="300038" y="518130"/>
            <a:ext cx="10850562" cy="778714"/>
          </a:xfrm>
          <a:prstGeom prst="rect">
            <a:avLst/>
          </a:prstGeom>
        </p:spPr>
        <p:txBody>
          <a:bodyPr vert="horz" anchor="ctr"/>
          <a:lstStyle>
            <a:lvl1pPr>
              <a:defRPr sz="2300" cap="all" baseline="0">
                <a:solidFill>
                  <a:schemeClr val="tx1"/>
                </a:solidFill>
                <a:latin typeface="Roboto Black" panose="02000000000000000000" pitchFamily="2" charset="0"/>
                <a:ea typeface="Roboto Black" panose="02000000000000000000" pitchFamily="2" charset="0"/>
              </a:defRPr>
            </a:lvl1pPr>
          </a:lstStyle>
          <a:p>
            <a:r>
              <a:rPr lang="de-DE"/>
              <a:t>ACTION TITLE</a:t>
            </a:r>
          </a:p>
        </p:txBody>
      </p:sp>
    </p:spTree>
    <p:extLst>
      <p:ext uri="{BB962C8B-B14F-4D97-AF65-F5344CB8AC3E}">
        <p14:creationId xmlns:p14="http://schemas.microsoft.com/office/powerpoint/2010/main" val="190092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Unterlage_Nur Titel">
    <p:spTree>
      <p:nvGrpSpPr>
        <p:cNvPr id="1" name=""/>
        <p:cNvGrpSpPr/>
        <p:nvPr/>
      </p:nvGrpSpPr>
      <p:grpSpPr>
        <a:xfrm>
          <a:off x="0" y="0"/>
          <a:ext cx="0" cy="0"/>
          <a:chOff x="0" y="0"/>
          <a:chExt cx="0" cy="0"/>
        </a:xfrm>
      </p:grpSpPr>
      <p:graphicFrame>
        <p:nvGraphicFramePr>
          <p:cNvPr id="15" name="Objekt 14" hidden="1">
            <a:extLst>
              <a:ext uri="{FF2B5EF4-FFF2-40B4-BE49-F238E27FC236}">
                <a16:creationId xmlns:a16="http://schemas.microsoft.com/office/drawing/2014/main" id="{12DCB5E5-0C99-8870-F503-30473F611CB5}"/>
              </a:ext>
            </a:extLst>
          </p:cNvPr>
          <p:cNvGraphicFramePr>
            <a:graphicFrameLocks noChangeAspect="1"/>
          </p:cNvGraphicFramePr>
          <p:nvPr>
            <p:custDataLst>
              <p:tags r:id="rId1"/>
            </p:custDataLst>
            <p:extLst>
              <p:ext uri="{D42A27DB-BD31-4B8C-83A1-F6EECF244321}">
                <p14:modId xmlns:p14="http://schemas.microsoft.com/office/powerpoint/2010/main" val="3660513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0" progId="TCLayout.ActiveDocument.1">
                  <p:embed/>
                </p:oleObj>
              </mc:Choice>
              <mc:Fallback>
                <p:oleObj name="think-cell Slide" r:id="rId3" imgW="501" imgH="500" progId="TCLayout.ActiveDocument.1">
                  <p:embed/>
                  <p:pic>
                    <p:nvPicPr>
                      <p:cNvPr id="15" name="Objekt 14" hidden="1">
                        <a:extLst>
                          <a:ext uri="{FF2B5EF4-FFF2-40B4-BE49-F238E27FC236}">
                            <a16:creationId xmlns:a16="http://schemas.microsoft.com/office/drawing/2014/main" id="{12DCB5E5-0C99-8870-F503-30473F611CB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liennummernplatzhalter 4">
            <a:extLst>
              <a:ext uri="{FF2B5EF4-FFF2-40B4-BE49-F238E27FC236}">
                <a16:creationId xmlns:a16="http://schemas.microsoft.com/office/drawing/2014/main" id="{6E49B8BF-789E-B23F-11E5-9988B77AF31B}"/>
              </a:ext>
            </a:extLst>
          </p:cNvPr>
          <p:cNvSpPr>
            <a:spLocks noGrp="1"/>
          </p:cNvSpPr>
          <p:nvPr>
            <p:ph type="sldNum" sz="quarter" idx="4"/>
          </p:nvPr>
        </p:nvSpPr>
        <p:spPr>
          <a:xfrm>
            <a:off x="10839452" y="6633804"/>
            <a:ext cx="1052510" cy="180000"/>
          </a:xfrm>
          <a:prstGeom prst="rect">
            <a:avLst/>
          </a:prstGeom>
        </p:spPr>
        <p:txBody>
          <a:bodyPr rtlCol="0" anchor="ctr"/>
          <a:lstStyle>
            <a:lvl1pPr algn="r">
              <a:defRPr sz="700">
                <a:solidFill>
                  <a:schemeClr val="bg1">
                    <a:lumMod val="50000"/>
                  </a:schemeClr>
                </a:solidFill>
                <a:latin typeface="Roboto Light" panose="02000000000000000000" pitchFamily="2" charset="0"/>
                <a:ea typeface="Roboto Light" panose="02000000000000000000" pitchFamily="2" charset="0"/>
              </a:defRPr>
            </a:lvl1pPr>
          </a:lstStyle>
          <a:p>
            <a:fld id="{3A98EE3D-8CD1-4C3F-BD1C-C98C9596463C}" type="slidenum">
              <a:rPr lang="en-US" smtClean="0"/>
              <a:pPr/>
              <a:t>‹Nr.›</a:t>
            </a:fld>
            <a:endParaRPr lang="en-US"/>
          </a:p>
        </p:txBody>
      </p:sp>
      <p:sp>
        <p:nvSpPr>
          <p:cNvPr id="13" name="Rechteck 1">
            <a:extLst>
              <a:ext uri="{FF2B5EF4-FFF2-40B4-BE49-F238E27FC236}">
                <a16:creationId xmlns:a16="http://schemas.microsoft.com/office/drawing/2014/main" id="{211F5CA2-27C3-EEF6-F02D-B747684AD54E}"/>
              </a:ext>
            </a:extLst>
          </p:cNvPr>
          <p:cNvSpPr/>
          <p:nvPr userDrawn="1"/>
        </p:nvSpPr>
        <p:spPr>
          <a:xfrm>
            <a:off x="300933" y="326682"/>
            <a:ext cx="3816789" cy="104400"/>
          </a:xfrm>
          <a:prstGeom prst="rect">
            <a:avLst/>
          </a:prstGeom>
          <a:solidFill>
            <a:srgbClr val="335B7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4" name="Rechteck 3">
            <a:extLst>
              <a:ext uri="{FF2B5EF4-FFF2-40B4-BE49-F238E27FC236}">
                <a16:creationId xmlns:a16="http://schemas.microsoft.com/office/drawing/2014/main" id="{ACC316E0-94ED-4BDD-6E43-BCB1946B8DE1}"/>
              </a:ext>
            </a:extLst>
          </p:cNvPr>
          <p:cNvSpPr/>
          <p:nvPr userDrawn="1"/>
        </p:nvSpPr>
        <p:spPr>
          <a:xfrm>
            <a:off x="8074278" y="326682"/>
            <a:ext cx="3816789" cy="104400"/>
          </a:xfrm>
          <a:prstGeom prst="rect">
            <a:avLst/>
          </a:prstGeom>
          <a:solidFill>
            <a:srgbClr val="AFE6D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6" name="Rechteck 8">
            <a:extLst>
              <a:ext uri="{FF2B5EF4-FFF2-40B4-BE49-F238E27FC236}">
                <a16:creationId xmlns:a16="http://schemas.microsoft.com/office/drawing/2014/main" id="{8818C8A8-09C8-10AD-6E65-0D405D8FDD2F}"/>
              </a:ext>
            </a:extLst>
          </p:cNvPr>
          <p:cNvSpPr/>
          <p:nvPr userDrawn="1"/>
        </p:nvSpPr>
        <p:spPr>
          <a:xfrm>
            <a:off x="4187606" y="326683"/>
            <a:ext cx="3816789" cy="104400"/>
          </a:xfrm>
          <a:prstGeom prst="rect">
            <a:avLst/>
          </a:prstGeom>
          <a:solidFill>
            <a:srgbClr val="62A39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7" name="Rechteck 16">
            <a:extLst>
              <a:ext uri="{FF2B5EF4-FFF2-40B4-BE49-F238E27FC236}">
                <a16:creationId xmlns:a16="http://schemas.microsoft.com/office/drawing/2014/main" id="{C2BA7075-9BDA-6753-480E-68254796BC35}"/>
              </a:ext>
            </a:extLst>
          </p:cNvPr>
          <p:cNvSpPr/>
          <p:nvPr userDrawn="1"/>
        </p:nvSpPr>
        <p:spPr>
          <a:xfrm>
            <a:off x="300933" y="326682"/>
            <a:ext cx="3816789" cy="104400"/>
          </a:xfrm>
          <a:prstGeom prst="rect">
            <a:avLst/>
          </a:prstGeom>
          <a:solidFill>
            <a:srgbClr val="335B7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8" name="Rechteck 17">
            <a:extLst>
              <a:ext uri="{FF2B5EF4-FFF2-40B4-BE49-F238E27FC236}">
                <a16:creationId xmlns:a16="http://schemas.microsoft.com/office/drawing/2014/main" id="{7717637E-0719-13D4-892E-56356B6674B5}"/>
              </a:ext>
            </a:extLst>
          </p:cNvPr>
          <p:cNvSpPr/>
          <p:nvPr userDrawn="1"/>
        </p:nvSpPr>
        <p:spPr>
          <a:xfrm>
            <a:off x="8074278" y="326682"/>
            <a:ext cx="3816789" cy="104400"/>
          </a:xfrm>
          <a:prstGeom prst="rect">
            <a:avLst/>
          </a:prstGeom>
          <a:solidFill>
            <a:srgbClr val="959FA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9" name="Rechteck 18">
            <a:extLst>
              <a:ext uri="{FF2B5EF4-FFF2-40B4-BE49-F238E27FC236}">
                <a16:creationId xmlns:a16="http://schemas.microsoft.com/office/drawing/2014/main" id="{9F77A277-7217-8B1A-8E15-2330A7987FC4}"/>
              </a:ext>
            </a:extLst>
          </p:cNvPr>
          <p:cNvSpPr/>
          <p:nvPr userDrawn="1"/>
        </p:nvSpPr>
        <p:spPr>
          <a:xfrm>
            <a:off x="4187606" y="326683"/>
            <a:ext cx="3816789" cy="104400"/>
          </a:xfrm>
          <a:prstGeom prst="rect">
            <a:avLst/>
          </a:prstGeom>
          <a:solidFill>
            <a:srgbClr val="00AFF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20" name="Titel 28">
            <a:extLst>
              <a:ext uri="{FF2B5EF4-FFF2-40B4-BE49-F238E27FC236}">
                <a16:creationId xmlns:a16="http://schemas.microsoft.com/office/drawing/2014/main" id="{E3DE1E01-16AE-AC2C-9D38-9DB48430149D}"/>
              </a:ext>
            </a:extLst>
          </p:cNvPr>
          <p:cNvSpPr>
            <a:spLocks noGrp="1"/>
          </p:cNvSpPr>
          <p:nvPr>
            <p:ph type="title" hasCustomPrompt="1"/>
          </p:nvPr>
        </p:nvSpPr>
        <p:spPr>
          <a:xfrm>
            <a:off x="300038" y="518130"/>
            <a:ext cx="10850562" cy="778714"/>
          </a:xfrm>
          <a:prstGeom prst="rect">
            <a:avLst/>
          </a:prstGeom>
        </p:spPr>
        <p:txBody>
          <a:bodyPr vert="horz" anchor="ctr"/>
          <a:lstStyle>
            <a:lvl1pPr>
              <a:defRPr sz="2300" cap="all" baseline="0">
                <a:solidFill>
                  <a:schemeClr val="tx1"/>
                </a:solidFill>
                <a:latin typeface="Roboto Black" panose="02000000000000000000" pitchFamily="2" charset="0"/>
                <a:ea typeface="Roboto Black" panose="02000000000000000000" pitchFamily="2" charset="0"/>
              </a:defRPr>
            </a:lvl1pPr>
          </a:lstStyle>
          <a:p>
            <a:r>
              <a:rPr lang="de-DE"/>
              <a:t>ACTION TITLE</a:t>
            </a:r>
          </a:p>
        </p:txBody>
      </p:sp>
    </p:spTree>
    <p:extLst>
      <p:ext uri="{BB962C8B-B14F-4D97-AF65-F5344CB8AC3E}">
        <p14:creationId xmlns:p14="http://schemas.microsoft.com/office/powerpoint/2010/main" val="3520589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eer Mesta">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78DA00E2-EF2F-4B3E-E230-77E4F62DCBC3}"/>
              </a:ext>
            </a:extLst>
          </p:cNvPr>
          <p:cNvSpPr>
            <a:spLocks noGrp="1"/>
          </p:cNvSpPr>
          <p:nvPr>
            <p:ph type="sldNum" sz="quarter" idx="4"/>
          </p:nvPr>
        </p:nvSpPr>
        <p:spPr>
          <a:xfrm>
            <a:off x="10839452" y="6633804"/>
            <a:ext cx="1052510" cy="180000"/>
          </a:xfrm>
          <a:prstGeom prst="rect">
            <a:avLst/>
          </a:prstGeom>
        </p:spPr>
        <p:txBody>
          <a:bodyPr rtlCol="0" anchor="ctr"/>
          <a:lstStyle>
            <a:lvl1pPr algn="r">
              <a:defRPr sz="700">
                <a:solidFill>
                  <a:schemeClr val="bg1">
                    <a:lumMod val="50000"/>
                  </a:schemeClr>
                </a:solidFill>
                <a:latin typeface="Roboto Light" panose="02000000000000000000" pitchFamily="2" charset="0"/>
                <a:ea typeface="Roboto Light" panose="02000000000000000000" pitchFamily="2" charset="0"/>
              </a:defRPr>
            </a:lvl1pPr>
          </a:lstStyle>
          <a:p>
            <a:fld id="{3A98EE3D-8CD1-4C3F-BD1C-C98C9596463C}" type="slidenum">
              <a:rPr lang="en-US" smtClean="0"/>
              <a:pPr/>
              <a:t>‹Nr.›</a:t>
            </a:fld>
            <a:endParaRPr lang="en-US"/>
          </a:p>
        </p:txBody>
      </p:sp>
      <p:sp>
        <p:nvSpPr>
          <p:cNvPr id="11" name="Rechteck 1">
            <a:extLst>
              <a:ext uri="{FF2B5EF4-FFF2-40B4-BE49-F238E27FC236}">
                <a16:creationId xmlns:a16="http://schemas.microsoft.com/office/drawing/2014/main" id="{978F5BFD-7E9C-3DC1-E374-C9FCDF5C35EE}"/>
              </a:ext>
            </a:extLst>
          </p:cNvPr>
          <p:cNvSpPr/>
          <p:nvPr userDrawn="1"/>
        </p:nvSpPr>
        <p:spPr>
          <a:xfrm>
            <a:off x="300933" y="326682"/>
            <a:ext cx="3816789" cy="104400"/>
          </a:xfrm>
          <a:prstGeom prst="rect">
            <a:avLst/>
          </a:prstGeom>
          <a:solidFill>
            <a:srgbClr val="335B7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2" name="Rechteck 3">
            <a:extLst>
              <a:ext uri="{FF2B5EF4-FFF2-40B4-BE49-F238E27FC236}">
                <a16:creationId xmlns:a16="http://schemas.microsoft.com/office/drawing/2014/main" id="{D15CCABB-3B0C-A011-4B5F-8424AF5C16F0}"/>
              </a:ext>
            </a:extLst>
          </p:cNvPr>
          <p:cNvSpPr/>
          <p:nvPr userDrawn="1"/>
        </p:nvSpPr>
        <p:spPr>
          <a:xfrm>
            <a:off x="8074278" y="326682"/>
            <a:ext cx="3816789" cy="104400"/>
          </a:xfrm>
          <a:prstGeom prst="rect">
            <a:avLst/>
          </a:prstGeom>
          <a:solidFill>
            <a:srgbClr val="AFE6D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3" name="Rechteck 8">
            <a:extLst>
              <a:ext uri="{FF2B5EF4-FFF2-40B4-BE49-F238E27FC236}">
                <a16:creationId xmlns:a16="http://schemas.microsoft.com/office/drawing/2014/main" id="{8A471AFD-0564-9E36-F851-6CB778E032D3}"/>
              </a:ext>
            </a:extLst>
          </p:cNvPr>
          <p:cNvSpPr/>
          <p:nvPr userDrawn="1"/>
        </p:nvSpPr>
        <p:spPr>
          <a:xfrm>
            <a:off x="4187606" y="326683"/>
            <a:ext cx="3816789" cy="104400"/>
          </a:xfrm>
          <a:prstGeom prst="rect">
            <a:avLst/>
          </a:prstGeom>
          <a:solidFill>
            <a:srgbClr val="62A39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4" name="Rechteck 16">
            <a:extLst>
              <a:ext uri="{FF2B5EF4-FFF2-40B4-BE49-F238E27FC236}">
                <a16:creationId xmlns:a16="http://schemas.microsoft.com/office/drawing/2014/main" id="{F068268A-FC23-1DF0-7046-831A1D6487B8}"/>
              </a:ext>
            </a:extLst>
          </p:cNvPr>
          <p:cNvSpPr/>
          <p:nvPr userDrawn="1"/>
        </p:nvSpPr>
        <p:spPr>
          <a:xfrm>
            <a:off x="300933" y="326682"/>
            <a:ext cx="3816789" cy="104400"/>
          </a:xfrm>
          <a:prstGeom prst="rect">
            <a:avLst/>
          </a:prstGeom>
          <a:solidFill>
            <a:srgbClr val="335B7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5" name="Rechteck 17">
            <a:extLst>
              <a:ext uri="{FF2B5EF4-FFF2-40B4-BE49-F238E27FC236}">
                <a16:creationId xmlns:a16="http://schemas.microsoft.com/office/drawing/2014/main" id="{9EEB4318-469F-A946-629B-5655F869AF7A}"/>
              </a:ext>
            </a:extLst>
          </p:cNvPr>
          <p:cNvSpPr/>
          <p:nvPr userDrawn="1"/>
        </p:nvSpPr>
        <p:spPr>
          <a:xfrm>
            <a:off x="8074278" y="326682"/>
            <a:ext cx="3816789" cy="104400"/>
          </a:xfrm>
          <a:prstGeom prst="rect">
            <a:avLst/>
          </a:prstGeom>
          <a:solidFill>
            <a:srgbClr val="959FA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6" name="Rechteck 18">
            <a:extLst>
              <a:ext uri="{FF2B5EF4-FFF2-40B4-BE49-F238E27FC236}">
                <a16:creationId xmlns:a16="http://schemas.microsoft.com/office/drawing/2014/main" id="{E2B50DC8-10E3-C224-3355-080244F76054}"/>
              </a:ext>
            </a:extLst>
          </p:cNvPr>
          <p:cNvSpPr/>
          <p:nvPr userDrawn="1"/>
        </p:nvSpPr>
        <p:spPr>
          <a:xfrm>
            <a:off x="4187606" y="326683"/>
            <a:ext cx="3816789" cy="104400"/>
          </a:xfrm>
          <a:prstGeom prst="rect">
            <a:avLst/>
          </a:prstGeom>
          <a:solidFill>
            <a:srgbClr val="00AFF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Tree>
    <p:extLst>
      <p:ext uri="{BB962C8B-B14F-4D97-AF65-F5344CB8AC3E}">
        <p14:creationId xmlns:p14="http://schemas.microsoft.com/office/powerpoint/2010/main" val="17404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genda Pictur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1B13CF9-A0DC-148D-C25A-6FC03B7DCC43}"/>
              </a:ext>
            </a:extLst>
          </p:cNvPr>
          <p:cNvGraphicFramePr>
            <a:graphicFrameLocks noChangeAspect="1"/>
          </p:cNvGraphicFramePr>
          <p:nvPr userDrawn="1">
            <p:custDataLst>
              <p:tags r:id="rId1"/>
            </p:custDataLst>
            <p:extLst>
              <p:ext uri="{D42A27DB-BD31-4B8C-83A1-F6EECF244321}">
                <p14:modId xmlns:p14="http://schemas.microsoft.com/office/powerpoint/2010/main" val="38055092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0" progId="TCLayout.ActiveDocument.1">
                  <p:embed/>
                </p:oleObj>
              </mc:Choice>
              <mc:Fallback>
                <p:oleObj name="think-cell Slide" r:id="rId3" imgW="501" imgH="500" progId="TCLayout.ActiveDocument.1">
                  <p:embed/>
                  <p:pic>
                    <p:nvPicPr>
                      <p:cNvPr id="4" name="Object 3" hidden="1">
                        <a:extLst>
                          <a:ext uri="{FF2B5EF4-FFF2-40B4-BE49-F238E27FC236}">
                            <a16:creationId xmlns:a16="http://schemas.microsoft.com/office/drawing/2014/main" id="{91B13CF9-A0DC-148D-C25A-6FC03B7DCC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6" name="Rectangle 25">
            <a:extLst>
              <a:ext uri="{FF2B5EF4-FFF2-40B4-BE49-F238E27FC236}">
                <a16:creationId xmlns:a16="http://schemas.microsoft.com/office/drawing/2014/main" id="{5C1ED21E-3C75-039E-4052-68447CDD69C1}"/>
              </a:ext>
            </a:extLst>
          </p:cNvPr>
          <p:cNvSpPr/>
          <p:nvPr userDrawn="1"/>
        </p:nvSpPr>
        <p:spPr>
          <a:xfrm>
            <a:off x="6878932" y="1897163"/>
            <a:ext cx="4822714" cy="731017"/>
          </a:xfrm>
          <a:prstGeom prst="rect">
            <a:avLst/>
          </a:prstGeom>
          <a:solidFill>
            <a:schemeClr val="bg1">
              <a:lumMod val="85000"/>
            </a:schemeClr>
          </a:solidFill>
          <a:ln w="25400" cap="flat" cmpd="sng" algn="ctr">
            <a:noFill/>
            <a:prstDash val="solid"/>
          </a:ln>
          <a:effectLst/>
        </p:spPr>
        <p:txBody>
          <a:bodyPr tIns="36000" bIns="36000" rtlCol="0" anchor="t"/>
          <a:lstStyle/>
          <a:p>
            <a:pPr marL="0" marR="0" indent="0" algn="just" defTabSz="914400" rtl="0" eaLnBrk="1" fontAlgn="auto" latinLnBrk="0" hangingPunct="1">
              <a:lnSpc>
                <a:spcPct val="100000"/>
              </a:lnSpc>
              <a:spcBef>
                <a:spcPts val="0"/>
              </a:spcBef>
              <a:spcAft>
                <a:spcPts val="0"/>
              </a:spcAft>
              <a:buClrTx/>
              <a:buSzTx/>
              <a:buFontTx/>
              <a:buNone/>
              <a:tabLst/>
            </a:pPr>
            <a:endParaRPr kumimoji="0" lang="de-DE" sz="1200" i="0" u="none" strike="noStrike" kern="0" cap="none" spc="0" normalizeH="0" baseline="0" noProof="0">
              <a:ln>
                <a:noFill/>
              </a:ln>
              <a:solidFill>
                <a:prstClr val="black"/>
              </a:solidFill>
              <a:effectLst/>
              <a:uLnTx/>
              <a:uFillTx/>
              <a:ea typeface="+mn-ea"/>
              <a:cs typeface="+mn-cs"/>
            </a:endParaRPr>
          </a:p>
        </p:txBody>
      </p:sp>
      <p:sp>
        <p:nvSpPr>
          <p:cNvPr id="18" name="Rechteck 21">
            <a:extLst>
              <a:ext uri="{FF2B5EF4-FFF2-40B4-BE49-F238E27FC236}">
                <a16:creationId xmlns:a16="http://schemas.microsoft.com/office/drawing/2014/main" id="{01B6DE83-7881-A75C-1DBC-8B6489309375}"/>
              </a:ext>
            </a:extLst>
          </p:cNvPr>
          <p:cNvSpPr/>
          <p:nvPr userDrawn="1"/>
        </p:nvSpPr>
        <p:spPr>
          <a:xfrm>
            <a:off x="6397323" y="744499"/>
            <a:ext cx="5316843" cy="811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300">
                <a:solidFill>
                  <a:schemeClr val="tx1"/>
                </a:solidFill>
                <a:latin typeface="Roboto Black" panose="02000000000000000000" pitchFamily="2" charset="0"/>
                <a:ea typeface="Roboto Black" panose="02000000000000000000" pitchFamily="2" charset="0"/>
              </a:rPr>
              <a:t>AGENDA</a:t>
            </a:r>
          </a:p>
        </p:txBody>
      </p:sp>
      <p:sp>
        <p:nvSpPr>
          <p:cNvPr id="19" name="Rechteck 24">
            <a:extLst>
              <a:ext uri="{FF2B5EF4-FFF2-40B4-BE49-F238E27FC236}">
                <a16:creationId xmlns:a16="http://schemas.microsoft.com/office/drawing/2014/main" id="{825214AF-FE1B-F10F-1DEB-07F783F6AF5E}"/>
              </a:ext>
            </a:extLst>
          </p:cNvPr>
          <p:cNvSpPr/>
          <p:nvPr userDrawn="1"/>
        </p:nvSpPr>
        <p:spPr>
          <a:xfrm>
            <a:off x="6397323" y="1513069"/>
            <a:ext cx="1728000" cy="36000"/>
          </a:xfrm>
          <a:prstGeom prst="rect">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de-DE" sz="1200">
              <a:latin typeface="Roboto Light" panose="02000000000000000000" pitchFamily="2" charset="0"/>
              <a:ea typeface="Roboto Light" panose="02000000000000000000" pitchFamily="2" charset="0"/>
            </a:endParaRPr>
          </a:p>
        </p:txBody>
      </p:sp>
      <p:sp>
        <p:nvSpPr>
          <p:cNvPr id="20" name="Rechteck 25">
            <a:extLst>
              <a:ext uri="{FF2B5EF4-FFF2-40B4-BE49-F238E27FC236}">
                <a16:creationId xmlns:a16="http://schemas.microsoft.com/office/drawing/2014/main" id="{5CD1BE31-C67D-14DF-066B-87FA96FFF79C}"/>
              </a:ext>
            </a:extLst>
          </p:cNvPr>
          <p:cNvSpPr/>
          <p:nvPr userDrawn="1"/>
        </p:nvSpPr>
        <p:spPr>
          <a:xfrm>
            <a:off x="9986166" y="1513069"/>
            <a:ext cx="1728000" cy="36000"/>
          </a:xfrm>
          <a:prstGeom prst="rect">
            <a:avLst/>
          </a:prstGeom>
          <a:solidFill>
            <a:srgbClr val="959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de-DE" sz="1200">
              <a:latin typeface="Roboto Light" panose="02000000000000000000" pitchFamily="2" charset="0"/>
              <a:ea typeface="Roboto Light" panose="02000000000000000000" pitchFamily="2" charset="0"/>
            </a:endParaRPr>
          </a:p>
        </p:txBody>
      </p:sp>
      <p:sp>
        <p:nvSpPr>
          <p:cNvPr id="21" name="Rechteck 26">
            <a:extLst>
              <a:ext uri="{FF2B5EF4-FFF2-40B4-BE49-F238E27FC236}">
                <a16:creationId xmlns:a16="http://schemas.microsoft.com/office/drawing/2014/main" id="{E7F6417A-E574-4DA9-818A-408F4A236AB0}"/>
              </a:ext>
            </a:extLst>
          </p:cNvPr>
          <p:cNvSpPr/>
          <p:nvPr userDrawn="1"/>
        </p:nvSpPr>
        <p:spPr>
          <a:xfrm>
            <a:off x="8191745" y="1513069"/>
            <a:ext cx="1728000" cy="36000"/>
          </a:xfrm>
          <a:prstGeom prst="rect">
            <a:avLst/>
          </a:prstGeom>
          <a:solidFill>
            <a:srgbClr val="00A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de-DE" sz="1200">
              <a:latin typeface="Roboto Light" panose="02000000000000000000" pitchFamily="2" charset="0"/>
              <a:ea typeface="Roboto Light" panose="02000000000000000000" pitchFamily="2" charset="0"/>
            </a:endParaRPr>
          </a:p>
        </p:txBody>
      </p:sp>
      <p:sp>
        <p:nvSpPr>
          <p:cNvPr id="24" name="Text Placeholder 23">
            <a:extLst>
              <a:ext uri="{FF2B5EF4-FFF2-40B4-BE49-F238E27FC236}">
                <a16:creationId xmlns:a16="http://schemas.microsoft.com/office/drawing/2014/main" id="{DF567748-9E66-5730-60FB-924C2E06FA8B}"/>
              </a:ext>
            </a:extLst>
          </p:cNvPr>
          <p:cNvSpPr>
            <a:spLocks noGrp="1"/>
          </p:cNvSpPr>
          <p:nvPr>
            <p:ph type="body" sz="quarter" idx="10" hasCustomPrompt="1"/>
          </p:nvPr>
        </p:nvSpPr>
        <p:spPr>
          <a:xfrm>
            <a:off x="6878932" y="1897163"/>
            <a:ext cx="4822714" cy="360000"/>
          </a:xfrm>
          <a:prstGeom prst="rect">
            <a:avLst/>
          </a:prstGeom>
          <a:noFill/>
        </p:spPr>
        <p:txBody>
          <a:bodyPr/>
          <a:lstStyle>
            <a:lvl1pPr marL="0" indent="0">
              <a:buNone/>
              <a:defRPr sz="1400" b="1"/>
            </a:lvl1pPr>
            <a:lvl2pPr marL="263250" indent="0">
              <a:buNone/>
              <a:defRPr sz="1200"/>
            </a:lvl2pPr>
            <a:lvl3pPr marL="511875" indent="0">
              <a:buNone/>
              <a:defRPr sz="1200"/>
            </a:lvl3pPr>
            <a:lvl4pPr marL="819000" indent="0">
              <a:buNone/>
              <a:defRPr sz="1200"/>
            </a:lvl4pPr>
            <a:lvl5pPr marL="1111500" indent="0">
              <a:buNone/>
              <a:defRPr sz="1200"/>
            </a:lvl5pPr>
          </a:lstStyle>
          <a:p>
            <a:pPr lvl="0"/>
            <a:r>
              <a:rPr lang="de-DE"/>
              <a:t>Chapter Title</a:t>
            </a:r>
          </a:p>
        </p:txBody>
      </p:sp>
      <p:sp>
        <p:nvSpPr>
          <p:cNvPr id="25" name="Text Placeholder 23">
            <a:extLst>
              <a:ext uri="{FF2B5EF4-FFF2-40B4-BE49-F238E27FC236}">
                <a16:creationId xmlns:a16="http://schemas.microsoft.com/office/drawing/2014/main" id="{143E1D61-665E-CDC6-5E04-40572E102479}"/>
              </a:ext>
            </a:extLst>
          </p:cNvPr>
          <p:cNvSpPr>
            <a:spLocks noGrp="1"/>
          </p:cNvSpPr>
          <p:nvPr>
            <p:ph type="body" sz="quarter" idx="11" hasCustomPrompt="1"/>
          </p:nvPr>
        </p:nvSpPr>
        <p:spPr>
          <a:xfrm>
            <a:off x="6878932" y="2266127"/>
            <a:ext cx="4822714" cy="360000"/>
          </a:xfrm>
          <a:prstGeom prst="rect">
            <a:avLst/>
          </a:prstGeom>
          <a:noFill/>
        </p:spPr>
        <p:txBody>
          <a:bodyPr/>
          <a:lstStyle>
            <a:lvl1pPr marL="0" indent="0">
              <a:buNone/>
              <a:defRPr sz="1200" b="0"/>
            </a:lvl1pPr>
            <a:lvl2pPr marL="263250" indent="0">
              <a:buNone/>
              <a:defRPr sz="1200"/>
            </a:lvl2pPr>
            <a:lvl3pPr marL="511875" indent="0">
              <a:buNone/>
              <a:defRPr sz="1200"/>
            </a:lvl3pPr>
            <a:lvl4pPr marL="819000" indent="0">
              <a:buNone/>
              <a:defRPr sz="1200"/>
            </a:lvl4pPr>
            <a:lvl5pPr marL="1111500" indent="0">
              <a:buNone/>
              <a:defRPr sz="1200"/>
            </a:lvl5pPr>
          </a:lstStyle>
          <a:p>
            <a:pPr lvl="0"/>
            <a:r>
              <a:rPr lang="de-DE"/>
              <a:t>Sub Title</a:t>
            </a:r>
          </a:p>
        </p:txBody>
      </p:sp>
      <p:sp>
        <p:nvSpPr>
          <p:cNvPr id="27" name="Rectangle 26">
            <a:extLst>
              <a:ext uri="{FF2B5EF4-FFF2-40B4-BE49-F238E27FC236}">
                <a16:creationId xmlns:a16="http://schemas.microsoft.com/office/drawing/2014/main" id="{1282FED4-0DC0-74CA-42C6-10E22F17C203}"/>
              </a:ext>
            </a:extLst>
          </p:cNvPr>
          <p:cNvSpPr/>
          <p:nvPr userDrawn="1"/>
        </p:nvSpPr>
        <p:spPr>
          <a:xfrm>
            <a:off x="6878932" y="4673133"/>
            <a:ext cx="4822714" cy="731017"/>
          </a:xfrm>
          <a:prstGeom prst="rect">
            <a:avLst/>
          </a:prstGeom>
          <a:solidFill>
            <a:schemeClr val="bg1">
              <a:lumMod val="85000"/>
            </a:schemeClr>
          </a:solidFill>
          <a:ln w="25400" cap="flat" cmpd="sng" algn="ctr">
            <a:noFill/>
            <a:prstDash val="solid"/>
          </a:ln>
          <a:effectLst/>
        </p:spPr>
        <p:txBody>
          <a:bodyPr tIns="36000" bIns="36000" rtlCol="0" anchor="t"/>
          <a:lstStyle/>
          <a:p>
            <a:pPr marL="0" marR="0" indent="0" algn="just" defTabSz="914400" rtl="0" eaLnBrk="1" fontAlgn="auto" latinLnBrk="0" hangingPunct="1">
              <a:lnSpc>
                <a:spcPct val="100000"/>
              </a:lnSpc>
              <a:spcBef>
                <a:spcPts val="0"/>
              </a:spcBef>
              <a:spcAft>
                <a:spcPts val="0"/>
              </a:spcAft>
              <a:buClrTx/>
              <a:buSzTx/>
              <a:buFontTx/>
              <a:buNone/>
              <a:tabLst/>
            </a:pPr>
            <a:endParaRPr kumimoji="0" lang="de-DE" sz="1200" i="0" u="none" strike="noStrike" kern="0" cap="none" spc="0" normalizeH="0" baseline="0" noProof="0">
              <a:ln>
                <a:noFill/>
              </a:ln>
              <a:solidFill>
                <a:prstClr val="black"/>
              </a:solidFill>
              <a:effectLst/>
              <a:uLnTx/>
              <a:uFillTx/>
              <a:ea typeface="+mn-ea"/>
              <a:cs typeface="+mn-cs"/>
            </a:endParaRPr>
          </a:p>
        </p:txBody>
      </p:sp>
      <p:sp>
        <p:nvSpPr>
          <p:cNvPr id="28" name="Text Placeholder 23">
            <a:extLst>
              <a:ext uri="{FF2B5EF4-FFF2-40B4-BE49-F238E27FC236}">
                <a16:creationId xmlns:a16="http://schemas.microsoft.com/office/drawing/2014/main" id="{9AB91A2D-D01F-0E5E-2EFE-139D60776245}"/>
              </a:ext>
            </a:extLst>
          </p:cNvPr>
          <p:cNvSpPr>
            <a:spLocks noGrp="1"/>
          </p:cNvSpPr>
          <p:nvPr>
            <p:ph type="body" sz="quarter" idx="12" hasCustomPrompt="1"/>
          </p:nvPr>
        </p:nvSpPr>
        <p:spPr>
          <a:xfrm>
            <a:off x="6878932" y="4673133"/>
            <a:ext cx="4822714" cy="360000"/>
          </a:xfrm>
          <a:prstGeom prst="rect">
            <a:avLst/>
          </a:prstGeom>
          <a:noFill/>
        </p:spPr>
        <p:txBody>
          <a:bodyPr/>
          <a:lstStyle>
            <a:lvl1pPr marL="0" indent="0">
              <a:buNone/>
              <a:defRPr sz="1400" b="1"/>
            </a:lvl1pPr>
            <a:lvl2pPr marL="263250" indent="0">
              <a:buNone/>
              <a:defRPr sz="1200"/>
            </a:lvl2pPr>
            <a:lvl3pPr marL="511875" indent="0">
              <a:buNone/>
              <a:defRPr sz="1200"/>
            </a:lvl3pPr>
            <a:lvl4pPr marL="819000" indent="0">
              <a:buNone/>
              <a:defRPr sz="1200"/>
            </a:lvl4pPr>
            <a:lvl5pPr marL="1111500" indent="0">
              <a:buNone/>
              <a:defRPr sz="1200"/>
            </a:lvl5pPr>
          </a:lstStyle>
          <a:p>
            <a:pPr lvl="0"/>
            <a:r>
              <a:rPr lang="de-DE"/>
              <a:t>Chapter Title</a:t>
            </a:r>
          </a:p>
        </p:txBody>
      </p:sp>
      <p:sp>
        <p:nvSpPr>
          <p:cNvPr id="29" name="Text Placeholder 23">
            <a:extLst>
              <a:ext uri="{FF2B5EF4-FFF2-40B4-BE49-F238E27FC236}">
                <a16:creationId xmlns:a16="http://schemas.microsoft.com/office/drawing/2014/main" id="{2684AA10-69A4-1D7D-594C-4DBB6ADAF2C1}"/>
              </a:ext>
            </a:extLst>
          </p:cNvPr>
          <p:cNvSpPr>
            <a:spLocks noGrp="1"/>
          </p:cNvSpPr>
          <p:nvPr>
            <p:ph type="body" sz="quarter" idx="13" hasCustomPrompt="1"/>
          </p:nvPr>
        </p:nvSpPr>
        <p:spPr>
          <a:xfrm>
            <a:off x="6878932" y="5042097"/>
            <a:ext cx="4822714" cy="360000"/>
          </a:xfrm>
          <a:prstGeom prst="rect">
            <a:avLst/>
          </a:prstGeom>
          <a:noFill/>
        </p:spPr>
        <p:txBody>
          <a:bodyPr/>
          <a:lstStyle>
            <a:lvl1pPr marL="0" indent="0">
              <a:buNone/>
              <a:defRPr sz="1200" b="0"/>
            </a:lvl1pPr>
            <a:lvl2pPr marL="263250" indent="0">
              <a:buNone/>
              <a:defRPr sz="1200"/>
            </a:lvl2pPr>
            <a:lvl3pPr marL="511875" indent="0">
              <a:buNone/>
              <a:defRPr sz="1200"/>
            </a:lvl3pPr>
            <a:lvl4pPr marL="819000" indent="0">
              <a:buNone/>
              <a:defRPr sz="1200"/>
            </a:lvl4pPr>
            <a:lvl5pPr marL="1111500" indent="0">
              <a:buNone/>
              <a:defRPr sz="1200"/>
            </a:lvl5pPr>
          </a:lstStyle>
          <a:p>
            <a:pPr lvl="0"/>
            <a:r>
              <a:rPr lang="de-DE"/>
              <a:t>Sub Title</a:t>
            </a:r>
          </a:p>
        </p:txBody>
      </p:sp>
      <p:sp>
        <p:nvSpPr>
          <p:cNvPr id="30" name="Rectangle 29">
            <a:extLst>
              <a:ext uri="{FF2B5EF4-FFF2-40B4-BE49-F238E27FC236}">
                <a16:creationId xmlns:a16="http://schemas.microsoft.com/office/drawing/2014/main" id="{22A7DFD0-E306-F003-85FA-DFC1BD6EC143}"/>
              </a:ext>
            </a:extLst>
          </p:cNvPr>
          <p:cNvSpPr/>
          <p:nvPr userDrawn="1"/>
        </p:nvSpPr>
        <p:spPr>
          <a:xfrm>
            <a:off x="6878932" y="3293000"/>
            <a:ext cx="4822714" cy="731017"/>
          </a:xfrm>
          <a:prstGeom prst="rect">
            <a:avLst/>
          </a:prstGeom>
          <a:solidFill>
            <a:schemeClr val="bg1">
              <a:lumMod val="85000"/>
            </a:schemeClr>
          </a:solidFill>
          <a:ln w="25400" cap="flat" cmpd="sng" algn="ctr">
            <a:noFill/>
            <a:prstDash val="solid"/>
          </a:ln>
          <a:effectLst/>
        </p:spPr>
        <p:txBody>
          <a:bodyPr tIns="36000" bIns="36000" rtlCol="0" anchor="t"/>
          <a:lstStyle/>
          <a:p>
            <a:pPr marL="0" marR="0" indent="0" algn="just" defTabSz="914400" rtl="0" eaLnBrk="1" fontAlgn="auto" latinLnBrk="0" hangingPunct="1">
              <a:lnSpc>
                <a:spcPct val="100000"/>
              </a:lnSpc>
              <a:spcBef>
                <a:spcPts val="0"/>
              </a:spcBef>
              <a:spcAft>
                <a:spcPts val="0"/>
              </a:spcAft>
              <a:buClrTx/>
              <a:buSzTx/>
              <a:buFontTx/>
              <a:buNone/>
              <a:tabLst/>
            </a:pPr>
            <a:endParaRPr kumimoji="0" lang="de-DE" sz="1200" i="0" u="none" strike="noStrike" kern="0" cap="none" spc="0" normalizeH="0" baseline="0" noProof="0">
              <a:ln>
                <a:noFill/>
              </a:ln>
              <a:solidFill>
                <a:prstClr val="black"/>
              </a:solidFill>
              <a:effectLst/>
              <a:uLnTx/>
              <a:uFillTx/>
              <a:ea typeface="+mn-ea"/>
              <a:cs typeface="+mn-cs"/>
            </a:endParaRPr>
          </a:p>
        </p:txBody>
      </p:sp>
      <p:sp>
        <p:nvSpPr>
          <p:cNvPr id="31" name="Text Placeholder 23">
            <a:extLst>
              <a:ext uri="{FF2B5EF4-FFF2-40B4-BE49-F238E27FC236}">
                <a16:creationId xmlns:a16="http://schemas.microsoft.com/office/drawing/2014/main" id="{32F3E8E1-D6B2-C8B6-4373-F4C51FFCD682}"/>
              </a:ext>
            </a:extLst>
          </p:cNvPr>
          <p:cNvSpPr>
            <a:spLocks noGrp="1"/>
          </p:cNvSpPr>
          <p:nvPr>
            <p:ph type="body" sz="quarter" idx="14" hasCustomPrompt="1"/>
          </p:nvPr>
        </p:nvSpPr>
        <p:spPr>
          <a:xfrm>
            <a:off x="6878932" y="3293000"/>
            <a:ext cx="4822714" cy="360000"/>
          </a:xfrm>
          <a:prstGeom prst="rect">
            <a:avLst/>
          </a:prstGeom>
          <a:noFill/>
        </p:spPr>
        <p:txBody>
          <a:bodyPr/>
          <a:lstStyle>
            <a:lvl1pPr marL="0" indent="0">
              <a:buNone/>
              <a:defRPr sz="1400" b="1"/>
            </a:lvl1pPr>
            <a:lvl2pPr marL="263250" indent="0">
              <a:buNone/>
              <a:defRPr sz="1200"/>
            </a:lvl2pPr>
            <a:lvl3pPr marL="511875" indent="0">
              <a:buNone/>
              <a:defRPr sz="1200"/>
            </a:lvl3pPr>
            <a:lvl4pPr marL="819000" indent="0">
              <a:buNone/>
              <a:defRPr sz="1200"/>
            </a:lvl4pPr>
            <a:lvl5pPr marL="1111500" indent="0">
              <a:buNone/>
              <a:defRPr sz="1200"/>
            </a:lvl5pPr>
          </a:lstStyle>
          <a:p>
            <a:pPr lvl="0"/>
            <a:r>
              <a:rPr lang="de-DE"/>
              <a:t>Chapter Title</a:t>
            </a:r>
          </a:p>
        </p:txBody>
      </p:sp>
      <p:sp>
        <p:nvSpPr>
          <p:cNvPr id="32" name="Text Placeholder 23">
            <a:extLst>
              <a:ext uri="{FF2B5EF4-FFF2-40B4-BE49-F238E27FC236}">
                <a16:creationId xmlns:a16="http://schemas.microsoft.com/office/drawing/2014/main" id="{BB8A2AC5-755F-1E6A-7311-4F78680C1251}"/>
              </a:ext>
            </a:extLst>
          </p:cNvPr>
          <p:cNvSpPr>
            <a:spLocks noGrp="1"/>
          </p:cNvSpPr>
          <p:nvPr>
            <p:ph type="body" sz="quarter" idx="15" hasCustomPrompt="1"/>
          </p:nvPr>
        </p:nvSpPr>
        <p:spPr>
          <a:xfrm>
            <a:off x="6878932" y="3661964"/>
            <a:ext cx="4822714" cy="360000"/>
          </a:xfrm>
          <a:prstGeom prst="rect">
            <a:avLst/>
          </a:prstGeom>
          <a:noFill/>
        </p:spPr>
        <p:txBody>
          <a:bodyPr/>
          <a:lstStyle>
            <a:lvl1pPr marL="0" indent="0">
              <a:buNone/>
              <a:defRPr sz="1200" b="0"/>
            </a:lvl1pPr>
            <a:lvl2pPr marL="263250" indent="0">
              <a:buNone/>
              <a:defRPr sz="1200"/>
            </a:lvl2pPr>
            <a:lvl3pPr marL="511875" indent="0">
              <a:buNone/>
              <a:defRPr sz="1200"/>
            </a:lvl3pPr>
            <a:lvl4pPr marL="819000" indent="0">
              <a:buNone/>
              <a:defRPr sz="1200"/>
            </a:lvl4pPr>
            <a:lvl5pPr marL="1111500" indent="0">
              <a:buNone/>
              <a:defRPr sz="1200"/>
            </a:lvl5pPr>
          </a:lstStyle>
          <a:p>
            <a:pPr lvl="0"/>
            <a:r>
              <a:rPr lang="de-DE"/>
              <a:t>Sub Title</a:t>
            </a:r>
          </a:p>
        </p:txBody>
      </p:sp>
      <p:sp>
        <p:nvSpPr>
          <p:cNvPr id="9" name="Textplatzhalter 18">
            <a:extLst>
              <a:ext uri="{FF2B5EF4-FFF2-40B4-BE49-F238E27FC236}">
                <a16:creationId xmlns:a16="http://schemas.microsoft.com/office/drawing/2014/main" id="{5C5B656E-4743-2AD3-F317-2329DC9F3131}"/>
              </a:ext>
            </a:extLst>
          </p:cNvPr>
          <p:cNvSpPr txBox="1">
            <a:spLocks/>
          </p:cNvSpPr>
          <p:nvPr/>
        </p:nvSpPr>
        <p:spPr>
          <a:xfrm>
            <a:off x="6280248" y="1512130"/>
            <a:ext cx="1022372" cy="1478493"/>
          </a:xfrm>
          <a:prstGeom prst="rect">
            <a:avLst/>
          </a:prstGeom>
        </p:spPr>
        <p:txBody>
          <a:bodyPr/>
          <a:lstStyle>
            <a:lvl1pPr marL="0" indent="0"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None/>
              <a:defRPr sz="8600" kern="1200" spc="-300">
                <a:solidFill>
                  <a:schemeClr val="accent6">
                    <a:lumMod val="50000"/>
                  </a:schemeClr>
                </a:solidFill>
                <a:latin typeface="+mj-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r>
              <a:rPr lang="de-DE">
                <a:solidFill>
                  <a:srgbClr val="335B74"/>
                </a:solidFill>
              </a:rPr>
              <a:t>1</a:t>
            </a:r>
          </a:p>
        </p:txBody>
      </p:sp>
      <p:sp>
        <p:nvSpPr>
          <p:cNvPr id="13" name="Textplatzhalter 18">
            <a:extLst>
              <a:ext uri="{FF2B5EF4-FFF2-40B4-BE49-F238E27FC236}">
                <a16:creationId xmlns:a16="http://schemas.microsoft.com/office/drawing/2014/main" id="{76822FE5-E803-2975-8E6A-D18F5596F93D}"/>
              </a:ext>
            </a:extLst>
          </p:cNvPr>
          <p:cNvSpPr txBox="1">
            <a:spLocks/>
          </p:cNvSpPr>
          <p:nvPr/>
        </p:nvSpPr>
        <p:spPr>
          <a:xfrm>
            <a:off x="6280248" y="2904314"/>
            <a:ext cx="1022372" cy="1478493"/>
          </a:xfrm>
          <a:prstGeom prst="rect">
            <a:avLst/>
          </a:prstGeom>
        </p:spPr>
        <p:txBody>
          <a:bodyPr/>
          <a:lstStyle>
            <a:lvl1pPr marL="0" indent="0"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None/>
              <a:defRPr sz="8600" kern="1200" spc="-300">
                <a:solidFill>
                  <a:srgbClr val="335B74"/>
                </a:solidFill>
                <a:latin typeface="+mj-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r>
              <a:rPr lang="de-DE" dirty="0">
                <a:solidFill>
                  <a:srgbClr val="00AFF5"/>
                </a:solidFill>
              </a:rPr>
              <a:t>2</a:t>
            </a:r>
          </a:p>
        </p:txBody>
      </p:sp>
      <p:sp>
        <p:nvSpPr>
          <p:cNvPr id="17" name="Textplatzhalter 18">
            <a:extLst>
              <a:ext uri="{FF2B5EF4-FFF2-40B4-BE49-F238E27FC236}">
                <a16:creationId xmlns:a16="http://schemas.microsoft.com/office/drawing/2014/main" id="{5B0A5F2B-20A4-5BCB-D2E9-3C1021541206}"/>
              </a:ext>
            </a:extLst>
          </p:cNvPr>
          <p:cNvSpPr txBox="1">
            <a:spLocks/>
          </p:cNvSpPr>
          <p:nvPr/>
        </p:nvSpPr>
        <p:spPr>
          <a:xfrm>
            <a:off x="6280248" y="4296497"/>
            <a:ext cx="1022372" cy="1478493"/>
          </a:xfrm>
          <a:prstGeom prst="rect">
            <a:avLst/>
          </a:prstGeom>
        </p:spPr>
        <p:txBody>
          <a:bodyPr/>
          <a:lstStyle>
            <a:lvl1pPr marL="0" indent="0"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None/>
              <a:defRPr sz="8600" kern="1200" spc="-300">
                <a:solidFill>
                  <a:srgbClr val="4D8581"/>
                </a:solidFill>
                <a:latin typeface="+mj-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r>
              <a:rPr lang="de-DE" dirty="0">
                <a:solidFill>
                  <a:srgbClr val="959FA9"/>
                </a:solidFill>
              </a:rPr>
              <a:t>3</a:t>
            </a:r>
          </a:p>
        </p:txBody>
      </p:sp>
      <p:sp>
        <p:nvSpPr>
          <p:cNvPr id="6" name="Foliennummernplatzhalter 4">
            <a:extLst>
              <a:ext uri="{FF2B5EF4-FFF2-40B4-BE49-F238E27FC236}">
                <a16:creationId xmlns:a16="http://schemas.microsoft.com/office/drawing/2014/main" id="{46714043-DABE-4F34-421E-079162B7C6D6}"/>
              </a:ext>
            </a:extLst>
          </p:cNvPr>
          <p:cNvSpPr>
            <a:spLocks noGrp="1"/>
          </p:cNvSpPr>
          <p:nvPr>
            <p:ph type="sldNum" sz="quarter" idx="4"/>
          </p:nvPr>
        </p:nvSpPr>
        <p:spPr>
          <a:xfrm>
            <a:off x="10839452" y="6633804"/>
            <a:ext cx="1052510" cy="180000"/>
          </a:xfrm>
          <a:prstGeom prst="rect">
            <a:avLst/>
          </a:prstGeom>
        </p:spPr>
        <p:txBody>
          <a:bodyPr rtlCol="0" anchor="ctr"/>
          <a:lstStyle>
            <a:lvl1pPr algn="r">
              <a:defRPr sz="700">
                <a:solidFill>
                  <a:schemeClr val="bg1">
                    <a:lumMod val="50000"/>
                  </a:schemeClr>
                </a:solidFill>
                <a:latin typeface="Roboto Light" panose="02000000000000000000" pitchFamily="2" charset="0"/>
                <a:ea typeface="Roboto Light" panose="02000000000000000000" pitchFamily="2" charset="0"/>
              </a:defRPr>
            </a:lvl1pPr>
          </a:lstStyle>
          <a:p>
            <a:fld id="{3A98EE3D-8CD1-4C3F-BD1C-C98C9596463C}" type="slidenum">
              <a:rPr lang="en-US" smtClean="0"/>
              <a:pPr/>
              <a:t>‹Nr.›</a:t>
            </a:fld>
            <a:endParaRPr lang="en-US"/>
          </a:p>
        </p:txBody>
      </p:sp>
      <p:pic>
        <p:nvPicPr>
          <p:cNvPr id="2" name="Picture 12" descr="Estewanderweg Moisburg Amtshaus - Wellness &amp; mehr">
            <a:extLst>
              <a:ext uri="{FF2B5EF4-FFF2-40B4-BE49-F238E27FC236}">
                <a16:creationId xmlns:a16="http://schemas.microsoft.com/office/drawing/2014/main" id="{6067CF66-A5BE-0CFC-0BFE-5CB226552B30}"/>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1903" r="6370"/>
          <a:stretch/>
        </p:blipFill>
        <p:spPr bwMode="auto">
          <a:xfrm>
            <a:off x="-1" y="0"/>
            <a:ext cx="7157939" cy="6633804"/>
          </a:xfrm>
          <a:custGeom>
            <a:avLst/>
            <a:gdLst>
              <a:gd name="connsiteX0" fmla="*/ 0 w 5056188"/>
              <a:gd name="connsiteY0" fmla="*/ 0 h 4509613"/>
              <a:gd name="connsiteX1" fmla="*/ 5056188 w 5056188"/>
              <a:gd name="connsiteY1" fmla="*/ 0 h 4509613"/>
              <a:gd name="connsiteX2" fmla="*/ 5056188 w 5056188"/>
              <a:gd name="connsiteY2" fmla="*/ 4509613 h 4509613"/>
              <a:gd name="connsiteX3" fmla="*/ 0 w 5056188"/>
              <a:gd name="connsiteY3" fmla="*/ 4509613 h 4509613"/>
              <a:gd name="connsiteX4" fmla="*/ 0 w 5056188"/>
              <a:gd name="connsiteY4" fmla="*/ 0 h 4509613"/>
              <a:gd name="connsiteX0" fmla="*/ 0 w 6878933"/>
              <a:gd name="connsiteY0" fmla="*/ 0 h 4509613"/>
              <a:gd name="connsiteX1" fmla="*/ 6878933 w 6878933"/>
              <a:gd name="connsiteY1" fmla="*/ 6056 h 4509613"/>
              <a:gd name="connsiteX2" fmla="*/ 5056188 w 6878933"/>
              <a:gd name="connsiteY2" fmla="*/ 4509613 h 4509613"/>
              <a:gd name="connsiteX3" fmla="*/ 0 w 6878933"/>
              <a:gd name="connsiteY3" fmla="*/ 4509613 h 4509613"/>
              <a:gd name="connsiteX4" fmla="*/ 0 w 6878933"/>
              <a:gd name="connsiteY4" fmla="*/ 0 h 4509613"/>
              <a:gd name="connsiteX0" fmla="*/ 0 w 6878933"/>
              <a:gd name="connsiteY0" fmla="*/ 0 h 4509613"/>
              <a:gd name="connsiteX1" fmla="*/ 6878933 w 6878933"/>
              <a:gd name="connsiteY1" fmla="*/ 6056 h 4509613"/>
              <a:gd name="connsiteX2" fmla="*/ 5056188 w 6878933"/>
              <a:gd name="connsiteY2" fmla="*/ 4509613 h 4509613"/>
              <a:gd name="connsiteX3" fmla="*/ 0 w 6878933"/>
              <a:gd name="connsiteY3" fmla="*/ 4509613 h 4509613"/>
              <a:gd name="connsiteX4" fmla="*/ 0 w 6878933"/>
              <a:gd name="connsiteY4" fmla="*/ 0 h 4509613"/>
              <a:gd name="connsiteX0" fmla="*/ 0 w 6878933"/>
              <a:gd name="connsiteY0" fmla="*/ 0 h 4509613"/>
              <a:gd name="connsiteX1" fmla="*/ 6878933 w 6878933"/>
              <a:gd name="connsiteY1" fmla="*/ 6056 h 4509613"/>
              <a:gd name="connsiteX2" fmla="*/ 3990398 w 6878933"/>
              <a:gd name="connsiteY2" fmla="*/ 4085719 h 4509613"/>
              <a:gd name="connsiteX3" fmla="*/ 0 w 6878933"/>
              <a:gd name="connsiteY3" fmla="*/ 4509613 h 4509613"/>
              <a:gd name="connsiteX4" fmla="*/ 0 w 6878933"/>
              <a:gd name="connsiteY4" fmla="*/ 0 h 4509613"/>
              <a:gd name="connsiteX0" fmla="*/ 0 w 6878933"/>
              <a:gd name="connsiteY0" fmla="*/ 0 h 4521724"/>
              <a:gd name="connsiteX1" fmla="*/ 6878933 w 6878933"/>
              <a:gd name="connsiteY1" fmla="*/ 6056 h 4521724"/>
              <a:gd name="connsiteX2" fmla="*/ 3651283 w 6878933"/>
              <a:gd name="connsiteY2" fmla="*/ 4521724 h 4521724"/>
              <a:gd name="connsiteX3" fmla="*/ 0 w 6878933"/>
              <a:gd name="connsiteY3" fmla="*/ 4509613 h 4521724"/>
              <a:gd name="connsiteX4" fmla="*/ 0 w 6878933"/>
              <a:gd name="connsiteY4" fmla="*/ 0 h 4521724"/>
              <a:gd name="connsiteX0" fmla="*/ 261 w 6879194"/>
              <a:gd name="connsiteY0" fmla="*/ 0 h 6592749"/>
              <a:gd name="connsiteX1" fmla="*/ 6879194 w 6879194"/>
              <a:gd name="connsiteY1" fmla="*/ 6056 h 6592749"/>
              <a:gd name="connsiteX2" fmla="*/ 0 w 6879194"/>
              <a:gd name="connsiteY2" fmla="*/ 6592749 h 6592749"/>
              <a:gd name="connsiteX3" fmla="*/ 261 w 6879194"/>
              <a:gd name="connsiteY3" fmla="*/ 4509613 h 6592749"/>
              <a:gd name="connsiteX4" fmla="*/ 261 w 6879194"/>
              <a:gd name="connsiteY4" fmla="*/ 0 h 6592749"/>
              <a:gd name="connsiteX0" fmla="*/ 261 w 6879194"/>
              <a:gd name="connsiteY0" fmla="*/ 0 h 6592749"/>
              <a:gd name="connsiteX1" fmla="*/ 6879194 w 6879194"/>
              <a:gd name="connsiteY1" fmla="*/ 6056 h 6592749"/>
              <a:gd name="connsiteX2" fmla="*/ 0 w 6879194"/>
              <a:gd name="connsiteY2" fmla="*/ 6592749 h 6592749"/>
              <a:gd name="connsiteX3" fmla="*/ 261 w 6879194"/>
              <a:gd name="connsiteY3" fmla="*/ 4509613 h 6592749"/>
              <a:gd name="connsiteX4" fmla="*/ 261 w 6879194"/>
              <a:gd name="connsiteY4" fmla="*/ 0 h 6592749"/>
              <a:gd name="connsiteX0" fmla="*/ 261 w 6879194"/>
              <a:gd name="connsiteY0" fmla="*/ 0 h 6592749"/>
              <a:gd name="connsiteX1" fmla="*/ 6879194 w 6879194"/>
              <a:gd name="connsiteY1" fmla="*/ 6056 h 6592749"/>
              <a:gd name="connsiteX2" fmla="*/ 0 w 6879194"/>
              <a:gd name="connsiteY2" fmla="*/ 6592749 h 6592749"/>
              <a:gd name="connsiteX3" fmla="*/ 261 w 6879194"/>
              <a:gd name="connsiteY3" fmla="*/ 4509613 h 6592749"/>
              <a:gd name="connsiteX4" fmla="*/ 261 w 6879194"/>
              <a:gd name="connsiteY4" fmla="*/ 0 h 6592749"/>
              <a:gd name="connsiteX0" fmla="*/ 261 w 6879194"/>
              <a:gd name="connsiteY0" fmla="*/ 0 h 6592749"/>
              <a:gd name="connsiteX1" fmla="*/ 6879194 w 6879194"/>
              <a:gd name="connsiteY1" fmla="*/ 6056 h 6592749"/>
              <a:gd name="connsiteX2" fmla="*/ 0 w 6879194"/>
              <a:gd name="connsiteY2" fmla="*/ 6592749 h 6592749"/>
              <a:gd name="connsiteX3" fmla="*/ 261 w 6879194"/>
              <a:gd name="connsiteY3" fmla="*/ 4509613 h 6592749"/>
              <a:gd name="connsiteX4" fmla="*/ 261 w 6879194"/>
              <a:gd name="connsiteY4" fmla="*/ 0 h 6592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9194" h="6592749">
                <a:moveTo>
                  <a:pt x="261" y="0"/>
                </a:moveTo>
                <a:lnTo>
                  <a:pt x="6879194" y="6056"/>
                </a:lnTo>
                <a:cubicBezTo>
                  <a:pt x="4715315" y="465674"/>
                  <a:pt x="8062062" y="5715293"/>
                  <a:pt x="0" y="6592749"/>
                </a:cubicBezTo>
                <a:lnTo>
                  <a:pt x="261" y="4509613"/>
                </a:lnTo>
                <a:lnTo>
                  <a:pt x="261" y="0"/>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39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icture 2">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1B13CF9-A0DC-148D-C25A-6FC03B7DCC43}"/>
              </a:ext>
            </a:extLst>
          </p:cNvPr>
          <p:cNvGraphicFramePr>
            <a:graphicFrameLocks noChangeAspect="1"/>
          </p:cNvGraphicFramePr>
          <p:nvPr userDrawn="1">
            <p:custDataLst>
              <p:tags r:id="rId1"/>
            </p:custDataLst>
            <p:extLst>
              <p:ext uri="{D42A27DB-BD31-4B8C-83A1-F6EECF244321}">
                <p14:modId xmlns:p14="http://schemas.microsoft.com/office/powerpoint/2010/main" val="38055092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0" progId="TCLayout.ActiveDocument.1">
                  <p:embed/>
                </p:oleObj>
              </mc:Choice>
              <mc:Fallback>
                <p:oleObj name="think-cell Slide" r:id="rId3" imgW="501" imgH="500" progId="TCLayout.ActiveDocument.1">
                  <p:embed/>
                  <p:pic>
                    <p:nvPicPr>
                      <p:cNvPr id="4" name="Object 3" hidden="1">
                        <a:extLst>
                          <a:ext uri="{FF2B5EF4-FFF2-40B4-BE49-F238E27FC236}">
                            <a16:creationId xmlns:a16="http://schemas.microsoft.com/office/drawing/2014/main" id="{91B13CF9-A0DC-148D-C25A-6FC03B7DCC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6" name="Rectangle 25">
            <a:extLst>
              <a:ext uri="{FF2B5EF4-FFF2-40B4-BE49-F238E27FC236}">
                <a16:creationId xmlns:a16="http://schemas.microsoft.com/office/drawing/2014/main" id="{5C1ED21E-3C75-039E-4052-68447CDD69C1}"/>
              </a:ext>
            </a:extLst>
          </p:cNvPr>
          <p:cNvSpPr/>
          <p:nvPr userDrawn="1"/>
        </p:nvSpPr>
        <p:spPr>
          <a:xfrm>
            <a:off x="6878932" y="1897163"/>
            <a:ext cx="4822714" cy="731017"/>
          </a:xfrm>
          <a:prstGeom prst="rect">
            <a:avLst/>
          </a:prstGeom>
          <a:solidFill>
            <a:schemeClr val="bg1">
              <a:lumMod val="85000"/>
            </a:schemeClr>
          </a:solidFill>
          <a:ln w="25400" cap="flat" cmpd="sng" algn="ctr">
            <a:noFill/>
            <a:prstDash val="solid"/>
          </a:ln>
          <a:effectLst/>
        </p:spPr>
        <p:txBody>
          <a:bodyPr tIns="36000" bIns="36000" rtlCol="0" anchor="t"/>
          <a:lstStyle/>
          <a:p>
            <a:pPr marL="0" marR="0" indent="0" algn="just" defTabSz="914400" rtl="0" eaLnBrk="1" fontAlgn="auto" latinLnBrk="0" hangingPunct="1">
              <a:lnSpc>
                <a:spcPct val="100000"/>
              </a:lnSpc>
              <a:spcBef>
                <a:spcPts val="0"/>
              </a:spcBef>
              <a:spcAft>
                <a:spcPts val="0"/>
              </a:spcAft>
              <a:buClrTx/>
              <a:buSzTx/>
              <a:buFontTx/>
              <a:buNone/>
              <a:tabLst/>
            </a:pPr>
            <a:endParaRPr kumimoji="0" lang="de-DE" sz="1200" i="0" u="none" strike="noStrike" kern="0" cap="none" spc="0" normalizeH="0" baseline="0" noProof="0">
              <a:ln>
                <a:noFill/>
              </a:ln>
              <a:solidFill>
                <a:prstClr val="black"/>
              </a:solidFill>
              <a:effectLst/>
              <a:uLnTx/>
              <a:uFillTx/>
              <a:ea typeface="+mn-ea"/>
              <a:cs typeface="+mn-cs"/>
            </a:endParaRPr>
          </a:p>
        </p:txBody>
      </p:sp>
      <p:sp>
        <p:nvSpPr>
          <p:cNvPr id="18" name="Rechteck 21">
            <a:extLst>
              <a:ext uri="{FF2B5EF4-FFF2-40B4-BE49-F238E27FC236}">
                <a16:creationId xmlns:a16="http://schemas.microsoft.com/office/drawing/2014/main" id="{01B6DE83-7881-A75C-1DBC-8B6489309375}"/>
              </a:ext>
            </a:extLst>
          </p:cNvPr>
          <p:cNvSpPr/>
          <p:nvPr userDrawn="1"/>
        </p:nvSpPr>
        <p:spPr>
          <a:xfrm>
            <a:off x="6397323" y="744499"/>
            <a:ext cx="5316843" cy="811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300">
                <a:solidFill>
                  <a:schemeClr val="tx1"/>
                </a:solidFill>
                <a:latin typeface="Roboto Black" panose="02000000000000000000" pitchFamily="2" charset="0"/>
                <a:ea typeface="Roboto Black" panose="02000000000000000000" pitchFamily="2" charset="0"/>
              </a:rPr>
              <a:t>AGENDA</a:t>
            </a:r>
          </a:p>
        </p:txBody>
      </p:sp>
      <p:sp>
        <p:nvSpPr>
          <p:cNvPr id="19" name="Rechteck 24">
            <a:extLst>
              <a:ext uri="{FF2B5EF4-FFF2-40B4-BE49-F238E27FC236}">
                <a16:creationId xmlns:a16="http://schemas.microsoft.com/office/drawing/2014/main" id="{825214AF-FE1B-F10F-1DEB-07F783F6AF5E}"/>
              </a:ext>
            </a:extLst>
          </p:cNvPr>
          <p:cNvSpPr/>
          <p:nvPr userDrawn="1"/>
        </p:nvSpPr>
        <p:spPr>
          <a:xfrm>
            <a:off x="6397323" y="1513069"/>
            <a:ext cx="1728000" cy="36000"/>
          </a:xfrm>
          <a:prstGeom prst="rect">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de-DE" sz="1200">
              <a:latin typeface="Roboto Light" panose="02000000000000000000" pitchFamily="2" charset="0"/>
              <a:ea typeface="Roboto Light" panose="02000000000000000000" pitchFamily="2" charset="0"/>
            </a:endParaRPr>
          </a:p>
        </p:txBody>
      </p:sp>
      <p:sp>
        <p:nvSpPr>
          <p:cNvPr id="20" name="Rechteck 25">
            <a:extLst>
              <a:ext uri="{FF2B5EF4-FFF2-40B4-BE49-F238E27FC236}">
                <a16:creationId xmlns:a16="http://schemas.microsoft.com/office/drawing/2014/main" id="{5CD1BE31-C67D-14DF-066B-87FA96FFF79C}"/>
              </a:ext>
            </a:extLst>
          </p:cNvPr>
          <p:cNvSpPr/>
          <p:nvPr userDrawn="1"/>
        </p:nvSpPr>
        <p:spPr>
          <a:xfrm>
            <a:off x="9986166" y="1513069"/>
            <a:ext cx="1728000" cy="36000"/>
          </a:xfrm>
          <a:prstGeom prst="rect">
            <a:avLst/>
          </a:prstGeom>
          <a:solidFill>
            <a:srgbClr val="959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de-DE" sz="1200">
              <a:latin typeface="Roboto Light" panose="02000000000000000000" pitchFamily="2" charset="0"/>
              <a:ea typeface="Roboto Light" panose="02000000000000000000" pitchFamily="2" charset="0"/>
            </a:endParaRPr>
          </a:p>
        </p:txBody>
      </p:sp>
      <p:sp>
        <p:nvSpPr>
          <p:cNvPr id="21" name="Rechteck 26">
            <a:extLst>
              <a:ext uri="{FF2B5EF4-FFF2-40B4-BE49-F238E27FC236}">
                <a16:creationId xmlns:a16="http://schemas.microsoft.com/office/drawing/2014/main" id="{E7F6417A-E574-4DA9-818A-408F4A236AB0}"/>
              </a:ext>
            </a:extLst>
          </p:cNvPr>
          <p:cNvSpPr/>
          <p:nvPr userDrawn="1"/>
        </p:nvSpPr>
        <p:spPr>
          <a:xfrm>
            <a:off x="8191745" y="1513069"/>
            <a:ext cx="1728000" cy="36000"/>
          </a:xfrm>
          <a:prstGeom prst="rect">
            <a:avLst/>
          </a:prstGeom>
          <a:solidFill>
            <a:srgbClr val="00A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de-DE" sz="1200">
              <a:latin typeface="Roboto Light" panose="02000000000000000000" pitchFamily="2" charset="0"/>
              <a:ea typeface="Roboto Light" panose="02000000000000000000" pitchFamily="2" charset="0"/>
            </a:endParaRPr>
          </a:p>
        </p:txBody>
      </p:sp>
      <p:sp>
        <p:nvSpPr>
          <p:cNvPr id="24" name="Text Placeholder 23">
            <a:extLst>
              <a:ext uri="{FF2B5EF4-FFF2-40B4-BE49-F238E27FC236}">
                <a16:creationId xmlns:a16="http://schemas.microsoft.com/office/drawing/2014/main" id="{DF567748-9E66-5730-60FB-924C2E06FA8B}"/>
              </a:ext>
            </a:extLst>
          </p:cNvPr>
          <p:cNvSpPr>
            <a:spLocks noGrp="1"/>
          </p:cNvSpPr>
          <p:nvPr>
            <p:ph type="body" sz="quarter" idx="10" hasCustomPrompt="1"/>
          </p:nvPr>
        </p:nvSpPr>
        <p:spPr>
          <a:xfrm>
            <a:off x="6878932" y="1897163"/>
            <a:ext cx="4822714" cy="360000"/>
          </a:xfrm>
          <a:prstGeom prst="rect">
            <a:avLst/>
          </a:prstGeom>
          <a:noFill/>
        </p:spPr>
        <p:txBody>
          <a:bodyPr/>
          <a:lstStyle>
            <a:lvl1pPr marL="0" indent="0">
              <a:buNone/>
              <a:defRPr sz="1400" b="1"/>
            </a:lvl1pPr>
            <a:lvl2pPr marL="263250" indent="0">
              <a:buNone/>
              <a:defRPr sz="1200"/>
            </a:lvl2pPr>
            <a:lvl3pPr marL="511875" indent="0">
              <a:buNone/>
              <a:defRPr sz="1200"/>
            </a:lvl3pPr>
            <a:lvl4pPr marL="819000" indent="0">
              <a:buNone/>
              <a:defRPr sz="1200"/>
            </a:lvl4pPr>
            <a:lvl5pPr marL="1111500" indent="0">
              <a:buNone/>
              <a:defRPr sz="1200"/>
            </a:lvl5pPr>
          </a:lstStyle>
          <a:p>
            <a:pPr lvl="0"/>
            <a:r>
              <a:rPr lang="de-DE"/>
              <a:t>Chapter Title</a:t>
            </a:r>
          </a:p>
        </p:txBody>
      </p:sp>
      <p:sp>
        <p:nvSpPr>
          <p:cNvPr id="25" name="Text Placeholder 23">
            <a:extLst>
              <a:ext uri="{FF2B5EF4-FFF2-40B4-BE49-F238E27FC236}">
                <a16:creationId xmlns:a16="http://schemas.microsoft.com/office/drawing/2014/main" id="{143E1D61-665E-CDC6-5E04-40572E102479}"/>
              </a:ext>
            </a:extLst>
          </p:cNvPr>
          <p:cNvSpPr>
            <a:spLocks noGrp="1"/>
          </p:cNvSpPr>
          <p:nvPr>
            <p:ph type="body" sz="quarter" idx="11" hasCustomPrompt="1"/>
          </p:nvPr>
        </p:nvSpPr>
        <p:spPr>
          <a:xfrm>
            <a:off x="6878932" y="2266127"/>
            <a:ext cx="4822714" cy="360000"/>
          </a:xfrm>
          <a:prstGeom prst="rect">
            <a:avLst/>
          </a:prstGeom>
          <a:noFill/>
        </p:spPr>
        <p:txBody>
          <a:bodyPr/>
          <a:lstStyle>
            <a:lvl1pPr marL="0" indent="0">
              <a:buNone/>
              <a:defRPr sz="1200" b="0"/>
            </a:lvl1pPr>
            <a:lvl2pPr marL="263250" indent="0">
              <a:buNone/>
              <a:defRPr sz="1200"/>
            </a:lvl2pPr>
            <a:lvl3pPr marL="511875" indent="0">
              <a:buNone/>
              <a:defRPr sz="1200"/>
            </a:lvl3pPr>
            <a:lvl4pPr marL="819000" indent="0">
              <a:buNone/>
              <a:defRPr sz="1200"/>
            </a:lvl4pPr>
            <a:lvl5pPr marL="1111500" indent="0">
              <a:buNone/>
              <a:defRPr sz="1200"/>
            </a:lvl5pPr>
          </a:lstStyle>
          <a:p>
            <a:pPr lvl="0"/>
            <a:r>
              <a:rPr lang="de-DE"/>
              <a:t>Sub Title</a:t>
            </a:r>
          </a:p>
        </p:txBody>
      </p:sp>
      <p:sp>
        <p:nvSpPr>
          <p:cNvPr id="27" name="Rectangle 26">
            <a:extLst>
              <a:ext uri="{FF2B5EF4-FFF2-40B4-BE49-F238E27FC236}">
                <a16:creationId xmlns:a16="http://schemas.microsoft.com/office/drawing/2014/main" id="{1282FED4-0DC0-74CA-42C6-10E22F17C203}"/>
              </a:ext>
            </a:extLst>
          </p:cNvPr>
          <p:cNvSpPr/>
          <p:nvPr userDrawn="1"/>
        </p:nvSpPr>
        <p:spPr>
          <a:xfrm>
            <a:off x="6878932" y="4393218"/>
            <a:ext cx="4822714" cy="731017"/>
          </a:xfrm>
          <a:prstGeom prst="rect">
            <a:avLst/>
          </a:prstGeom>
          <a:solidFill>
            <a:schemeClr val="bg1">
              <a:lumMod val="85000"/>
            </a:schemeClr>
          </a:solidFill>
          <a:ln w="25400" cap="flat" cmpd="sng" algn="ctr">
            <a:noFill/>
            <a:prstDash val="solid"/>
          </a:ln>
          <a:effectLst/>
        </p:spPr>
        <p:txBody>
          <a:bodyPr tIns="36000" bIns="36000" rtlCol="0" anchor="t"/>
          <a:lstStyle/>
          <a:p>
            <a:pPr marL="0" marR="0" indent="0" algn="just" defTabSz="914400" rtl="0" eaLnBrk="1" fontAlgn="auto" latinLnBrk="0" hangingPunct="1">
              <a:lnSpc>
                <a:spcPct val="100000"/>
              </a:lnSpc>
              <a:spcBef>
                <a:spcPts val="0"/>
              </a:spcBef>
              <a:spcAft>
                <a:spcPts val="0"/>
              </a:spcAft>
              <a:buClrTx/>
              <a:buSzTx/>
              <a:buFontTx/>
              <a:buNone/>
              <a:tabLst/>
            </a:pPr>
            <a:endParaRPr kumimoji="0" lang="de-DE" sz="1200" i="0" u="none" strike="noStrike" kern="0" cap="none" spc="0" normalizeH="0" baseline="0" noProof="0">
              <a:ln>
                <a:noFill/>
              </a:ln>
              <a:solidFill>
                <a:prstClr val="black"/>
              </a:solidFill>
              <a:effectLst/>
              <a:uLnTx/>
              <a:uFillTx/>
              <a:ea typeface="+mn-ea"/>
              <a:cs typeface="+mn-cs"/>
            </a:endParaRPr>
          </a:p>
        </p:txBody>
      </p:sp>
      <p:sp>
        <p:nvSpPr>
          <p:cNvPr id="28" name="Text Placeholder 23">
            <a:extLst>
              <a:ext uri="{FF2B5EF4-FFF2-40B4-BE49-F238E27FC236}">
                <a16:creationId xmlns:a16="http://schemas.microsoft.com/office/drawing/2014/main" id="{9AB91A2D-D01F-0E5E-2EFE-139D60776245}"/>
              </a:ext>
            </a:extLst>
          </p:cNvPr>
          <p:cNvSpPr>
            <a:spLocks noGrp="1"/>
          </p:cNvSpPr>
          <p:nvPr>
            <p:ph type="body" sz="quarter" idx="12" hasCustomPrompt="1"/>
          </p:nvPr>
        </p:nvSpPr>
        <p:spPr>
          <a:xfrm>
            <a:off x="6878932" y="4393218"/>
            <a:ext cx="4822714" cy="360000"/>
          </a:xfrm>
          <a:prstGeom prst="rect">
            <a:avLst/>
          </a:prstGeom>
          <a:noFill/>
        </p:spPr>
        <p:txBody>
          <a:bodyPr/>
          <a:lstStyle>
            <a:lvl1pPr marL="0" indent="0">
              <a:buNone/>
              <a:defRPr sz="1400" b="1"/>
            </a:lvl1pPr>
            <a:lvl2pPr marL="263250" indent="0">
              <a:buNone/>
              <a:defRPr sz="1200"/>
            </a:lvl2pPr>
            <a:lvl3pPr marL="511875" indent="0">
              <a:buNone/>
              <a:defRPr sz="1200"/>
            </a:lvl3pPr>
            <a:lvl4pPr marL="819000" indent="0">
              <a:buNone/>
              <a:defRPr sz="1200"/>
            </a:lvl4pPr>
            <a:lvl5pPr marL="1111500" indent="0">
              <a:buNone/>
              <a:defRPr sz="1200"/>
            </a:lvl5pPr>
          </a:lstStyle>
          <a:p>
            <a:pPr lvl="0"/>
            <a:r>
              <a:rPr lang="de-DE"/>
              <a:t>Chapter Title</a:t>
            </a:r>
          </a:p>
        </p:txBody>
      </p:sp>
      <p:sp>
        <p:nvSpPr>
          <p:cNvPr id="29" name="Text Placeholder 23">
            <a:extLst>
              <a:ext uri="{FF2B5EF4-FFF2-40B4-BE49-F238E27FC236}">
                <a16:creationId xmlns:a16="http://schemas.microsoft.com/office/drawing/2014/main" id="{2684AA10-69A4-1D7D-594C-4DBB6ADAF2C1}"/>
              </a:ext>
            </a:extLst>
          </p:cNvPr>
          <p:cNvSpPr>
            <a:spLocks noGrp="1"/>
          </p:cNvSpPr>
          <p:nvPr>
            <p:ph type="body" sz="quarter" idx="13" hasCustomPrompt="1"/>
          </p:nvPr>
        </p:nvSpPr>
        <p:spPr>
          <a:xfrm>
            <a:off x="6878932" y="4762182"/>
            <a:ext cx="4822714" cy="360000"/>
          </a:xfrm>
          <a:prstGeom prst="rect">
            <a:avLst/>
          </a:prstGeom>
          <a:noFill/>
        </p:spPr>
        <p:txBody>
          <a:bodyPr/>
          <a:lstStyle>
            <a:lvl1pPr marL="0" indent="0">
              <a:buNone/>
              <a:defRPr sz="1200" b="0"/>
            </a:lvl1pPr>
            <a:lvl2pPr marL="263250" indent="0">
              <a:buNone/>
              <a:defRPr sz="1200"/>
            </a:lvl2pPr>
            <a:lvl3pPr marL="511875" indent="0">
              <a:buNone/>
              <a:defRPr sz="1200"/>
            </a:lvl3pPr>
            <a:lvl4pPr marL="819000" indent="0">
              <a:buNone/>
              <a:defRPr sz="1200"/>
            </a:lvl4pPr>
            <a:lvl5pPr marL="1111500" indent="0">
              <a:buNone/>
              <a:defRPr sz="1200"/>
            </a:lvl5pPr>
          </a:lstStyle>
          <a:p>
            <a:pPr lvl="0"/>
            <a:r>
              <a:rPr lang="de-DE"/>
              <a:t>Sub Title</a:t>
            </a:r>
          </a:p>
        </p:txBody>
      </p:sp>
      <p:sp>
        <p:nvSpPr>
          <p:cNvPr id="30" name="Rectangle 29">
            <a:extLst>
              <a:ext uri="{FF2B5EF4-FFF2-40B4-BE49-F238E27FC236}">
                <a16:creationId xmlns:a16="http://schemas.microsoft.com/office/drawing/2014/main" id="{22A7DFD0-E306-F003-85FA-DFC1BD6EC143}"/>
              </a:ext>
            </a:extLst>
          </p:cNvPr>
          <p:cNvSpPr/>
          <p:nvPr userDrawn="1"/>
        </p:nvSpPr>
        <p:spPr>
          <a:xfrm>
            <a:off x="6878932" y="3134395"/>
            <a:ext cx="4822714" cy="731017"/>
          </a:xfrm>
          <a:prstGeom prst="rect">
            <a:avLst/>
          </a:prstGeom>
          <a:solidFill>
            <a:schemeClr val="bg1">
              <a:lumMod val="85000"/>
            </a:schemeClr>
          </a:solidFill>
          <a:ln w="25400" cap="flat" cmpd="sng" algn="ctr">
            <a:noFill/>
            <a:prstDash val="solid"/>
          </a:ln>
          <a:effectLst/>
        </p:spPr>
        <p:txBody>
          <a:bodyPr tIns="36000" bIns="36000" rtlCol="0" anchor="t"/>
          <a:lstStyle/>
          <a:p>
            <a:pPr marL="0" marR="0" indent="0" algn="just" defTabSz="914400" rtl="0" eaLnBrk="1" fontAlgn="auto" latinLnBrk="0" hangingPunct="1">
              <a:lnSpc>
                <a:spcPct val="100000"/>
              </a:lnSpc>
              <a:spcBef>
                <a:spcPts val="0"/>
              </a:spcBef>
              <a:spcAft>
                <a:spcPts val="0"/>
              </a:spcAft>
              <a:buClrTx/>
              <a:buSzTx/>
              <a:buFontTx/>
              <a:buNone/>
              <a:tabLst/>
            </a:pPr>
            <a:endParaRPr kumimoji="0" lang="de-DE" sz="1200" i="0" u="none" strike="noStrike" kern="0" cap="none" spc="0" normalizeH="0" baseline="0" noProof="0">
              <a:ln>
                <a:noFill/>
              </a:ln>
              <a:solidFill>
                <a:prstClr val="black"/>
              </a:solidFill>
              <a:effectLst/>
              <a:uLnTx/>
              <a:uFillTx/>
              <a:ea typeface="+mn-ea"/>
              <a:cs typeface="+mn-cs"/>
            </a:endParaRPr>
          </a:p>
        </p:txBody>
      </p:sp>
      <p:sp>
        <p:nvSpPr>
          <p:cNvPr id="31" name="Text Placeholder 23">
            <a:extLst>
              <a:ext uri="{FF2B5EF4-FFF2-40B4-BE49-F238E27FC236}">
                <a16:creationId xmlns:a16="http://schemas.microsoft.com/office/drawing/2014/main" id="{32F3E8E1-D6B2-C8B6-4373-F4C51FFCD682}"/>
              </a:ext>
            </a:extLst>
          </p:cNvPr>
          <p:cNvSpPr>
            <a:spLocks noGrp="1"/>
          </p:cNvSpPr>
          <p:nvPr>
            <p:ph type="body" sz="quarter" idx="14" hasCustomPrompt="1"/>
          </p:nvPr>
        </p:nvSpPr>
        <p:spPr>
          <a:xfrm>
            <a:off x="6878932" y="3134395"/>
            <a:ext cx="4822714" cy="360000"/>
          </a:xfrm>
          <a:prstGeom prst="rect">
            <a:avLst/>
          </a:prstGeom>
          <a:noFill/>
        </p:spPr>
        <p:txBody>
          <a:bodyPr/>
          <a:lstStyle>
            <a:lvl1pPr marL="0" indent="0">
              <a:buNone/>
              <a:defRPr sz="1400" b="1"/>
            </a:lvl1pPr>
            <a:lvl2pPr marL="263250" indent="0">
              <a:buNone/>
              <a:defRPr sz="1200"/>
            </a:lvl2pPr>
            <a:lvl3pPr marL="511875" indent="0">
              <a:buNone/>
              <a:defRPr sz="1200"/>
            </a:lvl3pPr>
            <a:lvl4pPr marL="819000" indent="0">
              <a:buNone/>
              <a:defRPr sz="1200"/>
            </a:lvl4pPr>
            <a:lvl5pPr marL="1111500" indent="0">
              <a:buNone/>
              <a:defRPr sz="1200"/>
            </a:lvl5pPr>
          </a:lstStyle>
          <a:p>
            <a:pPr lvl="0"/>
            <a:r>
              <a:rPr lang="de-DE"/>
              <a:t>Chapter Title</a:t>
            </a:r>
          </a:p>
        </p:txBody>
      </p:sp>
      <p:sp>
        <p:nvSpPr>
          <p:cNvPr id="32" name="Text Placeholder 23">
            <a:extLst>
              <a:ext uri="{FF2B5EF4-FFF2-40B4-BE49-F238E27FC236}">
                <a16:creationId xmlns:a16="http://schemas.microsoft.com/office/drawing/2014/main" id="{BB8A2AC5-755F-1E6A-7311-4F78680C1251}"/>
              </a:ext>
            </a:extLst>
          </p:cNvPr>
          <p:cNvSpPr>
            <a:spLocks noGrp="1"/>
          </p:cNvSpPr>
          <p:nvPr>
            <p:ph type="body" sz="quarter" idx="15" hasCustomPrompt="1"/>
          </p:nvPr>
        </p:nvSpPr>
        <p:spPr>
          <a:xfrm>
            <a:off x="6878932" y="3503359"/>
            <a:ext cx="4822714" cy="360000"/>
          </a:xfrm>
          <a:prstGeom prst="rect">
            <a:avLst/>
          </a:prstGeom>
          <a:noFill/>
        </p:spPr>
        <p:txBody>
          <a:bodyPr/>
          <a:lstStyle>
            <a:lvl1pPr marL="0" indent="0">
              <a:buNone/>
              <a:defRPr sz="1200" b="0"/>
            </a:lvl1pPr>
            <a:lvl2pPr marL="263250" indent="0">
              <a:buNone/>
              <a:defRPr sz="1200"/>
            </a:lvl2pPr>
            <a:lvl3pPr marL="511875" indent="0">
              <a:buNone/>
              <a:defRPr sz="1200"/>
            </a:lvl3pPr>
            <a:lvl4pPr marL="819000" indent="0">
              <a:buNone/>
              <a:defRPr sz="1200"/>
            </a:lvl4pPr>
            <a:lvl5pPr marL="1111500" indent="0">
              <a:buNone/>
              <a:defRPr sz="1200"/>
            </a:lvl5pPr>
          </a:lstStyle>
          <a:p>
            <a:pPr lvl="0"/>
            <a:r>
              <a:rPr lang="de-DE"/>
              <a:t>Sub Title</a:t>
            </a:r>
          </a:p>
        </p:txBody>
      </p:sp>
      <p:sp>
        <p:nvSpPr>
          <p:cNvPr id="9" name="Textplatzhalter 18">
            <a:extLst>
              <a:ext uri="{FF2B5EF4-FFF2-40B4-BE49-F238E27FC236}">
                <a16:creationId xmlns:a16="http://schemas.microsoft.com/office/drawing/2014/main" id="{5C5B656E-4743-2AD3-F317-2329DC9F3131}"/>
              </a:ext>
            </a:extLst>
          </p:cNvPr>
          <p:cNvSpPr txBox="1">
            <a:spLocks/>
          </p:cNvSpPr>
          <p:nvPr/>
        </p:nvSpPr>
        <p:spPr>
          <a:xfrm>
            <a:off x="6280248" y="1512130"/>
            <a:ext cx="1022372" cy="1478493"/>
          </a:xfrm>
          <a:prstGeom prst="rect">
            <a:avLst/>
          </a:prstGeom>
        </p:spPr>
        <p:txBody>
          <a:bodyPr/>
          <a:lstStyle>
            <a:lvl1pPr marL="0" indent="0"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None/>
              <a:defRPr sz="8600" kern="1200" spc="-300">
                <a:solidFill>
                  <a:schemeClr val="accent6">
                    <a:lumMod val="50000"/>
                  </a:schemeClr>
                </a:solidFill>
                <a:latin typeface="+mj-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r>
              <a:rPr lang="de-DE">
                <a:solidFill>
                  <a:srgbClr val="335B74"/>
                </a:solidFill>
              </a:rPr>
              <a:t>1</a:t>
            </a:r>
          </a:p>
        </p:txBody>
      </p:sp>
      <p:sp>
        <p:nvSpPr>
          <p:cNvPr id="13" name="Textplatzhalter 18">
            <a:extLst>
              <a:ext uri="{FF2B5EF4-FFF2-40B4-BE49-F238E27FC236}">
                <a16:creationId xmlns:a16="http://schemas.microsoft.com/office/drawing/2014/main" id="{76822FE5-E803-2975-8E6A-D18F5596F93D}"/>
              </a:ext>
            </a:extLst>
          </p:cNvPr>
          <p:cNvSpPr txBox="1">
            <a:spLocks/>
          </p:cNvSpPr>
          <p:nvPr/>
        </p:nvSpPr>
        <p:spPr>
          <a:xfrm>
            <a:off x="6280248" y="2745709"/>
            <a:ext cx="1022372" cy="1478493"/>
          </a:xfrm>
          <a:prstGeom prst="rect">
            <a:avLst/>
          </a:prstGeom>
        </p:spPr>
        <p:txBody>
          <a:bodyPr/>
          <a:lstStyle>
            <a:lvl1pPr marL="0" indent="0"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None/>
              <a:defRPr sz="8600" kern="1200" spc="-300">
                <a:solidFill>
                  <a:srgbClr val="335B74"/>
                </a:solidFill>
                <a:latin typeface="+mj-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r>
              <a:rPr lang="de-DE" dirty="0">
                <a:solidFill>
                  <a:srgbClr val="00AFF5"/>
                </a:solidFill>
              </a:rPr>
              <a:t>2</a:t>
            </a:r>
          </a:p>
        </p:txBody>
      </p:sp>
      <p:sp>
        <p:nvSpPr>
          <p:cNvPr id="17" name="Textplatzhalter 18">
            <a:extLst>
              <a:ext uri="{FF2B5EF4-FFF2-40B4-BE49-F238E27FC236}">
                <a16:creationId xmlns:a16="http://schemas.microsoft.com/office/drawing/2014/main" id="{5B0A5F2B-20A4-5BCB-D2E9-3C1021541206}"/>
              </a:ext>
            </a:extLst>
          </p:cNvPr>
          <p:cNvSpPr txBox="1">
            <a:spLocks/>
          </p:cNvSpPr>
          <p:nvPr/>
        </p:nvSpPr>
        <p:spPr>
          <a:xfrm>
            <a:off x="6280248" y="4016582"/>
            <a:ext cx="1022372" cy="1478493"/>
          </a:xfrm>
          <a:prstGeom prst="rect">
            <a:avLst/>
          </a:prstGeom>
        </p:spPr>
        <p:txBody>
          <a:bodyPr/>
          <a:lstStyle>
            <a:lvl1pPr marL="0" indent="0"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None/>
              <a:defRPr sz="8600" kern="1200" spc="-300">
                <a:solidFill>
                  <a:srgbClr val="4D8581"/>
                </a:solidFill>
                <a:latin typeface="+mj-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r>
              <a:rPr lang="de-DE" dirty="0">
                <a:solidFill>
                  <a:srgbClr val="959FA9"/>
                </a:solidFill>
              </a:rPr>
              <a:t>3</a:t>
            </a:r>
          </a:p>
        </p:txBody>
      </p:sp>
      <p:sp>
        <p:nvSpPr>
          <p:cNvPr id="2" name="Rectangle 1">
            <a:extLst>
              <a:ext uri="{FF2B5EF4-FFF2-40B4-BE49-F238E27FC236}">
                <a16:creationId xmlns:a16="http://schemas.microsoft.com/office/drawing/2014/main" id="{17D36163-1C84-F9DC-90B9-0AC4D5C06F7F}"/>
              </a:ext>
            </a:extLst>
          </p:cNvPr>
          <p:cNvSpPr/>
          <p:nvPr userDrawn="1"/>
        </p:nvSpPr>
        <p:spPr>
          <a:xfrm>
            <a:off x="6878932" y="5628286"/>
            <a:ext cx="4822714" cy="731017"/>
          </a:xfrm>
          <a:prstGeom prst="rect">
            <a:avLst/>
          </a:prstGeom>
          <a:solidFill>
            <a:schemeClr val="bg1">
              <a:lumMod val="85000"/>
            </a:schemeClr>
          </a:solidFill>
          <a:ln w="25400" cap="flat" cmpd="sng" algn="ctr">
            <a:noFill/>
            <a:prstDash val="solid"/>
          </a:ln>
          <a:effectLst/>
        </p:spPr>
        <p:txBody>
          <a:bodyPr tIns="36000" bIns="36000" rtlCol="0" anchor="t"/>
          <a:lstStyle/>
          <a:p>
            <a:pPr marL="0" marR="0" indent="0" algn="just" defTabSz="914400" rtl="0" eaLnBrk="1" fontAlgn="auto" latinLnBrk="0" hangingPunct="1">
              <a:lnSpc>
                <a:spcPct val="100000"/>
              </a:lnSpc>
              <a:spcBef>
                <a:spcPts val="0"/>
              </a:spcBef>
              <a:spcAft>
                <a:spcPts val="0"/>
              </a:spcAft>
              <a:buClrTx/>
              <a:buSzTx/>
              <a:buFontTx/>
              <a:buNone/>
              <a:tabLst/>
            </a:pPr>
            <a:endParaRPr kumimoji="0" lang="de-DE" sz="1200" i="0" u="none" strike="noStrike" kern="0" cap="none" spc="0" normalizeH="0" baseline="0" noProof="0">
              <a:ln>
                <a:noFill/>
              </a:ln>
              <a:solidFill>
                <a:prstClr val="black"/>
              </a:solidFill>
              <a:effectLst/>
              <a:uLnTx/>
              <a:uFillTx/>
              <a:ea typeface="+mn-ea"/>
              <a:cs typeface="+mn-cs"/>
            </a:endParaRPr>
          </a:p>
        </p:txBody>
      </p:sp>
      <p:sp>
        <p:nvSpPr>
          <p:cNvPr id="3" name="Text Placeholder 23">
            <a:extLst>
              <a:ext uri="{FF2B5EF4-FFF2-40B4-BE49-F238E27FC236}">
                <a16:creationId xmlns:a16="http://schemas.microsoft.com/office/drawing/2014/main" id="{A90F8851-EA7B-0D80-ABBF-6A0C12FBDF21}"/>
              </a:ext>
            </a:extLst>
          </p:cNvPr>
          <p:cNvSpPr>
            <a:spLocks noGrp="1"/>
          </p:cNvSpPr>
          <p:nvPr>
            <p:ph type="body" sz="quarter" idx="16" hasCustomPrompt="1"/>
          </p:nvPr>
        </p:nvSpPr>
        <p:spPr>
          <a:xfrm>
            <a:off x="6878932" y="5628286"/>
            <a:ext cx="4822714" cy="360000"/>
          </a:xfrm>
          <a:prstGeom prst="rect">
            <a:avLst/>
          </a:prstGeom>
          <a:noFill/>
        </p:spPr>
        <p:txBody>
          <a:bodyPr/>
          <a:lstStyle>
            <a:lvl1pPr marL="0" indent="0">
              <a:buNone/>
              <a:defRPr sz="1400" b="1"/>
            </a:lvl1pPr>
            <a:lvl2pPr marL="263250" indent="0">
              <a:buNone/>
              <a:defRPr sz="1200"/>
            </a:lvl2pPr>
            <a:lvl3pPr marL="511875" indent="0">
              <a:buNone/>
              <a:defRPr sz="1200"/>
            </a:lvl3pPr>
            <a:lvl4pPr marL="819000" indent="0">
              <a:buNone/>
              <a:defRPr sz="1200"/>
            </a:lvl4pPr>
            <a:lvl5pPr marL="1111500" indent="0">
              <a:buNone/>
              <a:defRPr sz="1200"/>
            </a:lvl5pPr>
          </a:lstStyle>
          <a:p>
            <a:pPr lvl="0"/>
            <a:r>
              <a:rPr lang="de-DE"/>
              <a:t>Chapter Title</a:t>
            </a:r>
          </a:p>
        </p:txBody>
      </p:sp>
      <p:sp>
        <p:nvSpPr>
          <p:cNvPr id="6" name="Text Placeholder 23">
            <a:extLst>
              <a:ext uri="{FF2B5EF4-FFF2-40B4-BE49-F238E27FC236}">
                <a16:creationId xmlns:a16="http://schemas.microsoft.com/office/drawing/2014/main" id="{0F1B79A5-7DC7-1FA2-EC44-9BBC0A4905B8}"/>
              </a:ext>
            </a:extLst>
          </p:cNvPr>
          <p:cNvSpPr>
            <a:spLocks noGrp="1"/>
          </p:cNvSpPr>
          <p:nvPr>
            <p:ph type="body" sz="quarter" idx="17" hasCustomPrompt="1"/>
          </p:nvPr>
        </p:nvSpPr>
        <p:spPr>
          <a:xfrm>
            <a:off x="6878932" y="5997250"/>
            <a:ext cx="4822714" cy="360000"/>
          </a:xfrm>
          <a:prstGeom prst="rect">
            <a:avLst/>
          </a:prstGeom>
          <a:noFill/>
        </p:spPr>
        <p:txBody>
          <a:bodyPr/>
          <a:lstStyle>
            <a:lvl1pPr marL="0" indent="0">
              <a:buNone/>
              <a:defRPr sz="1200" b="0"/>
            </a:lvl1pPr>
            <a:lvl2pPr marL="263250" indent="0">
              <a:buNone/>
              <a:defRPr sz="1200"/>
            </a:lvl2pPr>
            <a:lvl3pPr marL="511875" indent="0">
              <a:buNone/>
              <a:defRPr sz="1200"/>
            </a:lvl3pPr>
            <a:lvl4pPr marL="819000" indent="0">
              <a:buNone/>
              <a:defRPr sz="1200"/>
            </a:lvl4pPr>
            <a:lvl5pPr marL="1111500" indent="0">
              <a:buNone/>
              <a:defRPr sz="1200"/>
            </a:lvl5pPr>
          </a:lstStyle>
          <a:p>
            <a:pPr lvl="0"/>
            <a:r>
              <a:rPr lang="de-DE"/>
              <a:t>Sub Title</a:t>
            </a:r>
          </a:p>
        </p:txBody>
      </p:sp>
      <p:sp>
        <p:nvSpPr>
          <p:cNvPr id="7" name="Textplatzhalter 18">
            <a:extLst>
              <a:ext uri="{FF2B5EF4-FFF2-40B4-BE49-F238E27FC236}">
                <a16:creationId xmlns:a16="http://schemas.microsoft.com/office/drawing/2014/main" id="{34E89BA7-E484-969D-03B8-F8FEE795D744}"/>
              </a:ext>
            </a:extLst>
          </p:cNvPr>
          <p:cNvSpPr txBox="1">
            <a:spLocks/>
          </p:cNvSpPr>
          <p:nvPr userDrawn="1"/>
        </p:nvSpPr>
        <p:spPr>
          <a:xfrm>
            <a:off x="6280248" y="5251650"/>
            <a:ext cx="1022372" cy="1478493"/>
          </a:xfrm>
          <a:prstGeom prst="rect">
            <a:avLst/>
          </a:prstGeom>
        </p:spPr>
        <p:txBody>
          <a:bodyPr/>
          <a:lstStyle>
            <a:lvl1pPr marL="0" indent="0"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None/>
              <a:defRPr sz="8600" kern="1200" spc="-300">
                <a:solidFill>
                  <a:srgbClr val="4D8581"/>
                </a:solidFill>
                <a:latin typeface="+mj-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r>
              <a:rPr lang="de-DE" dirty="0">
                <a:solidFill>
                  <a:srgbClr val="CB3133"/>
                </a:solidFill>
              </a:rPr>
              <a:t>4</a:t>
            </a:r>
          </a:p>
        </p:txBody>
      </p:sp>
      <p:sp>
        <p:nvSpPr>
          <p:cNvPr id="11" name="Foliennummernplatzhalter 4">
            <a:extLst>
              <a:ext uri="{FF2B5EF4-FFF2-40B4-BE49-F238E27FC236}">
                <a16:creationId xmlns:a16="http://schemas.microsoft.com/office/drawing/2014/main" id="{CAF010D7-207B-357E-DC64-83AC61FEC8A1}"/>
              </a:ext>
            </a:extLst>
          </p:cNvPr>
          <p:cNvSpPr>
            <a:spLocks noGrp="1"/>
          </p:cNvSpPr>
          <p:nvPr>
            <p:ph type="sldNum" sz="quarter" idx="4"/>
          </p:nvPr>
        </p:nvSpPr>
        <p:spPr>
          <a:xfrm>
            <a:off x="10839452" y="6633804"/>
            <a:ext cx="1052510" cy="180000"/>
          </a:xfrm>
          <a:prstGeom prst="rect">
            <a:avLst/>
          </a:prstGeom>
        </p:spPr>
        <p:txBody>
          <a:bodyPr rtlCol="0" anchor="ctr"/>
          <a:lstStyle>
            <a:lvl1pPr algn="r">
              <a:defRPr sz="700">
                <a:solidFill>
                  <a:schemeClr val="bg1">
                    <a:lumMod val="50000"/>
                  </a:schemeClr>
                </a:solidFill>
                <a:latin typeface="Roboto Light" panose="02000000000000000000" pitchFamily="2" charset="0"/>
                <a:ea typeface="Roboto Light" panose="02000000000000000000" pitchFamily="2" charset="0"/>
              </a:defRPr>
            </a:lvl1pPr>
          </a:lstStyle>
          <a:p>
            <a:fld id="{3A98EE3D-8CD1-4C3F-BD1C-C98C9596463C}" type="slidenum">
              <a:rPr lang="en-US" smtClean="0"/>
              <a:pPr/>
              <a:t>‹Nr.›</a:t>
            </a:fld>
            <a:endParaRPr lang="en-US"/>
          </a:p>
        </p:txBody>
      </p:sp>
      <p:pic>
        <p:nvPicPr>
          <p:cNvPr id="8" name="Picture 12">
            <a:extLst>
              <a:ext uri="{FF2B5EF4-FFF2-40B4-BE49-F238E27FC236}">
                <a16:creationId xmlns:a16="http://schemas.microsoft.com/office/drawing/2014/main" id="{6BAC32F4-8A7D-7675-ED08-7D8B8E8AB5D2}"/>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6009" t="38" r="-937" b="-38"/>
          <a:stretch/>
        </p:blipFill>
        <p:spPr bwMode="auto">
          <a:xfrm>
            <a:off x="0" y="0"/>
            <a:ext cx="7157939" cy="6633804"/>
          </a:xfrm>
          <a:custGeom>
            <a:avLst/>
            <a:gdLst>
              <a:gd name="connsiteX0" fmla="*/ 0 w 5056188"/>
              <a:gd name="connsiteY0" fmla="*/ 0 h 4509613"/>
              <a:gd name="connsiteX1" fmla="*/ 5056188 w 5056188"/>
              <a:gd name="connsiteY1" fmla="*/ 0 h 4509613"/>
              <a:gd name="connsiteX2" fmla="*/ 5056188 w 5056188"/>
              <a:gd name="connsiteY2" fmla="*/ 4509613 h 4509613"/>
              <a:gd name="connsiteX3" fmla="*/ 0 w 5056188"/>
              <a:gd name="connsiteY3" fmla="*/ 4509613 h 4509613"/>
              <a:gd name="connsiteX4" fmla="*/ 0 w 5056188"/>
              <a:gd name="connsiteY4" fmla="*/ 0 h 4509613"/>
              <a:gd name="connsiteX0" fmla="*/ 0 w 6878933"/>
              <a:gd name="connsiteY0" fmla="*/ 0 h 4509613"/>
              <a:gd name="connsiteX1" fmla="*/ 6878933 w 6878933"/>
              <a:gd name="connsiteY1" fmla="*/ 6056 h 4509613"/>
              <a:gd name="connsiteX2" fmla="*/ 5056188 w 6878933"/>
              <a:gd name="connsiteY2" fmla="*/ 4509613 h 4509613"/>
              <a:gd name="connsiteX3" fmla="*/ 0 w 6878933"/>
              <a:gd name="connsiteY3" fmla="*/ 4509613 h 4509613"/>
              <a:gd name="connsiteX4" fmla="*/ 0 w 6878933"/>
              <a:gd name="connsiteY4" fmla="*/ 0 h 4509613"/>
              <a:gd name="connsiteX0" fmla="*/ 0 w 6878933"/>
              <a:gd name="connsiteY0" fmla="*/ 0 h 4509613"/>
              <a:gd name="connsiteX1" fmla="*/ 6878933 w 6878933"/>
              <a:gd name="connsiteY1" fmla="*/ 6056 h 4509613"/>
              <a:gd name="connsiteX2" fmla="*/ 5056188 w 6878933"/>
              <a:gd name="connsiteY2" fmla="*/ 4509613 h 4509613"/>
              <a:gd name="connsiteX3" fmla="*/ 0 w 6878933"/>
              <a:gd name="connsiteY3" fmla="*/ 4509613 h 4509613"/>
              <a:gd name="connsiteX4" fmla="*/ 0 w 6878933"/>
              <a:gd name="connsiteY4" fmla="*/ 0 h 4509613"/>
              <a:gd name="connsiteX0" fmla="*/ 0 w 6878933"/>
              <a:gd name="connsiteY0" fmla="*/ 0 h 4509613"/>
              <a:gd name="connsiteX1" fmla="*/ 6878933 w 6878933"/>
              <a:gd name="connsiteY1" fmla="*/ 6056 h 4509613"/>
              <a:gd name="connsiteX2" fmla="*/ 3990398 w 6878933"/>
              <a:gd name="connsiteY2" fmla="*/ 4085719 h 4509613"/>
              <a:gd name="connsiteX3" fmla="*/ 0 w 6878933"/>
              <a:gd name="connsiteY3" fmla="*/ 4509613 h 4509613"/>
              <a:gd name="connsiteX4" fmla="*/ 0 w 6878933"/>
              <a:gd name="connsiteY4" fmla="*/ 0 h 4509613"/>
              <a:gd name="connsiteX0" fmla="*/ 0 w 6878933"/>
              <a:gd name="connsiteY0" fmla="*/ 0 h 4521724"/>
              <a:gd name="connsiteX1" fmla="*/ 6878933 w 6878933"/>
              <a:gd name="connsiteY1" fmla="*/ 6056 h 4521724"/>
              <a:gd name="connsiteX2" fmla="*/ 3651283 w 6878933"/>
              <a:gd name="connsiteY2" fmla="*/ 4521724 h 4521724"/>
              <a:gd name="connsiteX3" fmla="*/ 0 w 6878933"/>
              <a:gd name="connsiteY3" fmla="*/ 4509613 h 4521724"/>
              <a:gd name="connsiteX4" fmla="*/ 0 w 6878933"/>
              <a:gd name="connsiteY4" fmla="*/ 0 h 4521724"/>
              <a:gd name="connsiteX0" fmla="*/ 261 w 6879194"/>
              <a:gd name="connsiteY0" fmla="*/ 0 h 6592749"/>
              <a:gd name="connsiteX1" fmla="*/ 6879194 w 6879194"/>
              <a:gd name="connsiteY1" fmla="*/ 6056 h 6592749"/>
              <a:gd name="connsiteX2" fmla="*/ 0 w 6879194"/>
              <a:gd name="connsiteY2" fmla="*/ 6592749 h 6592749"/>
              <a:gd name="connsiteX3" fmla="*/ 261 w 6879194"/>
              <a:gd name="connsiteY3" fmla="*/ 4509613 h 6592749"/>
              <a:gd name="connsiteX4" fmla="*/ 261 w 6879194"/>
              <a:gd name="connsiteY4" fmla="*/ 0 h 6592749"/>
              <a:gd name="connsiteX0" fmla="*/ 261 w 6879194"/>
              <a:gd name="connsiteY0" fmla="*/ 0 h 6592749"/>
              <a:gd name="connsiteX1" fmla="*/ 6879194 w 6879194"/>
              <a:gd name="connsiteY1" fmla="*/ 6056 h 6592749"/>
              <a:gd name="connsiteX2" fmla="*/ 0 w 6879194"/>
              <a:gd name="connsiteY2" fmla="*/ 6592749 h 6592749"/>
              <a:gd name="connsiteX3" fmla="*/ 261 w 6879194"/>
              <a:gd name="connsiteY3" fmla="*/ 4509613 h 6592749"/>
              <a:gd name="connsiteX4" fmla="*/ 261 w 6879194"/>
              <a:gd name="connsiteY4" fmla="*/ 0 h 6592749"/>
              <a:gd name="connsiteX0" fmla="*/ 261 w 6879194"/>
              <a:gd name="connsiteY0" fmla="*/ 0 h 6592749"/>
              <a:gd name="connsiteX1" fmla="*/ 6879194 w 6879194"/>
              <a:gd name="connsiteY1" fmla="*/ 6056 h 6592749"/>
              <a:gd name="connsiteX2" fmla="*/ 0 w 6879194"/>
              <a:gd name="connsiteY2" fmla="*/ 6592749 h 6592749"/>
              <a:gd name="connsiteX3" fmla="*/ 261 w 6879194"/>
              <a:gd name="connsiteY3" fmla="*/ 4509613 h 6592749"/>
              <a:gd name="connsiteX4" fmla="*/ 261 w 6879194"/>
              <a:gd name="connsiteY4" fmla="*/ 0 h 6592749"/>
              <a:gd name="connsiteX0" fmla="*/ 261 w 6879194"/>
              <a:gd name="connsiteY0" fmla="*/ 0 h 6592749"/>
              <a:gd name="connsiteX1" fmla="*/ 6879194 w 6879194"/>
              <a:gd name="connsiteY1" fmla="*/ 6056 h 6592749"/>
              <a:gd name="connsiteX2" fmla="*/ 0 w 6879194"/>
              <a:gd name="connsiteY2" fmla="*/ 6592749 h 6592749"/>
              <a:gd name="connsiteX3" fmla="*/ 261 w 6879194"/>
              <a:gd name="connsiteY3" fmla="*/ 4509613 h 6592749"/>
              <a:gd name="connsiteX4" fmla="*/ 261 w 6879194"/>
              <a:gd name="connsiteY4" fmla="*/ 0 h 6592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9194" h="6592749">
                <a:moveTo>
                  <a:pt x="261" y="0"/>
                </a:moveTo>
                <a:lnTo>
                  <a:pt x="6879194" y="6056"/>
                </a:lnTo>
                <a:cubicBezTo>
                  <a:pt x="4715315" y="465674"/>
                  <a:pt x="8062062" y="5715293"/>
                  <a:pt x="0" y="6592749"/>
                </a:cubicBezTo>
                <a:lnTo>
                  <a:pt x="261" y="4509613"/>
                </a:lnTo>
                <a:lnTo>
                  <a:pt x="261" y="0"/>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672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oleObject" Target="../embeddings/oleObject2.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6F6F92A5-649B-48CF-8EAF-ED326402D0B3}"/>
              </a:ext>
            </a:extLst>
          </p:cNvPr>
          <p:cNvGraphicFramePr>
            <a:graphicFrameLocks noChangeAspect="1"/>
          </p:cNvGraphicFramePr>
          <p:nvPr>
            <p:custDataLst>
              <p:tags r:id="rId14"/>
            </p:custDataLst>
            <p:extLst>
              <p:ext uri="{D42A27DB-BD31-4B8C-83A1-F6EECF244321}">
                <p14:modId xmlns:p14="http://schemas.microsoft.com/office/powerpoint/2010/main" val="17354747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592" imgH="591" progId="TCLayout.ActiveDocument.1">
                  <p:embed/>
                </p:oleObj>
              </mc:Choice>
              <mc:Fallback>
                <p:oleObj name="think-cell Slide" r:id="rId16" imgW="592" imgH="591" progId="TCLayout.ActiveDocument.1">
                  <p:embed/>
                  <p:pic>
                    <p:nvPicPr>
                      <p:cNvPr id="8" name="Objekt 7" hidden="1">
                        <a:extLst>
                          <a:ext uri="{FF2B5EF4-FFF2-40B4-BE49-F238E27FC236}">
                            <a16:creationId xmlns:a16="http://schemas.microsoft.com/office/drawing/2014/main" id="{6F6F92A5-649B-48CF-8EAF-ED326402D0B3}"/>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graphicFrame>
        <p:nvGraphicFramePr>
          <p:cNvPr id="2" name="Objekt 1" hidden="1">
            <a:extLst>
              <a:ext uri="{FF2B5EF4-FFF2-40B4-BE49-F238E27FC236}">
                <a16:creationId xmlns:a16="http://schemas.microsoft.com/office/drawing/2014/main" id="{57E715F2-24FC-A7ED-7C90-DB3B8B459889}"/>
              </a:ext>
            </a:extLst>
          </p:cNvPr>
          <p:cNvGraphicFramePr>
            <a:graphicFrameLocks noChangeAspect="1"/>
          </p:cNvGraphicFramePr>
          <p:nvPr userDrawn="1">
            <p:custDataLst>
              <p:tags r:id="rId15"/>
            </p:custDataLst>
            <p:extLst>
              <p:ext uri="{D42A27DB-BD31-4B8C-83A1-F6EECF244321}">
                <p14:modId xmlns:p14="http://schemas.microsoft.com/office/powerpoint/2010/main" val="3959511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8" imgW="592" imgH="591" progId="TCLayout.ActiveDocument.1">
                  <p:embed/>
                </p:oleObj>
              </mc:Choice>
              <mc:Fallback>
                <p:oleObj name="think-cell Folie" r:id="rId18" imgW="592" imgH="591" progId="TCLayout.ActiveDocument.1">
                  <p:embed/>
                  <p:pic>
                    <p:nvPicPr>
                      <p:cNvPr id="2" name="Objekt 1" hidden="1">
                        <a:extLst>
                          <a:ext uri="{FF2B5EF4-FFF2-40B4-BE49-F238E27FC236}">
                            <a16:creationId xmlns:a16="http://schemas.microsoft.com/office/drawing/2014/main" id="{57E715F2-24FC-A7ED-7C90-DB3B8B459889}"/>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3" name="Textfeld 2">
            <a:extLst>
              <a:ext uri="{FF2B5EF4-FFF2-40B4-BE49-F238E27FC236}">
                <a16:creationId xmlns:a16="http://schemas.microsoft.com/office/drawing/2014/main" id="{4BE9A2E4-E3BE-3C2C-229B-96D358DDACEB}"/>
              </a:ext>
            </a:extLst>
          </p:cNvPr>
          <p:cNvSpPr txBox="1"/>
          <p:nvPr userDrawn="1"/>
        </p:nvSpPr>
        <p:spPr>
          <a:xfrm>
            <a:off x="5817719" y="6623777"/>
            <a:ext cx="556563" cy="200055"/>
          </a:xfrm>
          <a:prstGeom prst="rect">
            <a:avLst/>
          </a:prstGeom>
          <a:noFill/>
        </p:spPr>
        <p:txBody>
          <a:bodyPr wrap="none" rtlCol="0" anchor="ctr">
            <a:spAutoFit/>
          </a:bodyPr>
          <a:lstStyle/>
          <a:p>
            <a:r>
              <a:rPr lang="de-DE" sz="700" dirty="0" err="1">
                <a:solidFill>
                  <a:schemeClr val="bg1">
                    <a:lumMod val="50000"/>
                  </a:schemeClr>
                </a:solidFill>
                <a:latin typeface="Roboto Light" panose="02000000000000000000" pitchFamily="2" charset="0"/>
                <a:ea typeface="Roboto Light" panose="02000000000000000000" pitchFamily="2" charset="0"/>
              </a:rPr>
              <a:t>Moisburg</a:t>
            </a:r>
            <a:endParaRPr lang="de-DE" sz="700" dirty="0">
              <a:solidFill>
                <a:schemeClr val="bg1">
                  <a:lumMod val="50000"/>
                </a:scheme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307406185"/>
      </p:ext>
    </p:extLst>
  </p:cSld>
  <p:clrMap bg1="lt1" tx1="dk1" bg2="lt2" tx2="dk2" accent1="accent1" accent2="accent2" accent3="accent3" accent4="accent4" accent5="accent5" accent6="accent6" hlink="hlink" folHlink="folHlink"/>
  <p:sldLayoutIdLst>
    <p:sldLayoutId id="2147483765" r:id="rId1"/>
    <p:sldLayoutId id="2147483810" r:id="rId2"/>
    <p:sldLayoutId id="2147483766" r:id="rId3"/>
    <p:sldLayoutId id="2147483774" r:id="rId4"/>
    <p:sldLayoutId id="2147483775" r:id="rId5"/>
    <p:sldLayoutId id="2147483776" r:id="rId6"/>
    <p:sldLayoutId id="2147483777" r:id="rId7"/>
    <p:sldLayoutId id="2147483784" r:id="rId8"/>
    <p:sldLayoutId id="2147483780" r:id="rId9"/>
    <p:sldLayoutId id="2147483785" r:id="rId10"/>
    <p:sldLayoutId id="2147483781" r:id="rId11"/>
    <p:sldLayoutId id="2147483782" r:id="rId12"/>
  </p:sldLayoutIdLst>
  <p:hf hdr="0" ftr="0" dt="0"/>
  <p:txStyles>
    <p:titleStyle>
      <a:lvl1pPr algn="l" defTabSz="371475" rtl="0" eaLnBrk="1" latinLnBrk="0" hangingPunct="1">
        <a:lnSpc>
          <a:spcPct val="100000"/>
        </a:lnSpc>
        <a:spcBef>
          <a:spcPct val="0"/>
        </a:spcBef>
        <a:buNone/>
        <a:defRPr sz="1788"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48625" indent="-248625"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Char char=""/>
        <a:defRPr sz="1381" kern="1200">
          <a:solidFill>
            <a:schemeClr val="tx1"/>
          </a:solidFill>
          <a:latin typeface="+mn-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p:bodyStyle>
    <p:otherStyle>
      <a:defPPr>
        <a:defRPr lang="en-US"/>
      </a:defPPr>
      <a:lvl1pPr marL="0" algn="l" defTabSz="371475" rtl="0" eaLnBrk="1" latinLnBrk="0" hangingPunct="1">
        <a:defRPr sz="1463" kern="1200">
          <a:solidFill>
            <a:schemeClr val="tx1"/>
          </a:solidFill>
          <a:latin typeface="+mn-lt"/>
          <a:ea typeface="+mn-ea"/>
          <a:cs typeface="+mn-cs"/>
        </a:defRPr>
      </a:lvl1pPr>
      <a:lvl2pPr marL="371475" algn="l" defTabSz="371475" rtl="0" eaLnBrk="1" latinLnBrk="0" hangingPunct="1">
        <a:defRPr sz="1463" kern="1200">
          <a:solidFill>
            <a:schemeClr val="tx1"/>
          </a:solidFill>
          <a:latin typeface="+mn-lt"/>
          <a:ea typeface="+mn-ea"/>
          <a:cs typeface="+mn-cs"/>
        </a:defRPr>
      </a:lvl2pPr>
      <a:lvl3pPr marL="742950" algn="l" defTabSz="371475" rtl="0" eaLnBrk="1" latinLnBrk="0" hangingPunct="1">
        <a:defRPr sz="1463" kern="1200">
          <a:solidFill>
            <a:schemeClr val="tx1"/>
          </a:solidFill>
          <a:latin typeface="+mn-lt"/>
          <a:ea typeface="+mn-ea"/>
          <a:cs typeface="+mn-cs"/>
        </a:defRPr>
      </a:lvl3pPr>
      <a:lvl4pPr marL="1114425" algn="l" defTabSz="371475" rtl="0" eaLnBrk="1" latinLnBrk="0" hangingPunct="1">
        <a:defRPr sz="1463" kern="1200">
          <a:solidFill>
            <a:schemeClr val="tx1"/>
          </a:solidFill>
          <a:latin typeface="+mn-lt"/>
          <a:ea typeface="+mn-ea"/>
          <a:cs typeface="+mn-cs"/>
        </a:defRPr>
      </a:lvl4pPr>
      <a:lvl5pPr marL="1485900" algn="l" defTabSz="371475" rtl="0" eaLnBrk="1" latinLnBrk="0" hangingPunct="1">
        <a:defRPr sz="1463" kern="1200">
          <a:solidFill>
            <a:schemeClr val="tx1"/>
          </a:solidFill>
          <a:latin typeface="+mn-lt"/>
          <a:ea typeface="+mn-ea"/>
          <a:cs typeface="+mn-cs"/>
        </a:defRPr>
      </a:lvl5pPr>
      <a:lvl6pPr marL="1857375" algn="l" defTabSz="371475" rtl="0" eaLnBrk="1" latinLnBrk="0" hangingPunct="1">
        <a:defRPr sz="1463" kern="1200">
          <a:solidFill>
            <a:schemeClr val="tx1"/>
          </a:solidFill>
          <a:latin typeface="+mn-lt"/>
          <a:ea typeface="+mn-ea"/>
          <a:cs typeface="+mn-cs"/>
        </a:defRPr>
      </a:lvl6pPr>
      <a:lvl7pPr marL="2228850" algn="l" defTabSz="371475" rtl="0" eaLnBrk="1" latinLnBrk="0" hangingPunct="1">
        <a:defRPr sz="1463" kern="1200">
          <a:solidFill>
            <a:schemeClr val="tx1"/>
          </a:solidFill>
          <a:latin typeface="+mn-lt"/>
          <a:ea typeface="+mn-ea"/>
          <a:cs typeface="+mn-cs"/>
        </a:defRPr>
      </a:lvl7pPr>
      <a:lvl8pPr marL="2600325" algn="l" defTabSz="371475" rtl="0" eaLnBrk="1" latinLnBrk="0" hangingPunct="1">
        <a:defRPr sz="1463" kern="1200">
          <a:solidFill>
            <a:schemeClr val="tx1"/>
          </a:solidFill>
          <a:latin typeface="+mn-lt"/>
          <a:ea typeface="+mn-ea"/>
          <a:cs typeface="+mn-cs"/>
        </a:defRPr>
      </a:lvl8pPr>
      <a:lvl9pPr marL="2971800" algn="l" defTabSz="371475" rtl="0" eaLnBrk="1" latinLnBrk="0" hangingPunct="1">
        <a:defRPr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636">
          <p15:clr>
            <a:srgbClr val="F26B43"/>
          </p15:clr>
        </p15:guide>
        <p15:guide id="8" pos="3840">
          <p15:clr>
            <a:srgbClr val="F26B43"/>
          </p15:clr>
        </p15:guide>
        <p15:guide id="9" pos="189">
          <p15:clr>
            <a:srgbClr val="F26B43"/>
          </p15:clr>
        </p15:guide>
        <p15:guide id="10" pos="7491">
          <p15:clr>
            <a:srgbClr val="F26B43"/>
          </p15:clr>
        </p15:guide>
        <p15:guide id="11" orient="horz" pos="1139">
          <p15:clr>
            <a:srgbClr val="F26B43"/>
          </p15:clr>
        </p15:guide>
        <p15:guide id="12" orient="horz" pos="4133">
          <p15:clr>
            <a:srgbClr val="F26B43"/>
          </p15:clr>
        </p15:guide>
        <p15:guide id="13" orient="horz" pos="82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46AD778-877F-90C8-264E-D3DB81A659F7}"/>
              </a:ext>
            </a:extLst>
          </p:cNvPr>
          <p:cNvSpPr>
            <a:spLocks noGrp="1"/>
          </p:cNvSpPr>
          <p:nvPr>
            <p:ph type="title"/>
          </p:nvPr>
        </p:nvSpPr>
        <p:spPr>
          <a:xfrm>
            <a:off x="488572" y="134097"/>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C2F0C4AF-5767-612A-C19D-9AE43E556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4">
            <a:extLst>
              <a:ext uri="{FF2B5EF4-FFF2-40B4-BE49-F238E27FC236}">
                <a16:creationId xmlns:a16="http://schemas.microsoft.com/office/drawing/2014/main" id="{E2EA66BA-542E-715C-0A08-0B979D2080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081D4FC-79C3-477A-8AF2-76DA0A9E9E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84111C-66F0-47EA-BE0A-5BC347A38BB9}" type="slidenum">
              <a:rPr lang="de-DE" smtClean="0"/>
              <a:t>‹Nr.›</a:t>
            </a:fld>
            <a:endParaRPr lang="de-DE"/>
          </a:p>
        </p:txBody>
      </p:sp>
      <p:pic>
        <p:nvPicPr>
          <p:cNvPr id="7" name="Grafik 6">
            <a:extLst>
              <a:ext uri="{FF2B5EF4-FFF2-40B4-BE49-F238E27FC236}">
                <a16:creationId xmlns:a16="http://schemas.microsoft.com/office/drawing/2014/main" id="{DC90C706-5D00-DCBB-6BD3-B663CE867D8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468767" y="6361475"/>
            <a:ext cx="2527745" cy="360000"/>
          </a:xfrm>
          <a:prstGeom prst="rect">
            <a:avLst/>
          </a:prstGeom>
        </p:spPr>
      </p:pic>
      <p:cxnSp>
        <p:nvCxnSpPr>
          <p:cNvPr id="10" name="Gerade Verbindung 6">
            <a:extLst>
              <a:ext uri="{FF2B5EF4-FFF2-40B4-BE49-F238E27FC236}">
                <a16:creationId xmlns:a16="http://schemas.microsoft.com/office/drawing/2014/main" id="{C42FCEBE-514C-175A-D125-F457A0EF769E}"/>
              </a:ext>
            </a:extLst>
          </p:cNvPr>
          <p:cNvCxnSpPr/>
          <p:nvPr userDrawn="1"/>
        </p:nvCxnSpPr>
        <p:spPr>
          <a:xfrm>
            <a:off x="228000" y="6261264"/>
            <a:ext cx="11736000" cy="0"/>
          </a:xfrm>
          <a:prstGeom prst="line">
            <a:avLst/>
          </a:prstGeom>
          <a:ln w="19050">
            <a:solidFill>
              <a:srgbClr val="335B74"/>
            </a:solidFill>
          </a:ln>
        </p:spPr>
        <p:style>
          <a:lnRef idx="1">
            <a:schemeClr val="accent1"/>
          </a:lnRef>
          <a:fillRef idx="0">
            <a:schemeClr val="accent1"/>
          </a:fillRef>
          <a:effectRef idx="0">
            <a:schemeClr val="accent1"/>
          </a:effectRef>
          <a:fontRef idx="minor">
            <a:schemeClr val="tx1"/>
          </a:fontRef>
        </p:style>
      </p:cxnSp>
      <p:cxnSp>
        <p:nvCxnSpPr>
          <p:cNvPr id="11" name="Gerade Verbindung 6">
            <a:extLst>
              <a:ext uri="{FF2B5EF4-FFF2-40B4-BE49-F238E27FC236}">
                <a16:creationId xmlns:a16="http://schemas.microsoft.com/office/drawing/2014/main" id="{BB1FE36B-3C75-ABE0-C9CA-CF6BEF30C240}"/>
              </a:ext>
            </a:extLst>
          </p:cNvPr>
          <p:cNvCxnSpPr/>
          <p:nvPr userDrawn="1"/>
        </p:nvCxnSpPr>
        <p:spPr>
          <a:xfrm>
            <a:off x="228000" y="1301907"/>
            <a:ext cx="11736000" cy="0"/>
          </a:xfrm>
          <a:prstGeom prst="line">
            <a:avLst/>
          </a:prstGeom>
          <a:ln w="19050">
            <a:solidFill>
              <a:srgbClr val="335B74"/>
            </a:solidFill>
          </a:ln>
        </p:spPr>
        <p:style>
          <a:lnRef idx="1">
            <a:schemeClr val="accent1"/>
          </a:lnRef>
          <a:fillRef idx="0">
            <a:schemeClr val="accent1"/>
          </a:fillRef>
          <a:effectRef idx="0">
            <a:schemeClr val="accent1"/>
          </a:effectRef>
          <a:fontRef idx="minor">
            <a:schemeClr val="tx1"/>
          </a:fontRef>
        </p:style>
      </p:cxnSp>
      <p:sp>
        <p:nvSpPr>
          <p:cNvPr id="14" name="Rechteck 13">
            <a:extLst>
              <a:ext uri="{FF2B5EF4-FFF2-40B4-BE49-F238E27FC236}">
                <a16:creationId xmlns:a16="http://schemas.microsoft.com/office/drawing/2014/main" id="{BB41AB54-22E0-1E33-B631-99539EB67BC2}"/>
              </a:ext>
            </a:extLst>
          </p:cNvPr>
          <p:cNvSpPr/>
          <p:nvPr userDrawn="1"/>
        </p:nvSpPr>
        <p:spPr>
          <a:xfrm>
            <a:off x="300933" y="165313"/>
            <a:ext cx="3816789" cy="104400"/>
          </a:xfrm>
          <a:prstGeom prst="rect">
            <a:avLst/>
          </a:prstGeom>
          <a:solidFill>
            <a:srgbClr val="335B7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5" name="Rechteck 17">
            <a:extLst>
              <a:ext uri="{FF2B5EF4-FFF2-40B4-BE49-F238E27FC236}">
                <a16:creationId xmlns:a16="http://schemas.microsoft.com/office/drawing/2014/main" id="{D4FB45A8-79ED-6DA6-AEAE-A4E9B11B3DB6}"/>
              </a:ext>
            </a:extLst>
          </p:cNvPr>
          <p:cNvSpPr/>
          <p:nvPr userDrawn="1"/>
        </p:nvSpPr>
        <p:spPr>
          <a:xfrm>
            <a:off x="8074278" y="165313"/>
            <a:ext cx="3816789" cy="104400"/>
          </a:xfrm>
          <a:prstGeom prst="rect">
            <a:avLst/>
          </a:prstGeom>
          <a:solidFill>
            <a:srgbClr val="959FA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
        <p:nvSpPr>
          <p:cNvPr id="16" name="Rechteck 18">
            <a:extLst>
              <a:ext uri="{FF2B5EF4-FFF2-40B4-BE49-F238E27FC236}">
                <a16:creationId xmlns:a16="http://schemas.microsoft.com/office/drawing/2014/main" id="{DD325915-E234-BDBC-2103-A591829FFBF3}"/>
              </a:ext>
            </a:extLst>
          </p:cNvPr>
          <p:cNvSpPr/>
          <p:nvPr userDrawn="1"/>
        </p:nvSpPr>
        <p:spPr>
          <a:xfrm>
            <a:off x="4187606" y="165314"/>
            <a:ext cx="3816789" cy="104400"/>
          </a:xfrm>
          <a:prstGeom prst="rect">
            <a:avLst/>
          </a:prstGeom>
          <a:solidFill>
            <a:srgbClr val="00AFF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sz="1463"/>
          </a:p>
        </p:txBody>
      </p:sp>
    </p:spTree>
    <p:extLst>
      <p:ext uri="{BB962C8B-B14F-4D97-AF65-F5344CB8AC3E}">
        <p14:creationId xmlns:p14="http://schemas.microsoft.com/office/powerpoint/2010/main" val="238571171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1" r:id="rId12"/>
  </p:sldLayoutIdLst>
  <p:txStyles>
    <p:titleStyle>
      <a:lvl1pPr algn="l" defTabSz="914400" rtl="0" eaLnBrk="1" latinLnBrk="0" hangingPunct="1">
        <a:lnSpc>
          <a:spcPct val="90000"/>
        </a:lnSpc>
        <a:spcBef>
          <a:spcPct val="0"/>
        </a:spcBef>
        <a:buNone/>
        <a:defRPr sz="32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1.wmf"/><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image" Target="../media/image39.png"/><Relationship Id="rId10" Type="http://schemas.openxmlformats.org/officeDocument/2006/relationships/image" Target="../media/image50.png"/><Relationship Id="rId4" Type="http://schemas.openxmlformats.org/officeDocument/2006/relationships/image" Target="../media/image22.png"/><Relationship Id="rId9" Type="http://schemas.openxmlformats.org/officeDocument/2006/relationships/image" Target="../media/image49.jp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1.wmf"/><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53.bin"/><Relationship Id="rId5" Type="http://schemas.openxmlformats.org/officeDocument/2006/relationships/image" Target="../media/image52.jpeg"/><Relationship Id="rId4" Type="http://schemas.openxmlformats.org/officeDocument/2006/relationships/image" Target="../media/image22.png"/><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21.wmf"/><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7.jpeg"/><Relationship Id="rId11" Type="http://schemas.openxmlformats.org/officeDocument/2006/relationships/image" Target="../media/image62.pn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22.png"/><Relationship Id="rId9" Type="http://schemas.openxmlformats.org/officeDocument/2006/relationships/image" Target="../media/image60.png"/><Relationship Id="rId1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21.wmf"/><Relationship Id="rId7"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hyperlink" Target="mailto:Josephine.tipke@moisburg.de" TargetMode="Externa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70.png"/><Relationship Id="rId5" Type="http://schemas.openxmlformats.org/officeDocument/2006/relationships/image" Target="../media/image53.bin"/><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23.jp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wmf"/><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wmf"/><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1.wmf"/><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1.wmf"/><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wmf"/><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image" Target="../media/image21.wmf"/><Relationship Id="rId7" Type="http://schemas.microsoft.com/office/2007/relationships/hdphoto" Target="../media/hdphoto3.wdp"/><Relationship Id="rId12"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2.png"/><Relationship Id="rId11" Type="http://schemas.openxmlformats.org/officeDocument/2006/relationships/image" Target="../media/image35.jpg"/><Relationship Id="rId5" Type="http://schemas.openxmlformats.org/officeDocument/2006/relationships/image" Target="../media/image31.png"/><Relationship Id="rId10" Type="http://schemas.openxmlformats.org/officeDocument/2006/relationships/image" Target="../media/image34.jpg"/><Relationship Id="rId4" Type="http://schemas.openxmlformats.org/officeDocument/2006/relationships/image" Target="../media/image22.png"/><Relationship Id="rId9" Type="http://schemas.microsoft.com/office/2007/relationships/hdphoto" Target="../media/hdphoto4.wdp"/><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image" Target="../media/image21.wmf"/><Relationship Id="rId7"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9.xml"/><Relationship Id="rId16" Type="http://schemas.openxmlformats.org/officeDocument/2006/relationships/image" Target="../media/image44.png"/><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39.png"/><Relationship Id="rId15" Type="http://schemas.openxmlformats.org/officeDocument/2006/relationships/image" Target="../media/image45.png"/><Relationship Id="rId10" Type="http://schemas.openxmlformats.org/officeDocument/2006/relationships/customXml" Target="../ink/ink1.xml"/><Relationship Id="rId4" Type="http://schemas.openxmlformats.org/officeDocument/2006/relationships/image" Target="../media/image22.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1">
            <a:extLst>
              <a:ext uri="{FF2B5EF4-FFF2-40B4-BE49-F238E27FC236}">
                <a16:creationId xmlns:a16="http://schemas.microsoft.com/office/drawing/2014/main" id="{B728B255-CCF9-7057-CA5E-A46D79C32D10}"/>
              </a:ext>
            </a:extLst>
          </p:cNvPr>
          <p:cNvSpPr txBox="1">
            <a:spLocks/>
          </p:cNvSpPr>
          <p:nvPr/>
        </p:nvSpPr>
        <p:spPr>
          <a:xfrm>
            <a:off x="5953392" y="3504467"/>
            <a:ext cx="4431579" cy="1702500"/>
          </a:xfrm>
          <a:prstGeom prst="rect">
            <a:avLst/>
          </a:prstGeom>
        </p:spPr>
        <p:txBody>
          <a:bodyPr anchor="b"/>
          <a:lstStyle>
            <a:lvl1pPr marL="0" indent="0"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None/>
              <a:defRPr sz="4000" kern="1200" cap="all" baseline="0">
                <a:solidFill>
                  <a:schemeClr val="tx1"/>
                </a:solidFill>
                <a:latin typeface="+mj-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pPr marR="0" lvl="0" defTabSz="355600" rtl="0" eaLnBrk="1" fontAlgn="auto" latinLnBrk="0" hangingPunct="1">
              <a:lnSpc>
                <a:spcPct val="150000"/>
              </a:lnSpc>
              <a:spcBef>
                <a:spcPts val="0"/>
              </a:spcBef>
              <a:spcAft>
                <a:spcPts val="488"/>
              </a:spcAft>
              <a:buClr>
                <a:srgbClr val="FFFFFF"/>
              </a:buClr>
              <a:buSzPct val="92000"/>
              <a:tabLst/>
              <a:defRPr/>
            </a:pPr>
            <a:r>
              <a:rPr lang="de-DE" b="1" cap="none" dirty="0">
                <a:solidFill>
                  <a:prstClr val="white"/>
                </a:solidFill>
                <a:latin typeface="Roboto Light" panose="02000000000000000000" pitchFamily="2" charset="0"/>
                <a:ea typeface="Roboto Light" panose="02000000000000000000" pitchFamily="2" charset="0"/>
              </a:rPr>
              <a:t>HERZLICH WILLKOMMEN</a:t>
            </a:r>
            <a:endParaRPr kumimoji="0" lang="de-DE" b="1"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endParaRPr>
          </a:p>
        </p:txBody>
      </p:sp>
      <p:sp>
        <p:nvSpPr>
          <p:cNvPr id="2" name="Untertitel 1">
            <a:extLst>
              <a:ext uri="{FF2B5EF4-FFF2-40B4-BE49-F238E27FC236}">
                <a16:creationId xmlns:a16="http://schemas.microsoft.com/office/drawing/2014/main" id="{9C2B7914-0402-4723-041F-EA4D4D862E72}"/>
              </a:ext>
            </a:extLst>
          </p:cNvPr>
          <p:cNvSpPr>
            <a:spLocks noGrp="1"/>
          </p:cNvSpPr>
          <p:nvPr>
            <p:ph type="subTitle" idx="1"/>
          </p:nvPr>
        </p:nvSpPr>
        <p:spPr>
          <a:xfrm>
            <a:off x="602436" y="2036510"/>
            <a:ext cx="9607996" cy="700572"/>
          </a:xfrm>
        </p:spPr>
        <p:txBody>
          <a:bodyPr>
            <a:noAutofit/>
          </a:bodyPr>
          <a:lstStyle/>
          <a:p>
            <a:r>
              <a:rPr lang="de-DE" sz="1600" dirty="0"/>
              <a:t>3. INFO-ABEND ZUM ABSCHLUSS DER Machbarkeitsstudie  </a:t>
            </a:r>
          </a:p>
          <a:p>
            <a:r>
              <a:rPr lang="de-DE" sz="1600" dirty="0"/>
              <a:t>für </a:t>
            </a:r>
            <a:r>
              <a:rPr lang="de-DE" sz="1600" dirty="0" err="1"/>
              <a:t>nachfolgenutzungen</a:t>
            </a:r>
            <a:r>
              <a:rPr lang="de-DE" sz="1600" dirty="0"/>
              <a:t> auf „</a:t>
            </a:r>
            <a:r>
              <a:rPr lang="de-DE" sz="1600" dirty="0" err="1"/>
              <a:t>cassens</a:t>
            </a:r>
            <a:r>
              <a:rPr lang="de-DE" sz="1600" dirty="0"/>
              <a:t> hoff“</a:t>
            </a:r>
            <a:endParaRPr lang="de-DE" sz="1600" dirty="0">
              <a:highlight>
                <a:srgbClr val="FFFF00"/>
              </a:highlight>
            </a:endParaRPr>
          </a:p>
        </p:txBody>
      </p:sp>
      <p:sp>
        <p:nvSpPr>
          <p:cNvPr id="3" name="Textplatzhalter 2">
            <a:extLst>
              <a:ext uri="{FF2B5EF4-FFF2-40B4-BE49-F238E27FC236}">
                <a16:creationId xmlns:a16="http://schemas.microsoft.com/office/drawing/2014/main" id="{758B50C9-15EB-ECA8-7679-9D23D2979E6F}"/>
              </a:ext>
            </a:extLst>
          </p:cNvPr>
          <p:cNvSpPr>
            <a:spLocks noGrp="1"/>
          </p:cNvSpPr>
          <p:nvPr>
            <p:ph type="body" sz="quarter" idx="10"/>
          </p:nvPr>
        </p:nvSpPr>
        <p:spPr>
          <a:xfrm>
            <a:off x="540051" y="348846"/>
            <a:ext cx="10994135" cy="1211263"/>
          </a:xfrm>
        </p:spPr>
        <p:txBody>
          <a:bodyPr anchor="ctr" anchorCtr="0"/>
          <a:lstStyle/>
          <a:p>
            <a:r>
              <a:rPr lang="de-DE" sz="3200" dirty="0">
                <a:solidFill>
                  <a:srgbClr val="223D4E"/>
                </a:solidFill>
              </a:rPr>
              <a:t>Gemeinsam ALT Werden in Moisburg</a:t>
            </a:r>
          </a:p>
        </p:txBody>
      </p:sp>
      <p:sp>
        <p:nvSpPr>
          <p:cNvPr id="4" name="Untertitel 1">
            <a:extLst>
              <a:ext uri="{FF2B5EF4-FFF2-40B4-BE49-F238E27FC236}">
                <a16:creationId xmlns:a16="http://schemas.microsoft.com/office/drawing/2014/main" id="{5E95C6B2-90A8-0813-184D-169304261184}"/>
              </a:ext>
            </a:extLst>
          </p:cNvPr>
          <p:cNvSpPr txBox="1">
            <a:spLocks/>
          </p:cNvSpPr>
          <p:nvPr/>
        </p:nvSpPr>
        <p:spPr>
          <a:xfrm>
            <a:off x="540051" y="2737082"/>
            <a:ext cx="9265527" cy="344216"/>
          </a:xfrm>
          <a:prstGeom prst="rect">
            <a:avLst/>
          </a:prstGeom>
          <a:solidFill>
            <a:srgbClr val="D2EAFE"/>
          </a:solidFill>
        </p:spPr>
        <p:txBody>
          <a:bodyPr rtlCol="0" anchor="t">
            <a:normAutofit/>
          </a:bodyPr>
          <a:lstStyle>
            <a:lvl1pPr marL="0" indent="0"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None/>
              <a:defRPr sz="1800" b="1" i="0" kern="1200" cap="all">
                <a:solidFill>
                  <a:srgbClr val="335B74"/>
                </a:solidFill>
                <a:latin typeface="+mn-lt"/>
                <a:ea typeface="Roboto Medium" panose="02000000000000000000" pitchFamily="2" charset="0"/>
                <a:cs typeface="+mn-cs"/>
              </a:defRPr>
            </a:lvl1pPr>
            <a:lvl2pPr marL="371475" indent="0" algn="ctr" defTabSz="371475" rtl="0" eaLnBrk="1" latinLnBrk="0" hangingPunct="1">
              <a:spcBef>
                <a:spcPct val="20000"/>
              </a:spcBef>
              <a:spcAft>
                <a:spcPts val="488"/>
              </a:spcAft>
              <a:buClr>
                <a:schemeClr val="accent1"/>
              </a:buClr>
              <a:buSzPct val="92000"/>
              <a:buFont typeface="Wingdings 2" panose="05020102010507070707" pitchFamily="18" charset="2"/>
              <a:buNone/>
              <a:defRPr sz="1138" kern="1200">
                <a:solidFill>
                  <a:schemeClr val="tx1">
                    <a:tint val="75000"/>
                  </a:schemeClr>
                </a:solidFill>
                <a:latin typeface="+mn-lt"/>
                <a:ea typeface="+mn-ea"/>
                <a:cs typeface="+mn-cs"/>
              </a:defRPr>
            </a:lvl2pPr>
            <a:lvl3pPr marL="742950" indent="0" algn="ctr" defTabSz="371475" rtl="0" eaLnBrk="1" latinLnBrk="0" hangingPunct="1">
              <a:spcBef>
                <a:spcPct val="20000"/>
              </a:spcBef>
              <a:spcAft>
                <a:spcPts val="488"/>
              </a:spcAft>
              <a:buClr>
                <a:schemeClr val="accent1"/>
              </a:buClr>
              <a:buSzPct val="92000"/>
              <a:buFont typeface="Wingdings 2" panose="05020102010507070707" pitchFamily="18" charset="2"/>
              <a:buNone/>
              <a:defRPr sz="1056" kern="1200">
                <a:solidFill>
                  <a:schemeClr val="tx1">
                    <a:tint val="75000"/>
                  </a:schemeClr>
                </a:solidFill>
                <a:latin typeface="+mn-lt"/>
                <a:ea typeface="+mn-ea"/>
                <a:cs typeface="+mn-cs"/>
              </a:defRPr>
            </a:lvl3pPr>
            <a:lvl4pPr marL="1114425" indent="0" algn="ctr" defTabSz="371475" rtl="0" eaLnBrk="1" latinLnBrk="0" hangingPunct="1">
              <a:spcBef>
                <a:spcPct val="20000"/>
              </a:spcBef>
              <a:spcAft>
                <a:spcPts val="488"/>
              </a:spcAft>
              <a:buClr>
                <a:schemeClr val="accent1"/>
              </a:buClr>
              <a:buSzPct val="92000"/>
              <a:buFont typeface="Wingdings 2" panose="05020102010507070707" pitchFamily="18" charset="2"/>
              <a:buNone/>
              <a:defRPr sz="894" kern="1200">
                <a:solidFill>
                  <a:schemeClr val="tx1">
                    <a:tint val="75000"/>
                  </a:schemeClr>
                </a:solidFill>
                <a:latin typeface="+mn-lt"/>
                <a:ea typeface="+mn-ea"/>
                <a:cs typeface="+mn-cs"/>
              </a:defRPr>
            </a:lvl4pPr>
            <a:lvl5pPr marL="1485900" indent="0" algn="ctr" defTabSz="371475" rtl="0" eaLnBrk="1" latinLnBrk="0" hangingPunct="1">
              <a:spcBef>
                <a:spcPct val="20000"/>
              </a:spcBef>
              <a:spcAft>
                <a:spcPts val="488"/>
              </a:spcAft>
              <a:buClr>
                <a:schemeClr val="accent1"/>
              </a:buClr>
              <a:buSzPct val="92000"/>
              <a:buFont typeface="Wingdings 2" panose="05020102010507070707" pitchFamily="18" charset="2"/>
              <a:buNone/>
              <a:defRPr sz="894" kern="1200">
                <a:solidFill>
                  <a:schemeClr val="tx1">
                    <a:tint val="75000"/>
                  </a:schemeClr>
                </a:solidFill>
                <a:latin typeface="+mn-lt"/>
                <a:ea typeface="+mn-ea"/>
                <a:cs typeface="+mn-cs"/>
              </a:defRPr>
            </a:lvl5pPr>
            <a:lvl6pPr marL="1857375" indent="0" algn="ctr" defTabSz="371475" rtl="0" eaLnBrk="1" latinLnBrk="0" hangingPunct="1">
              <a:spcBef>
                <a:spcPct val="20000"/>
              </a:spcBef>
              <a:spcAft>
                <a:spcPts val="488"/>
              </a:spcAft>
              <a:buClr>
                <a:schemeClr val="accent2"/>
              </a:buClr>
              <a:buSzPct val="92000"/>
              <a:buFont typeface="Wingdings 2" panose="05020102010507070707" pitchFamily="18" charset="2"/>
              <a:buNone/>
              <a:defRPr sz="975" kern="1200">
                <a:solidFill>
                  <a:schemeClr val="tx1">
                    <a:tint val="75000"/>
                  </a:schemeClr>
                </a:solidFill>
                <a:latin typeface="+mn-lt"/>
                <a:ea typeface="+mn-ea"/>
                <a:cs typeface="+mn-cs"/>
              </a:defRPr>
            </a:lvl6pPr>
            <a:lvl7pPr marL="2228850" indent="0" algn="ctr" defTabSz="371475" rtl="0" eaLnBrk="1" latinLnBrk="0" hangingPunct="1">
              <a:spcBef>
                <a:spcPct val="20000"/>
              </a:spcBef>
              <a:spcAft>
                <a:spcPts val="488"/>
              </a:spcAft>
              <a:buClr>
                <a:schemeClr val="accent2"/>
              </a:buClr>
              <a:buSzPct val="92000"/>
              <a:buFont typeface="Wingdings 2" panose="05020102010507070707" pitchFamily="18" charset="2"/>
              <a:buNone/>
              <a:defRPr sz="975" kern="1200">
                <a:solidFill>
                  <a:schemeClr val="tx1">
                    <a:tint val="75000"/>
                  </a:schemeClr>
                </a:solidFill>
                <a:latin typeface="+mn-lt"/>
                <a:ea typeface="+mn-ea"/>
                <a:cs typeface="+mn-cs"/>
              </a:defRPr>
            </a:lvl7pPr>
            <a:lvl8pPr marL="2600325" indent="0" algn="ctr" defTabSz="371475" rtl="0" eaLnBrk="1" latinLnBrk="0" hangingPunct="1">
              <a:spcBef>
                <a:spcPct val="20000"/>
              </a:spcBef>
              <a:spcAft>
                <a:spcPts val="488"/>
              </a:spcAft>
              <a:buClr>
                <a:schemeClr val="accent2"/>
              </a:buClr>
              <a:buSzPct val="92000"/>
              <a:buFont typeface="Wingdings 2" panose="05020102010507070707" pitchFamily="18" charset="2"/>
              <a:buNone/>
              <a:defRPr sz="975" kern="1200">
                <a:solidFill>
                  <a:schemeClr val="tx1">
                    <a:tint val="75000"/>
                  </a:schemeClr>
                </a:solidFill>
                <a:latin typeface="+mn-lt"/>
                <a:ea typeface="+mn-ea"/>
                <a:cs typeface="+mn-cs"/>
              </a:defRPr>
            </a:lvl8pPr>
            <a:lvl9pPr marL="2971800" indent="0" algn="ctr" defTabSz="371475" rtl="0" eaLnBrk="1" latinLnBrk="0" hangingPunct="1">
              <a:spcBef>
                <a:spcPct val="20000"/>
              </a:spcBef>
              <a:spcAft>
                <a:spcPts val="488"/>
              </a:spcAft>
              <a:buClr>
                <a:schemeClr val="accent2"/>
              </a:buClr>
              <a:buSzPct val="92000"/>
              <a:buFont typeface="Wingdings 2" panose="05020102010507070707" pitchFamily="18" charset="2"/>
              <a:buNone/>
              <a:defRPr sz="975" kern="1200">
                <a:solidFill>
                  <a:schemeClr val="tx1">
                    <a:tint val="75000"/>
                  </a:schemeClr>
                </a:solidFill>
                <a:latin typeface="+mn-lt"/>
                <a:ea typeface="+mn-ea"/>
                <a:cs typeface="+mn-cs"/>
              </a:defRPr>
            </a:lvl9pPr>
          </a:lstStyle>
          <a:p>
            <a:pPr>
              <a:lnSpc>
                <a:spcPct val="100000"/>
              </a:lnSpc>
              <a:spcBef>
                <a:spcPts val="0"/>
              </a:spcBef>
              <a:spcAft>
                <a:spcPts val="0"/>
              </a:spcAft>
            </a:pPr>
            <a:endParaRPr lang="de-DE" sz="1600" b="0" cap="none" dirty="0">
              <a:solidFill>
                <a:schemeClr val="tx1">
                  <a:lumMod val="50000"/>
                  <a:lumOff val="50000"/>
                </a:schemeClr>
              </a:solidFill>
              <a:latin typeface="Roboto Medium" panose="02000000000000000000" pitchFamily="2" charset="0"/>
              <a:cs typeface="Roboto Medium" panose="02000000000000000000" pitchFamily="2" charset="0"/>
            </a:endParaRPr>
          </a:p>
        </p:txBody>
      </p:sp>
      <p:sp>
        <p:nvSpPr>
          <p:cNvPr id="5" name="Text Placeholder 2">
            <a:extLst>
              <a:ext uri="{FF2B5EF4-FFF2-40B4-BE49-F238E27FC236}">
                <a16:creationId xmlns:a16="http://schemas.microsoft.com/office/drawing/2014/main" id="{3FD71758-873C-A878-3EBE-BF15499D2407}"/>
              </a:ext>
            </a:extLst>
          </p:cNvPr>
          <p:cNvSpPr txBox="1">
            <a:spLocks/>
          </p:cNvSpPr>
          <p:nvPr/>
        </p:nvSpPr>
        <p:spPr>
          <a:xfrm>
            <a:off x="909931" y="5282994"/>
            <a:ext cx="1612198" cy="272976"/>
          </a:xfrm>
          <a:prstGeom prst="rect">
            <a:avLst/>
          </a:prstGeom>
        </p:spPr>
        <p:txBody>
          <a:bodyPr anchor="t" anchorCtr="0"/>
          <a:lstStyle>
            <a:lvl1pPr marL="248625" indent="-248625"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Char char=""/>
              <a:defRPr sz="1381" kern="1200">
                <a:solidFill>
                  <a:schemeClr val="tx1"/>
                </a:solidFill>
                <a:latin typeface="+mn-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pPr marL="0" indent="0">
              <a:spcBef>
                <a:spcPts val="0"/>
              </a:spcBef>
              <a:spcAft>
                <a:spcPts val="3000"/>
              </a:spcAft>
              <a:buClr>
                <a:srgbClr val="335B74"/>
              </a:buClr>
              <a:buNone/>
            </a:pPr>
            <a:r>
              <a:rPr lang="de-DE" sz="900" dirty="0"/>
              <a:t>Foto: Bettina Meyer</a:t>
            </a:r>
          </a:p>
          <a:p>
            <a:pPr marL="285750" indent="-285750">
              <a:spcBef>
                <a:spcPts val="0"/>
              </a:spcBef>
              <a:spcAft>
                <a:spcPts val="3000"/>
              </a:spcAft>
              <a:buClr>
                <a:srgbClr val="335B74"/>
              </a:buClr>
              <a:buFont typeface="Arial" panose="020B0604020202020204" pitchFamily="34" charset="0"/>
              <a:buChar char="•"/>
            </a:pPr>
            <a:endParaRPr lang="de-DE" sz="1600" dirty="0"/>
          </a:p>
        </p:txBody>
      </p:sp>
      <p:sp>
        <p:nvSpPr>
          <p:cNvPr id="8" name="Textplatzhalter 3">
            <a:extLst>
              <a:ext uri="{FF2B5EF4-FFF2-40B4-BE49-F238E27FC236}">
                <a16:creationId xmlns:a16="http://schemas.microsoft.com/office/drawing/2014/main" id="{A10ADCC7-3788-144A-0AA6-D39E1CD79FB0}"/>
              </a:ext>
            </a:extLst>
          </p:cNvPr>
          <p:cNvSpPr txBox="1">
            <a:spLocks/>
          </p:cNvSpPr>
          <p:nvPr/>
        </p:nvSpPr>
        <p:spPr>
          <a:xfrm>
            <a:off x="6447132" y="6397521"/>
            <a:ext cx="4822714" cy="360000"/>
          </a:xfrm>
          <a:prstGeom prst="rect">
            <a:avLst/>
          </a:prstGeom>
        </p:spPr>
        <p:txBody>
          <a:bodyPr/>
          <a:lstStyle>
            <a:lvl1pPr marL="248625" indent="-248625"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Char char=""/>
              <a:defRPr sz="1381" kern="1200">
                <a:solidFill>
                  <a:schemeClr val="tx1"/>
                </a:solidFill>
                <a:latin typeface="+mn-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endParaRPr lang="de-DE" dirty="0">
              <a:latin typeface="Roboto" panose="02000000000000000000" pitchFamily="2" charset="0"/>
              <a:ea typeface="Roboto" panose="02000000000000000000" pitchFamily="2" charset="0"/>
              <a:cs typeface="Roboto" panose="02000000000000000000" pitchFamily="2" charset="0"/>
            </a:endParaRPr>
          </a:p>
        </p:txBody>
      </p:sp>
      <p:sp>
        <p:nvSpPr>
          <p:cNvPr id="6" name="Textplatzhalter 2">
            <a:extLst>
              <a:ext uri="{FF2B5EF4-FFF2-40B4-BE49-F238E27FC236}">
                <a16:creationId xmlns:a16="http://schemas.microsoft.com/office/drawing/2014/main" id="{85B8DF78-B6BB-8C8E-EBD0-194E46E51B1B}"/>
              </a:ext>
            </a:extLst>
          </p:cNvPr>
          <p:cNvSpPr txBox="1">
            <a:spLocks/>
          </p:cNvSpPr>
          <p:nvPr/>
        </p:nvSpPr>
        <p:spPr>
          <a:xfrm>
            <a:off x="1084110" y="1068583"/>
            <a:ext cx="7274483" cy="967927"/>
          </a:xfrm>
          <a:prstGeom prst="rect">
            <a:avLst/>
          </a:prstGeom>
        </p:spPr>
        <p:txBody>
          <a:bodyPr anchor="ctr" anchorCtr="0"/>
          <a:lstStyle>
            <a:lvl1pPr marL="0" indent="0"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None/>
              <a:defRPr sz="4000" kern="1200" cap="all" baseline="0">
                <a:solidFill>
                  <a:schemeClr val="tx1"/>
                </a:solidFill>
                <a:latin typeface="+mj-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r>
              <a:rPr lang="de-DE" sz="3200" i="1" cap="none" dirty="0">
                <a:solidFill>
                  <a:srgbClr val="223D4E"/>
                </a:solidFill>
              </a:rPr>
              <a:t>…ist machbar!</a:t>
            </a:r>
          </a:p>
        </p:txBody>
      </p:sp>
      <p:pic>
        <p:nvPicPr>
          <p:cNvPr id="15" name="Grafik 14">
            <a:extLst>
              <a:ext uri="{FF2B5EF4-FFF2-40B4-BE49-F238E27FC236}">
                <a16:creationId xmlns:a16="http://schemas.microsoft.com/office/drawing/2014/main" id="{DC87DD81-2ED5-D04B-FE0E-89B939205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9071" y="2280709"/>
            <a:ext cx="1791401" cy="3353026"/>
          </a:xfrm>
          <a:prstGeom prst="rect">
            <a:avLst/>
          </a:prstGeom>
        </p:spPr>
      </p:pic>
    </p:spTree>
    <p:extLst>
      <p:ext uri="{BB962C8B-B14F-4D97-AF65-F5344CB8AC3E}">
        <p14:creationId xmlns:p14="http://schemas.microsoft.com/office/powerpoint/2010/main" val="1783674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3B1D9-03D5-3309-FF54-747FFB8B0D0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E7C700-200B-8F79-DA8F-5316FCDEB9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700" b="0" i="0" u="none" strike="noStrike" kern="1200" cap="none" spc="0" normalizeH="0" baseline="0" noProof="0" smtClean="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700" b="0" i="0" u="none" strike="noStrike" kern="1200" cap="none" spc="0" normalizeH="0" baseline="0" noProof="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endParaRPr>
          </a:p>
        </p:txBody>
      </p:sp>
      <p:pic>
        <p:nvPicPr>
          <p:cNvPr id="5" name="logo_rgb_1">
            <a:extLst>
              <a:ext uri="{FF2B5EF4-FFF2-40B4-BE49-F238E27FC236}">
                <a16:creationId xmlns:a16="http://schemas.microsoft.com/office/drawing/2014/main" id="{3AD80676-011A-CDAE-8AF3-EE80F03C29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7609" y="6356350"/>
            <a:ext cx="1072381" cy="437963"/>
          </a:xfrm>
          <a:prstGeom prst="rect">
            <a:avLst/>
          </a:prstGeom>
          <a:solidFill>
            <a:schemeClr val="bg1"/>
          </a:solidFill>
          <a:ln>
            <a:noFill/>
          </a:ln>
        </p:spPr>
      </p:pic>
      <p:pic>
        <p:nvPicPr>
          <p:cNvPr id="3" name="Grafik 2">
            <a:extLst>
              <a:ext uri="{FF2B5EF4-FFF2-40B4-BE49-F238E27FC236}">
                <a16:creationId xmlns:a16="http://schemas.microsoft.com/office/drawing/2014/main" id="{E836D76F-A70C-6EA9-1723-733D0D759E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7457" y="305455"/>
            <a:ext cx="1982533" cy="982878"/>
          </a:xfrm>
          <a:prstGeom prst="rect">
            <a:avLst/>
          </a:prstGeom>
        </p:spPr>
      </p:pic>
      <p:pic>
        <p:nvPicPr>
          <p:cNvPr id="32" name="Grafik 31">
            <a:extLst>
              <a:ext uri="{FF2B5EF4-FFF2-40B4-BE49-F238E27FC236}">
                <a16:creationId xmlns:a16="http://schemas.microsoft.com/office/drawing/2014/main" id="{4C9AC705-4131-0E4F-6DF0-2A6E41A90152}"/>
              </a:ext>
            </a:extLst>
          </p:cNvPr>
          <p:cNvPicPr>
            <a:picLocks noChangeAspect="1"/>
          </p:cNvPicPr>
          <p:nvPr/>
        </p:nvPicPr>
        <p:blipFill>
          <a:blip r:embed="rId5"/>
          <a:srcRect l="3368" r="52664"/>
          <a:stretch>
            <a:fillRect/>
          </a:stretch>
        </p:blipFill>
        <p:spPr>
          <a:xfrm>
            <a:off x="339757" y="5806220"/>
            <a:ext cx="2774950" cy="343815"/>
          </a:xfrm>
          <a:prstGeom prst="rect">
            <a:avLst/>
          </a:prstGeom>
        </p:spPr>
      </p:pic>
      <p:sp>
        <p:nvSpPr>
          <p:cNvPr id="6" name="Inhaltsplatzhalter 4">
            <a:extLst>
              <a:ext uri="{FF2B5EF4-FFF2-40B4-BE49-F238E27FC236}">
                <a16:creationId xmlns:a16="http://schemas.microsoft.com/office/drawing/2014/main" id="{EC23031A-C5E5-E377-BBAA-668D569D2F93}"/>
              </a:ext>
            </a:extLst>
          </p:cNvPr>
          <p:cNvSpPr txBox="1">
            <a:spLocks/>
          </p:cNvSpPr>
          <p:nvPr/>
        </p:nvSpPr>
        <p:spPr>
          <a:xfrm>
            <a:off x="3643200" y="1558800"/>
            <a:ext cx="8283393" cy="4463808"/>
          </a:xfrm>
          <a:prstGeom prst="rect">
            <a:avLst/>
          </a:prstGeom>
          <a:solidFill>
            <a:schemeClr val="bg1">
              <a:lumMod val="95000"/>
            </a:schemeClr>
          </a:solidFill>
          <a:ln>
            <a:solidFill>
              <a:schemeClr val="bg1">
                <a:lumMod val="75000"/>
              </a:schemeClr>
            </a:solidFill>
          </a:ln>
        </p:spPr>
        <p:txBody>
          <a:bodyPr anchor="t" anchorCtr="0">
            <a:noAutofit/>
          </a:bodyPr>
          <a:lstStyle>
            <a:lvl1pPr marL="248625" indent="-248625"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Char char=""/>
              <a:defRPr sz="1381" kern="1200">
                <a:solidFill>
                  <a:schemeClr val="tx1"/>
                </a:solidFill>
                <a:latin typeface="+mn-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pPr marL="0" lvl="2" indent="0">
              <a:spcBef>
                <a:spcPts val="0"/>
              </a:spcBef>
              <a:spcAft>
                <a:spcPts val="1200"/>
              </a:spcAft>
              <a:buClr>
                <a:srgbClr val="335B74"/>
              </a:buClr>
              <a:buNone/>
            </a:pPr>
            <a:r>
              <a:rPr lang="de-DE" sz="1600"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Was ist machbar?</a:t>
            </a:r>
          </a:p>
          <a:p>
            <a:pPr marL="363600" lvl="3" indent="-285750">
              <a:spcBef>
                <a:spcPts val="600"/>
              </a:spcBef>
              <a:spcAft>
                <a:spcPts val="0"/>
              </a:spcAft>
              <a:buClr>
                <a:srgbClr val="335B74"/>
              </a:buClr>
            </a:pPr>
            <a:r>
              <a:rPr lang="de-DE" sz="1438" b="1" dirty="0">
                <a:solidFill>
                  <a:srgbClr val="335B74"/>
                </a:solidFill>
                <a:latin typeface="Roboto" panose="02000000000000000000" pitchFamily="2" charset="0"/>
                <a:ea typeface="Roboto" panose="02000000000000000000" pitchFamily="2" charset="0"/>
                <a:cs typeface="Roboto" panose="02000000000000000000" pitchFamily="2" charset="0"/>
              </a:rPr>
              <a:t>Grundstück „Cassens Hoff“ steht bereit. </a:t>
            </a:r>
            <a:b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438"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Wie kann das Grundstück genutzt werden?</a:t>
            </a:r>
            <a:br>
              <a:rPr lang="de-DE" sz="1438"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438"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Was geben die Gebäude her? </a:t>
            </a:r>
            <a:br>
              <a:rPr lang="de-DE" sz="1438"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438" dirty="0">
                <a:solidFill>
                  <a:srgbClr val="335B74"/>
                </a:solidFill>
                <a:latin typeface="Roboto" panose="02000000000000000000" pitchFamily="2" charset="0"/>
                <a:ea typeface="Roboto" panose="02000000000000000000" pitchFamily="2" charset="0"/>
                <a:cs typeface="Roboto" panose="02000000000000000000" pitchFamily="2" charset="0"/>
              </a:rPr>
              <a:t>Prüfung	BAULEITPLANUNG </a:t>
            </a:r>
            <a:br>
              <a:rPr lang="de-DE" sz="1438" dirty="0">
                <a:solidFill>
                  <a:srgbClr val="335B74"/>
                </a:solidFill>
                <a:latin typeface="Roboto" panose="02000000000000000000" pitchFamily="2" charset="0"/>
                <a:ea typeface="Roboto" panose="02000000000000000000" pitchFamily="2" charset="0"/>
                <a:cs typeface="Roboto" panose="02000000000000000000" pitchFamily="2" charset="0"/>
              </a:rPr>
            </a:br>
            <a:r>
              <a:rPr lang="de-DE" sz="1438" dirty="0">
                <a:solidFill>
                  <a:srgbClr val="335B74"/>
                </a:solidFill>
                <a:latin typeface="Roboto" panose="02000000000000000000" pitchFamily="2" charset="0"/>
                <a:ea typeface="Roboto" panose="02000000000000000000" pitchFamily="2" charset="0"/>
                <a:cs typeface="Roboto" panose="02000000000000000000" pitchFamily="2" charset="0"/>
              </a:rPr>
              <a:t>			SUBSTANZ / STATIK</a:t>
            </a:r>
            <a:br>
              <a:rPr lang="de-DE" sz="1438" dirty="0">
                <a:solidFill>
                  <a:srgbClr val="335B74"/>
                </a:solidFill>
                <a:latin typeface="Roboto" panose="02000000000000000000" pitchFamily="2" charset="0"/>
                <a:ea typeface="Roboto" panose="02000000000000000000" pitchFamily="2" charset="0"/>
                <a:cs typeface="Roboto" panose="02000000000000000000" pitchFamily="2" charset="0"/>
              </a:rPr>
            </a:br>
            <a:r>
              <a:rPr lang="de-DE" sz="1438" dirty="0">
                <a:solidFill>
                  <a:srgbClr val="335B74"/>
                </a:solidFill>
                <a:latin typeface="Roboto" panose="02000000000000000000" pitchFamily="2" charset="0"/>
                <a:ea typeface="Roboto" panose="02000000000000000000" pitchFamily="2" charset="0"/>
                <a:cs typeface="Roboto" panose="02000000000000000000" pitchFamily="2" charset="0"/>
              </a:rPr>
              <a:t>			GESPRÄCHE LANDKREIS</a:t>
            </a:r>
            <a:r>
              <a:rPr lang="de-DE" sz="1438"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t>
            </a:r>
          </a:p>
          <a:p>
            <a:pPr marL="77850" lvl="3" indent="0">
              <a:spcBef>
                <a:spcPts val="600"/>
              </a:spcBef>
              <a:spcAft>
                <a:spcPts val="0"/>
              </a:spcAft>
              <a:buClr>
                <a:srgbClr val="335B74"/>
              </a:buClr>
              <a:buNone/>
            </a:pPr>
            <a:endParaRPr lang="de-DE" sz="1438"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marL="363600" lvl="3" indent="-285750">
              <a:spcBef>
                <a:spcPts val="600"/>
              </a:spcBef>
              <a:spcAft>
                <a:spcPts val="0"/>
              </a:spcAft>
              <a:buClr>
                <a:srgbClr val="335B74"/>
              </a:buClr>
            </a:pPr>
            <a:r>
              <a:rPr lang="de-DE" sz="1438" b="1" dirty="0">
                <a:solidFill>
                  <a:srgbClr val="335B74"/>
                </a:solidFill>
                <a:latin typeface="Roboto" panose="02000000000000000000" pitchFamily="2" charset="0"/>
                <a:ea typeface="Roboto" panose="02000000000000000000" pitchFamily="2" charset="0"/>
                <a:cs typeface="Roboto" panose="02000000000000000000" pitchFamily="2" charset="0"/>
              </a:rPr>
              <a:t>Gemeinde Moisburg schafft den Rahmen.</a:t>
            </a:r>
            <a:br>
              <a:rPr lang="de-DE" sz="1438" b="1" dirty="0">
                <a:solidFill>
                  <a:srgbClr val="335B74"/>
                </a:solidFill>
                <a:latin typeface="Roboto" panose="02000000000000000000" pitchFamily="2" charset="0"/>
                <a:ea typeface="Roboto" panose="02000000000000000000" pitchFamily="2" charset="0"/>
                <a:cs typeface="Roboto" panose="02000000000000000000" pitchFamily="2" charset="0"/>
              </a:rPr>
            </a:br>
            <a:r>
              <a:rPr lang="de-DE" sz="1438"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Möglichkeiten finanziell und personell begrenzt</a:t>
            </a:r>
            <a:br>
              <a:rPr lang="de-DE" sz="1438"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438" dirty="0">
                <a:solidFill>
                  <a:srgbClr val="335B74"/>
                </a:solidFill>
                <a:latin typeface="Roboto" panose="02000000000000000000" pitchFamily="2" charset="0"/>
                <a:ea typeface="Roboto" panose="02000000000000000000" pitchFamily="2" charset="0"/>
                <a:cs typeface="Roboto" panose="02000000000000000000" pitchFamily="2" charset="0"/>
              </a:rPr>
              <a:t>Vorstellung „GENOSSENSCHAFT“</a:t>
            </a:r>
          </a:p>
          <a:p>
            <a:pPr marL="77850" lvl="3" indent="0">
              <a:spcBef>
                <a:spcPts val="600"/>
              </a:spcBef>
              <a:spcAft>
                <a:spcPts val="0"/>
              </a:spcAft>
              <a:buClr>
                <a:srgbClr val="335B74"/>
              </a:buClr>
              <a:buNone/>
            </a:pPr>
            <a:endParaRPr lang="de-DE" sz="2000"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marL="363600" lvl="3" indent="-285750">
              <a:spcBef>
                <a:spcPts val="600"/>
              </a:spcBef>
              <a:spcAft>
                <a:spcPts val="0"/>
              </a:spcAft>
              <a:buClr>
                <a:srgbClr val="335B74"/>
              </a:buClr>
            </a:pPr>
            <a:r>
              <a:rPr lang="de-DE" sz="1438" b="1" dirty="0">
                <a:solidFill>
                  <a:srgbClr val="335B74"/>
                </a:solidFill>
                <a:latin typeface="Roboto" panose="02000000000000000000" pitchFamily="2" charset="0"/>
                <a:ea typeface="Roboto" panose="02000000000000000000" pitchFamily="2" charset="0"/>
                <a:cs typeface="Roboto" panose="02000000000000000000" pitchFamily="2" charset="0"/>
              </a:rPr>
              <a:t>Ehrenamtliches Engagement </a:t>
            </a:r>
            <a:b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438" b="1" dirty="0">
                <a:solidFill>
                  <a:srgbClr val="335B74"/>
                </a:solidFill>
                <a:latin typeface="Roboto" panose="02000000000000000000" pitchFamily="2" charset="0"/>
                <a:ea typeface="Roboto" panose="02000000000000000000" pitchFamily="2" charset="0"/>
                <a:cs typeface="Roboto" panose="02000000000000000000" pitchFamily="2" charset="0"/>
              </a:rPr>
              <a:t>unterstützt nach Kräften</a:t>
            </a:r>
            <a:b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438"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Überforderung vermeiden</a:t>
            </a:r>
            <a:br>
              <a:rPr lang="de-DE" sz="1438"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438" dirty="0">
                <a:solidFill>
                  <a:srgbClr val="335B74"/>
                </a:solidFill>
                <a:latin typeface="Roboto" panose="02000000000000000000" pitchFamily="2" charset="0"/>
                <a:ea typeface="Roboto" panose="02000000000000000000" pitchFamily="2" charset="0"/>
                <a:cs typeface="Roboto" panose="02000000000000000000" pitchFamily="2" charset="0"/>
              </a:rPr>
              <a:t>Antrag „DORF-KOORDINATORIN“ </a:t>
            </a:r>
          </a:p>
        </p:txBody>
      </p:sp>
      <p:pic>
        <p:nvPicPr>
          <p:cNvPr id="18" name="Grafik 17">
            <a:extLst>
              <a:ext uri="{FF2B5EF4-FFF2-40B4-BE49-F238E27FC236}">
                <a16:creationId xmlns:a16="http://schemas.microsoft.com/office/drawing/2014/main" id="{8A2630CA-C2F1-5629-FD76-EF1F6CCA9654}"/>
              </a:ext>
            </a:extLst>
          </p:cNvPr>
          <p:cNvPicPr>
            <a:picLocks noChangeAspect="1"/>
          </p:cNvPicPr>
          <p:nvPr/>
        </p:nvPicPr>
        <p:blipFill>
          <a:blip r:embed="rId6"/>
          <a:stretch>
            <a:fillRect/>
          </a:stretch>
        </p:blipFill>
        <p:spPr>
          <a:xfrm>
            <a:off x="9014203" y="3463304"/>
            <a:ext cx="1781650" cy="1240291"/>
          </a:xfrm>
          <a:prstGeom prst="rect">
            <a:avLst/>
          </a:prstGeom>
          <a:solidFill>
            <a:schemeClr val="bg1"/>
          </a:solidFill>
          <a:ln>
            <a:solidFill>
              <a:srgbClr val="447256"/>
            </a:solidFill>
          </a:ln>
        </p:spPr>
      </p:pic>
      <p:pic>
        <p:nvPicPr>
          <p:cNvPr id="19" name="Grafik 18">
            <a:extLst>
              <a:ext uri="{FF2B5EF4-FFF2-40B4-BE49-F238E27FC236}">
                <a16:creationId xmlns:a16="http://schemas.microsoft.com/office/drawing/2014/main" id="{08A1686D-79DE-2537-5BCA-B9A1E1ACC078}"/>
              </a:ext>
            </a:extLst>
          </p:cNvPr>
          <p:cNvPicPr>
            <a:picLocks noChangeAspect="1"/>
          </p:cNvPicPr>
          <p:nvPr/>
        </p:nvPicPr>
        <p:blipFill>
          <a:blip r:embed="rId7"/>
          <a:stretch>
            <a:fillRect/>
          </a:stretch>
        </p:blipFill>
        <p:spPr>
          <a:xfrm>
            <a:off x="9967411" y="5036705"/>
            <a:ext cx="1495295" cy="462908"/>
          </a:xfrm>
          <a:prstGeom prst="rect">
            <a:avLst/>
          </a:prstGeom>
        </p:spPr>
      </p:pic>
      <p:sp>
        <p:nvSpPr>
          <p:cNvPr id="21" name="Textfeld 20">
            <a:extLst>
              <a:ext uri="{FF2B5EF4-FFF2-40B4-BE49-F238E27FC236}">
                <a16:creationId xmlns:a16="http://schemas.microsoft.com/office/drawing/2014/main" id="{8BB25D46-E3B6-82AD-C638-DE2B8420009B}"/>
              </a:ext>
            </a:extLst>
          </p:cNvPr>
          <p:cNvSpPr txBox="1"/>
          <p:nvPr/>
        </p:nvSpPr>
        <p:spPr>
          <a:xfrm>
            <a:off x="7146136" y="4939659"/>
            <a:ext cx="2607906" cy="738664"/>
          </a:xfrm>
          <a:prstGeom prst="rect">
            <a:avLst/>
          </a:prstGeom>
          <a:solidFill>
            <a:srgbClr val="C7E5D9"/>
          </a:solidFill>
        </p:spPr>
        <p:txBody>
          <a:bodyPr wrap="square">
            <a:spAutoFit/>
          </a:bodyPr>
          <a:lstStyle/>
          <a:p>
            <a:pPr algn="l"/>
            <a:r>
              <a:rPr lang="de-DE" sz="1400" b="0" i="0" u="none" strike="noStrike" baseline="0" dirty="0">
                <a:solidFill>
                  <a:srgbClr val="333333"/>
                </a:solidFill>
                <a:latin typeface="DejaVuSansCondensed"/>
              </a:rPr>
              <a:t>FÜR DICH. FÜR MOISBURG. </a:t>
            </a:r>
          </a:p>
          <a:p>
            <a:pPr algn="l"/>
            <a:r>
              <a:rPr lang="de-DE" sz="1400" b="0" i="0" u="none" strike="noStrike" baseline="0" dirty="0">
                <a:solidFill>
                  <a:srgbClr val="333333"/>
                </a:solidFill>
                <a:latin typeface="DejaVuSansCondensed"/>
              </a:rPr>
              <a:t>Aufbau von altersübergreifenden</a:t>
            </a:r>
          </a:p>
          <a:p>
            <a:pPr algn="l"/>
            <a:r>
              <a:rPr lang="de-DE" sz="1400" b="0" i="0" u="none" strike="noStrike" baseline="0" dirty="0">
                <a:solidFill>
                  <a:srgbClr val="333333"/>
                </a:solidFill>
                <a:latin typeface="DejaVuSansCondensed"/>
              </a:rPr>
              <a:t>Unterstützungsstrukturen</a:t>
            </a:r>
            <a:endParaRPr lang="de-DE" sz="1400" dirty="0"/>
          </a:p>
        </p:txBody>
      </p:sp>
      <p:pic>
        <p:nvPicPr>
          <p:cNvPr id="2" name="Grafik 1">
            <a:extLst>
              <a:ext uri="{FF2B5EF4-FFF2-40B4-BE49-F238E27FC236}">
                <a16:creationId xmlns:a16="http://schemas.microsoft.com/office/drawing/2014/main" id="{D15FA3DF-611C-1456-2FDC-32DD5C89874C}"/>
              </a:ext>
            </a:extLst>
          </p:cNvPr>
          <p:cNvPicPr>
            <a:picLocks noChangeAspect="1"/>
          </p:cNvPicPr>
          <p:nvPr/>
        </p:nvPicPr>
        <p:blipFill>
          <a:blip r:embed="rId8"/>
          <a:stretch>
            <a:fillRect/>
          </a:stretch>
        </p:blipFill>
        <p:spPr>
          <a:xfrm>
            <a:off x="9792194" y="1828541"/>
            <a:ext cx="2050825" cy="1388373"/>
          </a:xfrm>
          <a:prstGeom prst="rect">
            <a:avLst/>
          </a:prstGeom>
        </p:spPr>
      </p:pic>
      <p:sp>
        <p:nvSpPr>
          <p:cNvPr id="7" name="Rechteck 6">
            <a:extLst>
              <a:ext uri="{FF2B5EF4-FFF2-40B4-BE49-F238E27FC236}">
                <a16:creationId xmlns:a16="http://schemas.microsoft.com/office/drawing/2014/main" id="{5E80A584-C080-B6E9-A20C-893568B192C4}"/>
              </a:ext>
            </a:extLst>
          </p:cNvPr>
          <p:cNvSpPr/>
          <p:nvPr/>
        </p:nvSpPr>
        <p:spPr>
          <a:xfrm>
            <a:off x="10911835" y="3228945"/>
            <a:ext cx="960596" cy="200055"/>
          </a:xfrm>
          <a:prstGeom prst="rect">
            <a:avLst/>
          </a:prstGeom>
        </p:spPr>
        <p:txBody>
          <a:bodyPr wrap="square" anchor="ctr">
            <a:spAutoFit/>
          </a:bodyPr>
          <a:lstStyle/>
          <a:p>
            <a:pPr algn="r" eaLnBrk="1" hangingPunct="1">
              <a:spcBef>
                <a:spcPts val="600"/>
              </a:spcBef>
              <a:defRPr/>
            </a:pPr>
            <a:r>
              <a:rPr lang="de-DE" altLang="de-DE" sz="700" dirty="0">
                <a:solidFill>
                  <a:schemeClr val="bg1">
                    <a:lumMod val="50000"/>
                  </a:schemeClr>
                </a:solidFill>
                <a:latin typeface="Roboto Light" panose="02000000000000000000" pitchFamily="2" charset="0"/>
                <a:ea typeface="Roboto Light" panose="02000000000000000000" pitchFamily="2" charset="0"/>
                <a:cs typeface="Roboto Light" panose="02000000000000000000" pitchFamily="2" charset="0"/>
              </a:rPr>
              <a:t>Foto: Bettina Meyer</a:t>
            </a:r>
          </a:p>
        </p:txBody>
      </p:sp>
      <p:pic>
        <p:nvPicPr>
          <p:cNvPr id="9" name="Grafik 8">
            <a:extLst>
              <a:ext uri="{FF2B5EF4-FFF2-40B4-BE49-F238E27FC236}">
                <a16:creationId xmlns:a16="http://schemas.microsoft.com/office/drawing/2014/main" id="{5663CA92-3B32-3223-131C-DC6638F27550}"/>
              </a:ext>
            </a:extLst>
          </p:cNvPr>
          <p:cNvPicPr>
            <a:picLocks noChangeAspect="1"/>
          </p:cNvPicPr>
          <p:nvPr/>
        </p:nvPicPr>
        <p:blipFill>
          <a:blip r:embed="rId9">
            <a:extLst>
              <a:ext uri="{28A0092B-C50C-407E-A947-70E740481C1C}">
                <a14:useLocalDpi xmlns:a14="http://schemas.microsoft.com/office/drawing/2010/main" val="0"/>
              </a:ext>
            </a:extLst>
          </a:blip>
          <a:srcRect l="12637" t="4018" r="22077" b="41572"/>
          <a:stretch>
            <a:fillRect/>
          </a:stretch>
        </p:blipFill>
        <p:spPr>
          <a:xfrm rot="5400000">
            <a:off x="8097103" y="1637956"/>
            <a:ext cx="1507110" cy="1776708"/>
          </a:xfrm>
          <a:prstGeom prst="rect">
            <a:avLst/>
          </a:prstGeom>
        </p:spPr>
      </p:pic>
      <p:cxnSp>
        <p:nvCxnSpPr>
          <p:cNvPr id="11" name="Gerader Verbinder 10">
            <a:extLst>
              <a:ext uri="{FF2B5EF4-FFF2-40B4-BE49-F238E27FC236}">
                <a16:creationId xmlns:a16="http://schemas.microsoft.com/office/drawing/2014/main" id="{2A8B490E-30E5-CB51-AECF-F8600C295C1C}"/>
              </a:ext>
            </a:extLst>
          </p:cNvPr>
          <p:cNvCxnSpPr>
            <a:cxnSpLocks/>
          </p:cNvCxnSpPr>
          <p:nvPr/>
        </p:nvCxnSpPr>
        <p:spPr>
          <a:xfrm>
            <a:off x="8528664" y="2761670"/>
            <a:ext cx="321994" cy="66095"/>
          </a:xfrm>
          <a:prstGeom prst="line">
            <a:avLst/>
          </a:prstGeom>
          <a:ln w="19050">
            <a:solidFill>
              <a:srgbClr val="33CCCC"/>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CEC9238C-6C41-9EEC-33C6-7E5FCD2F02F0}"/>
              </a:ext>
            </a:extLst>
          </p:cNvPr>
          <p:cNvCxnSpPr>
            <a:cxnSpLocks/>
          </p:cNvCxnSpPr>
          <p:nvPr/>
        </p:nvCxnSpPr>
        <p:spPr>
          <a:xfrm flipV="1">
            <a:off x="8850658" y="2664803"/>
            <a:ext cx="128496" cy="135802"/>
          </a:xfrm>
          <a:prstGeom prst="line">
            <a:avLst/>
          </a:prstGeom>
          <a:ln w="19050">
            <a:solidFill>
              <a:srgbClr val="33CCCC"/>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76510C6B-B49D-8201-F44A-D3E14148E2F9}"/>
              </a:ext>
            </a:extLst>
          </p:cNvPr>
          <p:cNvPicPr>
            <a:picLocks noChangeAspect="1"/>
          </p:cNvPicPr>
          <p:nvPr/>
        </p:nvPicPr>
        <p:blipFill>
          <a:blip r:embed="rId10"/>
          <a:stretch>
            <a:fillRect/>
          </a:stretch>
        </p:blipFill>
        <p:spPr>
          <a:xfrm>
            <a:off x="593907" y="4550471"/>
            <a:ext cx="2339118" cy="1177866"/>
          </a:xfrm>
          <a:prstGeom prst="rect">
            <a:avLst/>
          </a:prstGeom>
        </p:spPr>
      </p:pic>
      <p:pic>
        <p:nvPicPr>
          <p:cNvPr id="10" name="Grafik 9">
            <a:extLst>
              <a:ext uri="{FF2B5EF4-FFF2-40B4-BE49-F238E27FC236}">
                <a16:creationId xmlns:a16="http://schemas.microsoft.com/office/drawing/2014/main" id="{9ACA1BBF-1660-C801-7363-BBC3C742C735}"/>
              </a:ext>
            </a:extLst>
          </p:cNvPr>
          <p:cNvPicPr>
            <a:picLocks noChangeAspect="1"/>
          </p:cNvPicPr>
          <p:nvPr/>
        </p:nvPicPr>
        <p:blipFill>
          <a:blip r:embed="rId11"/>
          <a:stretch>
            <a:fillRect/>
          </a:stretch>
        </p:blipFill>
        <p:spPr>
          <a:xfrm>
            <a:off x="479607" y="1476850"/>
            <a:ext cx="2561531" cy="2985652"/>
          </a:xfrm>
          <a:prstGeom prst="rect">
            <a:avLst/>
          </a:prstGeom>
        </p:spPr>
      </p:pic>
      <p:sp>
        <p:nvSpPr>
          <p:cNvPr id="12" name="Title 4">
            <a:extLst>
              <a:ext uri="{FF2B5EF4-FFF2-40B4-BE49-F238E27FC236}">
                <a16:creationId xmlns:a16="http://schemas.microsoft.com/office/drawing/2014/main" id="{3DB2FFE5-97B3-5E33-FC1F-18506FC448B6}"/>
              </a:ext>
            </a:extLst>
          </p:cNvPr>
          <p:cNvSpPr txBox="1">
            <a:spLocks/>
          </p:cNvSpPr>
          <p:nvPr/>
        </p:nvSpPr>
        <p:spPr>
          <a:xfrm>
            <a:off x="479607" y="176725"/>
            <a:ext cx="94278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TOP 1</a:t>
            </a:r>
            <a:r>
              <a:rPr lang="de-DE" sz="2800" b="1"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  Gemeinsam alt werden – </a:t>
            </a:r>
            <a:r>
              <a:rPr lang="de-DE" sz="2800" b="1" i="1"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 ist machbar!</a:t>
            </a:r>
          </a:p>
        </p:txBody>
      </p:sp>
    </p:spTree>
    <p:extLst>
      <p:ext uri="{BB962C8B-B14F-4D97-AF65-F5344CB8AC3E}">
        <p14:creationId xmlns:p14="http://schemas.microsoft.com/office/powerpoint/2010/main" val="203396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1+#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 calcmode="lin" valueType="num">
                                      <p:cBhvr additive="base">
                                        <p:cTn id="35"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1+#ppt_w/2"/>
                                          </p:val>
                                        </p:tav>
                                        <p:tav tm="100000">
                                          <p:val>
                                            <p:strVal val="#ppt_x"/>
                                          </p:val>
                                        </p:tav>
                                      </p:tavLst>
                                    </p:anim>
                                    <p:anim calcmode="lin" valueType="num">
                                      <p:cBhvr additive="base">
                                        <p:cTn id="4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 calcmode="lin" valueType="num">
                                      <p:cBhvr additive="base">
                                        <p:cTn id="47" dur="500" fill="hold"/>
                                        <p:tgtEl>
                                          <p:spTgt spid="6">
                                            <p:txEl>
                                              <p:pRg st="5" end="5"/>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1+#ppt_w/2"/>
                                          </p:val>
                                        </p:tav>
                                        <p:tav tm="100000">
                                          <p:val>
                                            <p:strVal val="#ppt_x"/>
                                          </p:val>
                                        </p:tav>
                                      </p:tavLst>
                                    </p:anim>
                                    <p:anim calcmode="lin" valueType="num">
                                      <p:cBhvr additive="base">
                                        <p:cTn id="54" dur="500" fill="hold"/>
                                        <p:tgtEl>
                                          <p:spTgt spid="21"/>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1+#ppt_w/2"/>
                                          </p:val>
                                        </p:tav>
                                        <p:tav tm="100000">
                                          <p:val>
                                            <p:strVal val="#ppt_x"/>
                                          </p:val>
                                        </p:tav>
                                      </p:tavLst>
                                    </p:anim>
                                    <p:anim calcmode="lin" valueType="num">
                                      <p:cBhvr additive="base">
                                        <p:cTn id="5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3953D-511C-7228-5A0F-8B129E1A42E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B68E6E-BC84-718D-B8CA-02878D3817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700" b="0" i="0" u="none" strike="noStrike" kern="1200" cap="none" spc="0" normalizeH="0" baseline="0" noProof="0" smtClean="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700" b="0" i="0" u="none" strike="noStrike" kern="1200" cap="none" spc="0" normalizeH="0" baseline="0" noProof="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endParaRPr>
          </a:p>
        </p:txBody>
      </p:sp>
      <p:sp>
        <p:nvSpPr>
          <p:cNvPr id="17" name="Title 4">
            <a:extLst>
              <a:ext uri="{FF2B5EF4-FFF2-40B4-BE49-F238E27FC236}">
                <a16:creationId xmlns:a16="http://schemas.microsoft.com/office/drawing/2014/main" id="{814428FB-A9E8-B316-5E0C-5BD3F80C99FE}"/>
              </a:ext>
            </a:extLst>
          </p:cNvPr>
          <p:cNvSpPr txBox="1">
            <a:spLocks/>
          </p:cNvSpPr>
          <p:nvPr/>
        </p:nvSpPr>
        <p:spPr>
          <a:xfrm>
            <a:off x="479607" y="176725"/>
            <a:ext cx="94278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TOP 1</a:t>
            </a:r>
            <a:r>
              <a:rPr lang="de-DE" sz="2800" b="1"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  Gemeinsam alt werden – </a:t>
            </a:r>
            <a:r>
              <a:rPr lang="de-DE" sz="2800" b="1" i="1"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 ist machbar!</a:t>
            </a:r>
          </a:p>
        </p:txBody>
      </p:sp>
      <p:pic>
        <p:nvPicPr>
          <p:cNvPr id="5" name="logo_rgb_1">
            <a:extLst>
              <a:ext uri="{FF2B5EF4-FFF2-40B4-BE49-F238E27FC236}">
                <a16:creationId xmlns:a16="http://schemas.microsoft.com/office/drawing/2014/main" id="{864A07B9-0391-6B2D-CE26-1B991FA3FF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7609" y="6356350"/>
            <a:ext cx="1072381" cy="437963"/>
          </a:xfrm>
          <a:prstGeom prst="rect">
            <a:avLst/>
          </a:prstGeom>
          <a:solidFill>
            <a:schemeClr val="bg1"/>
          </a:solidFill>
          <a:ln>
            <a:noFill/>
          </a:ln>
        </p:spPr>
      </p:pic>
      <p:pic>
        <p:nvPicPr>
          <p:cNvPr id="3" name="Grafik 2">
            <a:extLst>
              <a:ext uri="{FF2B5EF4-FFF2-40B4-BE49-F238E27FC236}">
                <a16:creationId xmlns:a16="http://schemas.microsoft.com/office/drawing/2014/main" id="{5BB4065B-A101-6775-2681-BE53EEC451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7457" y="305455"/>
            <a:ext cx="1982533" cy="982878"/>
          </a:xfrm>
          <a:prstGeom prst="rect">
            <a:avLst/>
          </a:prstGeom>
        </p:spPr>
      </p:pic>
      <p:sp>
        <p:nvSpPr>
          <p:cNvPr id="6" name="Inhaltsplatzhalter 4">
            <a:extLst>
              <a:ext uri="{FF2B5EF4-FFF2-40B4-BE49-F238E27FC236}">
                <a16:creationId xmlns:a16="http://schemas.microsoft.com/office/drawing/2014/main" id="{FCD149E0-02D9-CDE7-449D-283C91E8DBDD}"/>
              </a:ext>
            </a:extLst>
          </p:cNvPr>
          <p:cNvSpPr txBox="1">
            <a:spLocks/>
          </p:cNvSpPr>
          <p:nvPr/>
        </p:nvSpPr>
        <p:spPr>
          <a:xfrm>
            <a:off x="3643200" y="1558800"/>
            <a:ext cx="8283393" cy="4463808"/>
          </a:xfrm>
          <a:prstGeom prst="rect">
            <a:avLst/>
          </a:prstGeom>
          <a:solidFill>
            <a:schemeClr val="bg1">
              <a:lumMod val="95000"/>
            </a:schemeClr>
          </a:solidFill>
          <a:ln>
            <a:solidFill>
              <a:schemeClr val="bg1">
                <a:lumMod val="75000"/>
              </a:schemeClr>
            </a:solidFill>
          </a:ln>
        </p:spPr>
        <p:txBody>
          <a:bodyPr anchor="t" anchorCtr="0">
            <a:noAutofit/>
          </a:bodyPr>
          <a:lstStyle>
            <a:lvl1pPr marL="248625" indent="-248625"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Char char=""/>
              <a:defRPr sz="1381" kern="1200">
                <a:solidFill>
                  <a:schemeClr val="tx1"/>
                </a:solidFill>
                <a:latin typeface="+mn-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pPr marL="77850" lvl="3" indent="0">
              <a:spcBef>
                <a:spcPts val="600"/>
              </a:spcBef>
              <a:spcAft>
                <a:spcPts val="0"/>
              </a:spcAft>
              <a:buClr>
                <a:srgbClr val="335B74"/>
              </a:buClr>
              <a:buNone/>
            </a:pPr>
            <a:r>
              <a:rPr lang="de-DE" sz="1600"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Das ist realistisch!</a:t>
            </a:r>
            <a:br>
              <a:rPr lang="de-DE" sz="1600"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endParaRPr lang="de-DE" sz="1200"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marL="363600" lvl="3" indent="-285750">
              <a:spcBef>
                <a:spcPts val="600"/>
              </a:spcBef>
              <a:spcAft>
                <a:spcPts val="0"/>
              </a:spcAft>
              <a:buClr>
                <a:srgbClr val="335B74"/>
              </a:buClr>
            </a:pPr>
            <a:r>
              <a:rPr lang="de-DE" sz="1438"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Neubebauung für Seniorenwohnungen </a:t>
            </a:r>
            <a: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und </a:t>
            </a:r>
            <a:b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Pflege-WGs auf „Cassens Hoff“ eingepasst </a:t>
            </a:r>
            <a:b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in die Umgebung </a:t>
            </a:r>
            <a:b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438"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als Genossenschaftsmodell </a:t>
            </a:r>
            <a: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in </a:t>
            </a:r>
            <a:b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Zusammenarbeit mit Harsefeld</a:t>
            </a:r>
            <a:b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b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endPar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marL="363600" lvl="3" indent="-285750">
              <a:spcBef>
                <a:spcPts val="600"/>
              </a:spcBef>
              <a:spcAft>
                <a:spcPts val="0"/>
              </a:spcAft>
              <a:buClr>
                <a:srgbClr val="335B74"/>
              </a:buClr>
            </a:pPr>
            <a:r>
              <a:rPr lang="de-DE" sz="1438"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Nachnutzung des ehemaligen Wohngebäudes</a:t>
            </a:r>
            <a:b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zu einem neuen Begegnungsort mitten </a:t>
            </a:r>
            <a:b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in Moisburg für Alt und Jung gemeinsam </a:t>
            </a:r>
            <a:b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438"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als Dorfentwicklungsprojekt</a:t>
            </a:r>
            <a:b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b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endPar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marL="363600" lvl="3" indent="-285750">
              <a:spcBef>
                <a:spcPts val="600"/>
              </a:spcBef>
              <a:spcAft>
                <a:spcPts val="0"/>
              </a:spcAft>
              <a:buClr>
                <a:srgbClr val="335B74"/>
              </a:buClr>
            </a:pPr>
            <a: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Gestaltung von barrierefreien </a:t>
            </a:r>
            <a:b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gemeinschaftlichen</a:t>
            </a:r>
            <a:b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438"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Freiraumanlagen</a:t>
            </a:r>
            <a: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t>
            </a:r>
          </a:p>
        </p:txBody>
      </p:sp>
      <p:grpSp>
        <p:nvGrpSpPr>
          <p:cNvPr id="12" name="Gruppieren 11">
            <a:extLst>
              <a:ext uri="{FF2B5EF4-FFF2-40B4-BE49-F238E27FC236}">
                <a16:creationId xmlns:a16="http://schemas.microsoft.com/office/drawing/2014/main" id="{96A57ACC-64AB-FFFB-7621-428DA3E41C6D}"/>
              </a:ext>
            </a:extLst>
          </p:cNvPr>
          <p:cNvGrpSpPr>
            <a:grpSpLocks noChangeAspect="1"/>
          </p:cNvGrpSpPr>
          <p:nvPr/>
        </p:nvGrpSpPr>
        <p:grpSpPr>
          <a:xfrm rot="1270272">
            <a:off x="8017348" y="3350418"/>
            <a:ext cx="2322130" cy="1721242"/>
            <a:chOff x="8459164" y="3135086"/>
            <a:chExt cx="3155574" cy="2178347"/>
          </a:xfrm>
        </p:grpSpPr>
        <p:pic>
          <p:nvPicPr>
            <p:cNvPr id="13" name="Grafik 12">
              <a:extLst>
                <a:ext uri="{FF2B5EF4-FFF2-40B4-BE49-F238E27FC236}">
                  <a16:creationId xmlns:a16="http://schemas.microsoft.com/office/drawing/2014/main" id="{1B3A1D4A-4939-A91E-C55E-976F9643B9EA}"/>
                </a:ext>
              </a:extLst>
            </p:cNvPr>
            <p:cNvPicPr>
              <a:picLocks noChangeAspect="1"/>
            </p:cNvPicPr>
            <p:nvPr/>
          </p:nvPicPr>
          <p:blipFill>
            <a:blip r:embed="rId5">
              <a:extLst>
                <a:ext uri="{28A0092B-C50C-407E-A947-70E740481C1C}">
                  <a14:useLocalDpi xmlns:a14="http://schemas.microsoft.com/office/drawing/2010/main" val="0"/>
                </a:ext>
              </a:extLst>
            </a:blip>
            <a:srcRect l="23329" t="50227" r="17945" b="9857"/>
            <a:stretch/>
          </p:blipFill>
          <p:spPr>
            <a:xfrm>
              <a:off x="8459164" y="3135086"/>
              <a:ext cx="3155574" cy="2178347"/>
            </a:xfrm>
            <a:prstGeom prst="rect">
              <a:avLst/>
            </a:prstGeom>
            <a:noFill/>
            <a:ln>
              <a:solidFill>
                <a:srgbClr val="959FA9"/>
              </a:solidFill>
            </a:ln>
          </p:spPr>
        </p:pic>
        <p:sp>
          <p:nvSpPr>
            <p:cNvPr id="14" name="Textfeld 13">
              <a:extLst>
                <a:ext uri="{FF2B5EF4-FFF2-40B4-BE49-F238E27FC236}">
                  <a16:creationId xmlns:a16="http://schemas.microsoft.com/office/drawing/2014/main" id="{9E36E0CF-D464-13DA-5447-0BA3520C33B7}"/>
                </a:ext>
              </a:extLst>
            </p:cNvPr>
            <p:cNvSpPr txBox="1"/>
            <p:nvPr/>
          </p:nvSpPr>
          <p:spPr>
            <a:xfrm>
              <a:off x="10995207" y="4943560"/>
              <a:ext cx="521879"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Gemeinde</a:t>
              </a:r>
              <a:endParaRPr kumimoji="0" lang="de-DE"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pic>
        <p:nvPicPr>
          <p:cNvPr id="2" name="Grafik 1">
            <a:extLst>
              <a:ext uri="{FF2B5EF4-FFF2-40B4-BE49-F238E27FC236}">
                <a16:creationId xmlns:a16="http://schemas.microsoft.com/office/drawing/2014/main" id="{275CF9E6-B6F0-BFB2-BAA2-7BCA043123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5911" y="4547980"/>
            <a:ext cx="1473276" cy="1473276"/>
          </a:xfrm>
          <a:prstGeom prst="rect">
            <a:avLst/>
          </a:prstGeom>
        </p:spPr>
      </p:pic>
      <p:pic>
        <p:nvPicPr>
          <p:cNvPr id="45" name="Grafik 44">
            <a:extLst>
              <a:ext uri="{FF2B5EF4-FFF2-40B4-BE49-F238E27FC236}">
                <a16:creationId xmlns:a16="http://schemas.microsoft.com/office/drawing/2014/main" id="{ED20DF90-2107-011A-2841-6BB3EB01D279}"/>
              </a:ext>
            </a:extLst>
          </p:cNvPr>
          <p:cNvPicPr>
            <a:picLocks noChangeAspect="1"/>
          </p:cNvPicPr>
          <p:nvPr/>
        </p:nvPicPr>
        <p:blipFill>
          <a:blip r:embed="rId7"/>
          <a:srcRect l="71467"/>
          <a:stretch>
            <a:fillRect/>
          </a:stretch>
        </p:blipFill>
        <p:spPr>
          <a:xfrm>
            <a:off x="842106" y="6337460"/>
            <a:ext cx="1800760" cy="343815"/>
          </a:xfrm>
          <a:prstGeom prst="rect">
            <a:avLst/>
          </a:prstGeom>
        </p:spPr>
      </p:pic>
      <p:pic>
        <p:nvPicPr>
          <p:cNvPr id="9" name="Grafik 8">
            <a:extLst>
              <a:ext uri="{FF2B5EF4-FFF2-40B4-BE49-F238E27FC236}">
                <a16:creationId xmlns:a16="http://schemas.microsoft.com/office/drawing/2014/main" id="{7B2F58F6-1AD7-153E-DC88-8671EA3857BA}"/>
              </a:ext>
            </a:extLst>
          </p:cNvPr>
          <p:cNvPicPr>
            <a:picLocks noChangeAspect="1"/>
          </p:cNvPicPr>
          <p:nvPr/>
        </p:nvPicPr>
        <p:blipFill>
          <a:blip r:embed="rId8"/>
          <a:stretch>
            <a:fillRect/>
          </a:stretch>
        </p:blipFill>
        <p:spPr>
          <a:xfrm>
            <a:off x="6538146" y="4803989"/>
            <a:ext cx="1938046" cy="1385490"/>
          </a:xfrm>
          <a:prstGeom prst="rect">
            <a:avLst/>
          </a:prstGeom>
        </p:spPr>
      </p:pic>
      <p:pic>
        <p:nvPicPr>
          <p:cNvPr id="8" name="Grafik 7">
            <a:extLst>
              <a:ext uri="{FF2B5EF4-FFF2-40B4-BE49-F238E27FC236}">
                <a16:creationId xmlns:a16="http://schemas.microsoft.com/office/drawing/2014/main" id="{DEFBB4E8-5D64-8FF4-7E39-B9052539015B}"/>
              </a:ext>
            </a:extLst>
          </p:cNvPr>
          <p:cNvPicPr>
            <a:picLocks noChangeAspect="1"/>
          </p:cNvPicPr>
          <p:nvPr/>
        </p:nvPicPr>
        <p:blipFill>
          <a:blip r:embed="rId4">
            <a:extLst>
              <a:ext uri="{28A0092B-C50C-407E-A947-70E740481C1C}">
                <a14:useLocalDpi xmlns:a14="http://schemas.microsoft.com/office/drawing/2010/main" val="0"/>
              </a:ext>
            </a:extLst>
          </a:blip>
          <a:srcRect t="6568" r="46725" b="10200"/>
          <a:stretch>
            <a:fillRect/>
          </a:stretch>
        </p:blipFill>
        <p:spPr>
          <a:xfrm>
            <a:off x="9089704" y="1730439"/>
            <a:ext cx="1982533" cy="1535570"/>
          </a:xfrm>
          <a:prstGeom prst="rect">
            <a:avLst/>
          </a:prstGeom>
        </p:spPr>
      </p:pic>
      <p:sp>
        <p:nvSpPr>
          <p:cNvPr id="7" name="Rectangle 1">
            <a:extLst>
              <a:ext uri="{FF2B5EF4-FFF2-40B4-BE49-F238E27FC236}">
                <a16:creationId xmlns:a16="http://schemas.microsoft.com/office/drawing/2014/main" id="{7C5D3A0A-9BC0-3826-51CC-086196E0B2D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19" name="Grafik 18">
            <a:extLst>
              <a:ext uri="{FF2B5EF4-FFF2-40B4-BE49-F238E27FC236}">
                <a16:creationId xmlns:a16="http://schemas.microsoft.com/office/drawing/2014/main" id="{C58C3030-C76A-6EAE-8FD0-7D81CB395B97}"/>
              </a:ext>
            </a:extLst>
          </p:cNvPr>
          <p:cNvPicPr>
            <a:picLocks noChangeAspect="1"/>
          </p:cNvPicPr>
          <p:nvPr/>
        </p:nvPicPr>
        <p:blipFill>
          <a:blip r:embed="rId9"/>
          <a:stretch>
            <a:fillRect/>
          </a:stretch>
        </p:blipFill>
        <p:spPr>
          <a:xfrm>
            <a:off x="345958" y="1385651"/>
            <a:ext cx="2829150" cy="4695805"/>
          </a:xfrm>
          <a:prstGeom prst="rect">
            <a:avLst/>
          </a:prstGeom>
        </p:spPr>
      </p:pic>
    </p:spTree>
    <p:extLst>
      <p:ext uri="{BB962C8B-B14F-4D97-AF65-F5344CB8AC3E}">
        <p14:creationId xmlns:p14="http://schemas.microsoft.com/office/powerpoint/2010/main" val="233748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1+#ppt_w/2"/>
                                          </p:val>
                                        </p:tav>
                                        <p:tav tm="100000">
                                          <p:val>
                                            <p:strVal val="#ppt_x"/>
                                          </p:val>
                                        </p:tav>
                                      </p:tavLst>
                                    </p:anim>
                                    <p:anim calcmode="lin" valueType="num">
                                      <p:cBhvr additive="base">
                                        <p:cTn id="3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 calcmode="lin" valueType="num">
                                      <p:cBhvr additive="base">
                                        <p:cTn id="35"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66458-BC97-AEBC-3A3C-C6E2CE2A37C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24D79D-B662-A57F-FA67-25F47A9D79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700" b="0" i="0" u="none" strike="noStrike" kern="1200" cap="none" spc="0" normalizeH="0" baseline="0" noProof="0" smtClean="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700" b="0" i="0" u="none" strike="noStrike" kern="1200" cap="none" spc="0" normalizeH="0" baseline="0" noProof="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endParaRPr>
          </a:p>
        </p:txBody>
      </p:sp>
      <p:sp>
        <p:nvSpPr>
          <p:cNvPr id="6" name="Inhaltsplatzhalter 4">
            <a:extLst>
              <a:ext uri="{FF2B5EF4-FFF2-40B4-BE49-F238E27FC236}">
                <a16:creationId xmlns:a16="http://schemas.microsoft.com/office/drawing/2014/main" id="{2E90F132-8D12-9089-5465-73738D435E4A}"/>
              </a:ext>
            </a:extLst>
          </p:cNvPr>
          <p:cNvSpPr txBox="1">
            <a:spLocks/>
          </p:cNvSpPr>
          <p:nvPr/>
        </p:nvSpPr>
        <p:spPr>
          <a:xfrm>
            <a:off x="479607" y="1594092"/>
            <a:ext cx="8816793" cy="4329627"/>
          </a:xfrm>
          <a:prstGeom prst="rect">
            <a:avLst/>
          </a:prstGeom>
          <a:solidFill>
            <a:schemeClr val="bg1">
              <a:lumMod val="95000"/>
            </a:schemeClr>
          </a:solidFill>
          <a:ln>
            <a:solidFill>
              <a:schemeClr val="bg1">
                <a:lumMod val="75000"/>
              </a:schemeClr>
            </a:solidFill>
          </a:ln>
        </p:spPr>
        <p:txBody>
          <a:bodyPr anchor="t" anchorCtr="0">
            <a:noAutofit/>
          </a:bodyPr>
          <a:lstStyle>
            <a:lvl1pPr marL="248625" indent="-248625"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Char char=""/>
              <a:defRPr sz="1381" kern="1200">
                <a:solidFill>
                  <a:schemeClr val="tx1"/>
                </a:solidFill>
                <a:latin typeface="+mn-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pPr marL="182563" lvl="2" indent="0">
              <a:spcBef>
                <a:spcPts val="600"/>
              </a:spcBef>
              <a:spcAft>
                <a:spcPts val="0"/>
              </a:spcAft>
              <a:buClr>
                <a:srgbClr val="335B74"/>
              </a:buClr>
              <a:buNone/>
            </a:pPr>
            <a:r>
              <a:rPr lang="de-DE" sz="1600" b="1" dirty="0">
                <a:solidFill>
                  <a:srgbClr val="335B74"/>
                </a:solidFill>
                <a:latin typeface="Roboto" panose="02000000000000000000" pitchFamily="2" charset="0"/>
                <a:ea typeface="Roboto" panose="02000000000000000000" pitchFamily="2" charset="0"/>
                <a:cs typeface="Roboto" panose="02000000000000000000" pitchFamily="2" charset="0"/>
              </a:rPr>
              <a:t>Seniorenwohnen auf Cassens Hoff – als Genossenschaftsmodell </a:t>
            </a:r>
          </a:p>
          <a:p>
            <a:pPr marL="182563" lvl="2" indent="0">
              <a:spcBef>
                <a:spcPts val="600"/>
              </a:spcBef>
              <a:spcAft>
                <a:spcPts val="0"/>
              </a:spcAft>
              <a:buClr>
                <a:srgbClr val="335B74"/>
              </a:buClr>
              <a:buNone/>
            </a:pPr>
            <a:r>
              <a:rPr lang="de-DE" sz="16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Informationen von Wilhelm Prigge</a:t>
            </a:r>
          </a:p>
          <a:p>
            <a:pPr marL="182563" lvl="2" indent="0">
              <a:spcBef>
                <a:spcPts val="600"/>
              </a:spcBef>
              <a:spcAft>
                <a:spcPts val="0"/>
              </a:spcAft>
              <a:buClr>
                <a:srgbClr val="335B74"/>
              </a:buClr>
              <a:buNone/>
            </a:pPr>
            <a:endParaRPr lang="de-DE" sz="16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marL="182563" lvl="2" indent="0">
              <a:spcBef>
                <a:spcPts val="600"/>
              </a:spcBef>
              <a:spcAft>
                <a:spcPts val="0"/>
              </a:spcAft>
              <a:buClr>
                <a:srgbClr val="335B74"/>
              </a:buClr>
              <a:buNone/>
            </a:pPr>
            <a:r>
              <a:rPr lang="de-DE" sz="1600" b="1" i="1" dirty="0">
                <a:solidFill>
                  <a:srgbClr val="335B74"/>
                </a:solidFill>
                <a:latin typeface="Roboto" panose="02000000000000000000" pitchFamily="2" charset="0"/>
                <a:ea typeface="Roboto" panose="02000000000000000000" pitchFamily="2" charset="0"/>
                <a:cs typeface="Roboto" panose="02000000000000000000" pitchFamily="2" charset="0"/>
              </a:rPr>
              <a:t>Was passiert als nächstes? </a:t>
            </a:r>
          </a:p>
          <a:p>
            <a:pPr marL="0" indent="0">
              <a:lnSpc>
                <a:spcPct val="100000"/>
              </a:lnSpc>
              <a:spcBef>
                <a:spcPts val="0"/>
              </a:spcBef>
              <a:spcAft>
                <a:spcPts val="600"/>
              </a:spcAft>
              <a:buClr>
                <a:srgbClr val="335B74"/>
              </a:buClr>
              <a:buNone/>
            </a:pPr>
            <a:endParaRPr lang="de-DE" sz="1600" i="1" dirty="0">
              <a:solidFill>
                <a:srgbClr val="335B74"/>
              </a:solidFill>
              <a:latin typeface="Roboto" panose="02000000000000000000" pitchFamily="2" charset="0"/>
              <a:ea typeface="Roboto" panose="02000000000000000000" pitchFamily="2" charset="0"/>
              <a:cs typeface="Roboto" panose="02000000000000000000" pitchFamily="2" charset="0"/>
            </a:endParaRPr>
          </a:p>
          <a:p>
            <a:pPr marL="0" indent="0">
              <a:lnSpc>
                <a:spcPct val="100000"/>
              </a:lnSpc>
              <a:spcBef>
                <a:spcPts val="0"/>
              </a:spcBef>
              <a:spcAft>
                <a:spcPts val="600"/>
              </a:spcAft>
              <a:buClr>
                <a:srgbClr val="335B74"/>
              </a:buClr>
              <a:buNone/>
            </a:pPr>
            <a:endParaRPr lang="de-DE" sz="1600" i="1" dirty="0">
              <a:solidFill>
                <a:srgbClr val="335B74"/>
              </a:solidFill>
              <a:latin typeface="Roboto" panose="02000000000000000000" pitchFamily="2" charset="0"/>
              <a:ea typeface="Roboto" panose="02000000000000000000" pitchFamily="2" charset="0"/>
              <a:cs typeface="Roboto" panose="02000000000000000000" pitchFamily="2" charset="0"/>
            </a:endParaRPr>
          </a:p>
          <a:p>
            <a:pPr marL="263250" lvl="1" indent="0">
              <a:spcBef>
                <a:spcPts val="600"/>
              </a:spcBef>
              <a:spcAft>
                <a:spcPts val="600"/>
              </a:spcAft>
              <a:buClr>
                <a:srgbClr val="335B74"/>
              </a:buClr>
              <a:buNone/>
            </a:pPr>
            <a:endParaRPr lang="de-DE" sz="16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5" name="logo_rgb_1">
            <a:extLst>
              <a:ext uri="{FF2B5EF4-FFF2-40B4-BE49-F238E27FC236}">
                <a16:creationId xmlns:a16="http://schemas.microsoft.com/office/drawing/2014/main" id="{42FC8C69-4641-68A7-BDE7-90F2EFF3C4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7609" y="6356350"/>
            <a:ext cx="1072381" cy="437963"/>
          </a:xfrm>
          <a:prstGeom prst="rect">
            <a:avLst/>
          </a:prstGeom>
          <a:solidFill>
            <a:schemeClr val="bg1"/>
          </a:solidFill>
          <a:ln>
            <a:noFill/>
          </a:ln>
        </p:spPr>
      </p:pic>
      <p:pic>
        <p:nvPicPr>
          <p:cNvPr id="3" name="Grafik 2">
            <a:extLst>
              <a:ext uri="{FF2B5EF4-FFF2-40B4-BE49-F238E27FC236}">
                <a16:creationId xmlns:a16="http://schemas.microsoft.com/office/drawing/2014/main" id="{84D51C16-E3F0-1B9C-D3E2-D2A930E387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7457" y="305455"/>
            <a:ext cx="1982533" cy="982878"/>
          </a:xfrm>
          <a:prstGeom prst="rect">
            <a:avLst/>
          </a:prstGeom>
        </p:spPr>
      </p:pic>
      <p:sp>
        <p:nvSpPr>
          <p:cNvPr id="10" name="Title 4">
            <a:extLst>
              <a:ext uri="{FF2B5EF4-FFF2-40B4-BE49-F238E27FC236}">
                <a16:creationId xmlns:a16="http://schemas.microsoft.com/office/drawing/2014/main" id="{247C4487-E5AA-4BED-D4D7-C2081DC62541}"/>
              </a:ext>
            </a:extLst>
          </p:cNvPr>
          <p:cNvSpPr txBox="1">
            <a:spLocks/>
          </p:cNvSpPr>
          <p:nvPr/>
        </p:nvSpPr>
        <p:spPr>
          <a:xfrm>
            <a:off x="479607" y="176725"/>
            <a:ext cx="94278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TOP 2</a:t>
            </a:r>
            <a:r>
              <a:rPr lang="de-DE" sz="2800" b="1"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  … und was kommt jetzt?</a:t>
            </a:r>
          </a:p>
        </p:txBody>
      </p:sp>
      <p:pic>
        <p:nvPicPr>
          <p:cNvPr id="7" name="Grafik 6">
            <a:extLst>
              <a:ext uri="{FF2B5EF4-FFF2-40B4-BE49-F238E27FC236}">
                <a16:creationId xmlns:a16="http://schemas.microsoft.com/office/drawing/2014/main" id="{14DE1FA2-B75E-9919-5BE5-1AC3872595AD}"/>
              </a:ext>
            </a:extLst>
          </p:cNvPr>
          <p:cNvPicPr>
            <a:picLocks noChangeAspect="1"/>
          </p:cNvPicPr>
          <p:nvPr/>
        </p:nvPicPr>
        <p:blipFill>
          <a:blip r:embed="rId4">
            <a:extLst>
              <a:ext uri="{28A0092B-C50C-407E-A947-70E740481C1C}">
                <a14:useLocalDpi xmlns:a14="http://schemas.microsoft.com/office/drawing/2010/main" val="0"/>
              </a:ext>
            </a:extLst>
          </a:blip>
          <a:srcRect t="6568" r="46725" b="10200"/>
          <a:stretch>
            <a:fillRect/>
          </a:stretch>
        </p:blipFill>
        <p:spPr>
          <a:xfrm>
            <a:off x="5703634" y="1417063"/>
            <a:ext cx="6100749" cy="4725332"/>
          </a:xfrm>
          <a:prstGeom prst="rect">
            <a:avLst/>
          </a:prstGeom>
        </p:spPr>
      </p:pic>
    </p:spTree>
    <p:extLst>
      <p:ext uri="{BB962C8B-B14F-4D97-AF65-F5344CB8AC3E}">
        <p14:creationId xmlns:p14="http://schemas.microsoft.com/office/powerpoint/2010/main" val="2415075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3392-016A-E5FC-C9F9-61AC633053E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474D19-1782-B787-2ECD-B42D4EE865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700" b="0" i="0" u="none" strike="noStrike" kern="1200" cap="none" spc="0" normalizeH="0" baseline="0" noProof="0" smtClean="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700" b="0" i="0" u="none" strike="noStrike" kern="1200" cap="none" spc="0" normalizeH="0" baseline="0" noProof="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endParaRPr>
          </a:p>
        </p:txBody>
      </p:sp>
      <p:sp>
        <p:nvSpPr>
          <p:cNvPr id="6" name="Inhaltsplatzhalter 4">
            <a:extLst>
              <a:ext uri="{FF2B5EF4-FFF2-40B4-BE49-F238E27FC236}">
                <a16:creationId xmlns:a16="http://schemas.microsoft.com/office/drawing/2014/main" id="{B1CDBE71-96AB-9907-977B-640611513442}"/>
              </a:ext>
            </a:extLst>
          </p:cNvPr>
          <p:cNvSpPr txBox="1">
            <a:spLocks/>
          </p:cNvSpPr>
          <p:nvPr/>
        </p:nvSpPr>
        <p:spPr>
          <a:xfrm>
            <a:off x="479607" y="1594092"/>
            <a:ext cx="8816793" cy="4329627"/>
          </a:xfrm>
          <a:prstGeom prst="rect">
            <a:avLst/>
          </a:prstGeom>
          <a:solidFill>
            <a:schemeClr val="bg1">
              <a:lumMod val="95000"/>
            </a:schemeClr>
          </a:solidFill>
          <a:ln>
            <a:solidFill>
              <a:schemeClr val="bg1">
                <a:lumMod val="75000"/>
              </a:schemeClr>
            </a:solidFill>
          </a:ln>
        </p:spPr>
        <p:txBody>
          <a:bodyPr anchor="t" anchorCtr="0">
            <a:noAutofit/>
          </a:bodyPr>
          <a:lstStyle>
            <a:lvl1pPr marL="248625" indent="-248625"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Char char=""/>
              <a:defRPr sz="1381" kern="1200">
                <a:solidFill>
                  <a:schemeClr val="tx1"/>
                </a:solidFill>
                <a:latin typeface="+mn-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pPr marL="182563" lvl="2" indent="0">
              <a:spcBef>
                <a:spcPts val="600"/>
              </a:spcBef>
              <a:spcAft>
                <a:spcPts val="0"/>
              </a:spcAft>
              <a:buClr>
                <a:srgbClr val="335B74"/>
              </a:buClr>
              <a:buNone/>
            </a:pPr>
            <a:endParaRPr lang="de-DE" sz="1800"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marL="182563" lvl="2" indent="0">
              <a:spcBef>
                <a:spcPts val="600"/>
              </a:spcBef>
              <a:spcAft>
                <a:spcPts val="0"/>
              </a:spcAft>
              <a:buClr>
                <a:srgbClr val="335B74"/>
              </a:buClr>
              <a:buNone/>
            </a:pPr>
            <a:r>
              <a:rPr lang="de-DE" sz="1800"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Cassens Hoff als neuer „Begegnungsort“ </a:t>
            </a:r>
            <a:endParaRPr lang="de-DE" sz="18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marL="182563" lvl="2" indent="0">
              <a:spcBef>
                <a:spcPts val="600"/>
              </a:spcBef>
              <a:spcAft>
                <a:spcPts val="0"/>
              </a:spcAft>
              <a:buClr>
                <a:srgbClr val="335B74"/>
              </a:buClr>
              <a:buNone/>
            </a:pPr>
            <a:br>
              <a:rPr lang="de-DE" sz="1800"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800"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t>
            </a:r>
            <a:endParaRPr lang="de-DE" sz="1800" i="1" dirty="0">
              <a:solidFill>
                <a:srgbClr val="DC3912"/>
              </a:solidFill>
              <a:latin typeface="Roboto" panose="02000000000000000000" pitchFamily="2" charset="0"/>
              <a:ea typeface="Roboto" panose="02000000000000000000" pitchFamily="2" charset="0"/>
              <a:cs typeface="Roboto" panose="02000000000000000000" pitchFamily="2" charset="0"/>
            </a:endParaRPr>
          </a:p>
          <a:p>
            <a:pPr marL="182563" lvl="2" indent="0">
              <a:spcBef>
                <a:spcPts val="600"/>
              </a:spcBef>
              <a:spcAft>
                <a:spcPts val="0"/>
              </a:spcAft>
              <a:buClr>
                <a:srgbClr val="335B74"/>
              </a:buClr>
              <a:buNone/>
            </a:pPr>
            <a:endParaRPr lang="de-DE" sz="1800"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marL="182563" lvl="2" indent="0">
              <a:spcBef>
                <a:spcPts val="600"/>
              </a:spcBef>
              <a:spcAft>
                <a:spcPts val="0"/>
              </a:spcAft>
              <a:buClr>
                <a:srgbClr val="335B74"/>
              </a:buClr>
              <a:buNone/>
            </a:pPr>
            <a:r>
              <a:rPr lang="de-DE" sz="1800"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t>
            </a:r>
            <a:br>
              <a:rPr lang="de-DE" sz="1800"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endParaRPr lang="de-DE" sz="1800"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marL="182563" lvl="2" indent="0">
              <a:spcBef>
                <a:spcPts val="600"/>
              </a:spcBef>
              <a:spcAft>
                <a:spcPts val="0"/>
              </a:spcAft>
              <a:buClr>
                <a:srgbClr val="335B74"/>
              </a:buClr>
              <a:buNone/>
            </a:pPr>
            <a:endParaRPr lang="de-DE" sz="1800" i="1" dirty="0">
              <a:solidFill>
                <a:srgbClr val="335B74"/>
              </a:solidFill>
              <a:latin typeface="Roboto" panose="02000000000000000000" pitchFamily="2" charset="0"/>
              <a:ea typeface="Roboto" panose="02000000000000000000" pitchFamily="2" charset="0"/>
              <a:cs typeface="Roboto" panose="02000000000000000000" pitchFamily="2" charset="0"/>
            </a:endParaRPr>
          </a:p>
          <a:p>
            <a:pPr marL="182563" lvl="2" indent="0">
              <a:spcBef>
                <a:spcPts val="600"/>
              </a:spcBef>
              <a:spcAft>
                <a:spcPts val="0"/>
              </a:spcAft>
              <a:buClr>
                <a:srgbClr val="335B74"/>
              </a:buClr>
              <a:buNone/>
            </a:pPr>
            <a:endParaRPr lang="de-DE" sz="1800" i="1" dirty="0">
              <a:solidFill>
                <a:srgbClr val="335B74"/>
              </a:solidFill>
              <a:latin typeface="Roboto" panose="02000000000000000000" pitchFamily="2" charset="0"/>
              <a:ea typeface="Roboto" panose="02000000000000000000" pitchFamily="2" charset="0"/>
              <a:cs typeface="Roboto" panose="02000000000000000000" pitchFamily="2" charset="0"/>
            </a:endParaRPr>
          </a:p>
          <a:p>
            <a:pPr marL="263250" lvl="1" indent="0">
              <a:spcBef>
                <a:spcPts val="600"/>
              </a:spcBef>
              <a:spcAft>
                <a:spcPts val="600"/>
              </a:spcAft>
              <a:buClr>
                <a:srgbClr val="335B74"/>
              </a:buClr>
              <a:buNone/>
            </a:pPr>
            <a:endParaRPr lang="de-DE" sz="16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5" name="logo_rgb_1">
            <a:extLst>
              <a:ext uri="{FF2B5EF4-FFF2-40B4-BE49-F238E27FC236}">
                <a16:creationId xmlns:a16="http://schemas.microsoft.com/office/drawing/2014/main" id="{A4D5DF99-B0DD-1923-64DD-508C9CCB81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7609" y="6356350"/>
            <a:ext cx="1072381" cy="437963"/>
          </a:xfrm>
          <a:prstGeom prst="rect">
            <a:avLst/>
          </a:prstGeom>
          <a:solidFill>
            <a:schemeClr val="bg1"/>
          </a:solidFill>
          <a:ln>
            <a:noFill/>
          </a:ln>
        </p:spPr>
      </p:pic>
      <p:pic>
        <p:nvPicPr>
          <p:cNvPr id="3" name="Grafik 2">
            <a:extLst>
              <a:ext uri="{FF2B5EF4-FFF2-40B4-BE49-F238E27FC236}">
                <a16:creationId xmlns:a16="http://schemas.microsoft.com/office/drawing/2014/main" id="{36D56BF0-BB37-8147-64D0-B728A19B0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7457" y="305455"/>
            <a:ext cx="1982533" cy="982878"/>
          </a:xfrm>
          <a:prstGeom prst="rect">
            <a:avLst/>
          </a:prstGeom>
        </p:spPr>
      </p:pic>
      <p:sp>
        <p:nvSpPr>
          <p:cNvPr id="9" name="Title 4">
            <a:extLst>
              <a:ext uri="{FF2B5EF4-FFF2-40B4-BE49-F238E27FC236}">
                <a16:creationId xmlns:a16="http://schemas.microsoft.com/office/drawing/2014/main" id="{63353380-3286-D701-DA66-5DEED69CF3D0}"/>
              </a:ext>
            </a:extLst>
          </p:cNvPr>
          <p:cNvSpPr txBox="1">
            <a:spLocks/>
          </p:cNvSpPr>
          <p:nvPr/>
        </p:nvSpPr>
        <p:spPr>
          <a:xfrm>
            <a:off x="479607" y="176725"/>
            <a:ext cx="94278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TOP 2</a:t>
            </a:r>
            <a:r>
              <a:rPr lang="de-DE" sz="2800" b="1"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  … und was kommt jetzt?</a:t>
            </a:r>
          </a:p>
        </p:txBody>
      </p:sp>
      <p:pic>
        <p:nvPicPr>
          <p:cNvPr id="11" name="Grafik 10">
            <a:extLst>
              <a:ext uri="{FF2B5EF4-FFF2-40B4-BE49-F238E27FC236}">
                <a16:creationId xmlns:a16="http://schemas.microsoft.com/office/drawing/2014/main" id="{F118CA9A-E5A5-85CE-6720-B7954B3AD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073" y="1861806"/>
            <a:ext cx="2899319" cy="2174489"/>
          </a:xfrm>
          <a:prstGeom prst="rect">
            <a:avLst/>
          </a:prstGeom>
        </p:spPr>
      </p:pic>
      <p:pic>
        <p:nvPicPr>
          <p:cNvPr id="15" name="Grafik 14">
            <a:extLst>
              <a:ext uri="{FF2B5EF4-FFF2-40B4-BE49-F238E27FC236}">
                <a16:creationId xmlns:a16="http://schemas.microsoft.com/office/drawing/2014/main" id="{B01CBE1D-7534-5406-2603-65D3BA0535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2658" y="3706411"/>
            <a:ext cx="2887695" cy="2165771"/>
          </a:xfrm>
          <a:prstGeom prst="rect">
            <a:avLst/>
          </a:prstGeom>
        </p:spPr>
      </p:pic>
      <p:pic>
        <p:nvPicPr>
          <p:cNvPr id="19" name="Grafik 18">
            <a:extLst>
              <a:ext uri="{FF2B5EF4-FFF2-40B4-BE49-F238E27FC236}">
                <a16:creationId xmlns:a16="http://schemas.microsoft.com/office/drawing/2014/main" id="{5B6F14CA-D5B1-5690-65CB-00819A4649A2}"/>
              </a:ext>
            </a:extLst>
          </p:cNvPr>
          <p:cNvPicPr>
            <a:picLocks noChangeAspect="1"/>
          </p:cNvPicPr>
          <p:nvPr/>
        </p:nvPicPr>
        <p:blipFill>
          <a:blip r:embed="rId7"/>
          <a:stretch>
            <a:fillRect/>
          </a:stretch>
        </p:blipFill>
        <p:spPr>
          <a:xfrm>
            <a:off x="8927427" y="5092018"/>
            <a:ext cx="1051313" cy="934280"/>
          </a:xfrm>
          <a:prstGeom prst="rect">
            <a:avLst/>
          </a:prstGeom>
        </p:spPr>
      </p:pic>
      <p:pic>
        <p:nvPicPr>
          <p:cNvPr id="21" name="Grafik 20">
            <a:extLst>
              <a:ext uri="{FF2B5EF4-FFF2-40B4-BE49-F238E27FC236}">
                <a16:creationId xmlns:a16="http://schemas.microsoft.com/office/drawing/2014/main" id="{958586A7-70D9-CFB5-188F-263942FBEB35}"/>
              </a:ext>
            </a:extLst>
          </p:cNvPr>
          <p:cNvPicPr>
            <a:picLocks noChangeAspect="1"/>
          </p:cNvPicPr>
          <p:nvPr/>
        </p:nvPicPr>
        <p:blipFill>
          <a:blip r:embed="rId8"/>
          <a:stretch>
            <a:fillRect/>
          </a:stretch>
        </p:blipFill>
        <p:spPr>
          <a:xfrm>
            <a:off x="7919230" y="3273780"/>
            <a:ext cx="1072381" cy="1037549"/>
          </a:xfrm>
          <a:prstGeom prst="rect">
            <a:avLst/>
          </a:prstGeom>
        </p:spPr>
      </p:pic>
      <p:pic>
        <p:nvPicPr>
          <p:cNvPr id="23" name="Grafik 22">
            <a:extLst>
              <a:ext uri="{FF2B5EF4-FFF2-40B4-BE49-F238E27FC236}">
                <a16:creationId xmlns:a16="http://schemas.microsoft.com/office/drawing/2014/main" id="{FFC93398-30A6-8103-5C0E-6E8FC88CFF43}"/>
              </a:ext>
            </a:extLst>
          </p:cNvPr>
          <p:cNvPicPr>
            <a:picLocks noChangeAspect="1"/>
          </p:cNvPicPr>
          <p:nvPr/>
        </p:nvPicPr>
        <p:blipFill>
          <a:blip r:embed="rId9"/>
          <a:stretch>
            <a:fillRect/>
          </a:stretch>
        </p:blipFill>
        <p:spPr>
          <a:xfrm>
            <a:off x="10149923" y="3707375"/>
            <a:ext cx="717595" cy="1081682"/>
          </a:xfrm>
          <a:prstGeom prst="rect">
            <a:avLst/>
          </a:prstGeom>
        </p:spPr>
      </p:pic>
      <p:pic>
        <p:nvPicPr>
          <p:cNvPr id="27" name="Grafik 26">
            <a:extLst>
              <a:ext uri="{FF2B5EF4-FFF2-40B4-BE49-F238E27FC236}">
                <a16:creationId xmlns:a16="http://schemas.microsoft.com/office/drawing/2014/main" id="{8ECC4F8B-E39E-8520-7446-94BDAEEB68AB}"/>
              </a:ext>
            </a:extLst>
          </p:cNvPr>
          <p:cNvPicPr>
            <a:picLocks noChangeAspect="1"/>
          </p:cNvPicPr>
          <p:nvPr/>
        </p:nvPicPr>
        <p:blipFill>
          <a:blip r:embed="rId10"/>
          <a:stretch>
            <a:fillRect/>
          </a:stretch>
        </p:blipFill>
        <p:spPr>
          <a:xfrm>
            <a:off x="7368803" y="5003220"/>
            <a:ext cx="876284" cy="1125657"/>
          </a:xfrm>
          <a:prstGeom prst="rect">
            <a:avLst/>
          </a:prstGeom>
        </p:spPr>
      </p:pic>
      <p:pic>
        <p:nvPicPr>
          <p:cNvPr id="29" name="Grafik 28">
            <a:extLst>
              <a:ext uri="{FF2B5EF4-FFF2-40B4-BE49-F238E27FC236}">
                <a16:creationId xmlns:a16="http://schemas.microsoft.com/office/drawing/2014/main" id="{17A279B5-C855-65D4-6E5E-AC2B94264FF3}"/>
              </a:ext>
            </a:extLst>
          </p:cNvPr>
          <p:cNvPicPr>
            <a:picLocks noChangeAspect="1"/>
          </p:cNvPicPr>
          <p:nvPr/>
        </p:nvPicPr>
        <p:blipFill>
          <a:blip r:embed="rId11"/>
          <a:stretch>
            <a:fillRect/>
          </a:stretch>
        </p:blipFill>
        <p:spPr>
          <a:xfrm>
            <a:off x="7511723" y="1830150"/>
            <a:ext cx="771273" cy="1162594"/>
          </a:xfrm>
          <a:prstGeom prst="rect">
            <a:avLst/>
          </a:prstGeom>
        </p:spPr>
      </p:pic>
      <p:pic>
        <p:nvPicPr>
          <p:cNvPr id="31" name="Grafik 30">
            <a:extLst>
              <a:ext uri="{FF2B5EF4-FFF2-40B4-BE49-F238E27FC236}">
                <a16:creationId xmlns:a16="http://schemas.microsoft.com/office/drawing/2014/main" id="{C15B75D5-2DC9-223F-E941-702B337ACAEC}"/>
              </a:ext>
            </a:extLst>
          </p:cNvPr>
          <p:cNvPicPr>
            <a:picLocks noChangeAspect="1"/>
          </p:cNvPicPr>
          <p:nvPr/>
        </p:nvPicPr>
        <p:blipFill>
          <a:blip r:embed="rId12"/>
          <a:stretch>
            <a:fillRect/>
          </a:stretch>
        </p:blipFill>
        <p:spPr>
          <a:xfrm>
            <a:off x="10980820" y="4632772"/>
            <a:ext cx="745958" cy="1124435"/>
          </a:xfrm>
          <a:prstGeom prst="rect">
            <a:avLst/>
          </a:prstGeom>
        </p:spPr>
      </p:pic>
      <p:sp>
        <p:nvSpPr>
          <p:cNvPr id="33" name="Textfeld 32">
            <a:extLst>
              <a:ext uri="{FF2B5EF4-FFF2-40B4-BE49-F238E27FC236}">
                <a16:creationId xmlns:a16="http://schemas.microsoft.com/office/drawing/2014/main" id="{5FB522CE-4F09-8B62-82AD-6E7A238913CF}"/>
              </a:ext>
            </a:extLst>
          </p:cNvPr>
          <p:cNvSpPr txBox="1"/>
          <p:nvPr/>
        </p:nvSpPr>
        <p:spPr>
          <a:xfrm>
            <a:off x="2496333" y="2764384"/>
            <a:ext cx="3744686" cy="369332"/>
          </a:xfrm>
          <a:prstGeom prst="rect">
            <a:avLst/>
          </a:prstGeom>
          <a:noFill/>
        </p:spPr>
        <p:txBody>
          <a:bodyPr wrap="square">
            <a:spAutoFit/>
          </a:bodyPr>
          <a:lstStyle/>
          <a:p>
            <a:r>
              <a:rPr lang="de-DE" sz="1800" b="1" i="1" dirty="0">
                <a:solidFill>
                  <a:srgbClr val="335B74"/>
                </a:solidFill>
                <a:latin typeface="Roboto" panose="02000000000000000000" pitchFamily="2" charset="0"/>
                <a:ea typeface="Roboto" panose="02000000000000000000" pitchFamily="2" charset="0"/>
                <a:cs typeface="Roboto" panose="02000000000000000000" pitchFamily="2" charset="0"/>
              </a:rPr>
              <a:t>Wie wollen wir uns hier begegnen?</a:t>
            </a:r>
            <a:r>
              <a:rPr lang="de-DE" sz="1800" i="1" dirty="0">
                <a:solidFill>
                  <a:srgbClr val="335B74"/>
                </a:solidFill>
                <a:latin typeface="Roboto" panose="02000000000000000000" pitchFamily="2" charset="0"/>
                <a:ea typeface="Roboto" panose="02000000000000000000" pitchFamily="2" charset="0"/>
                <a:cs typeface="Roboto" panose="02000000000000000000" pitchFamily="2" charset="0"/>
              </a:rPr>
              <a:t> </a:t>
            </a:r>
            <a:endParaRPr lang="de-DE" dirty="0"/>
          </a:p>
        </p:txBody>
      </p:sp>
      <p:sp>
        <p:nvSpPr>
          <p:cNvPr id="35" name="Textfeld 34">
            <a:extLst>
              <a:ext uri="{FF2B5EF4-FFF2-40B4-BE49-F238E27FC236}">
                <a16:creationId xmlns:a16="http://schemas.microsoft.com/office/drawing/2014/main" id="{39818ABE-743D-2432-A896-73FDB61B5DD9}"/>
              </a:ext>
            </a:extLst>
          </p:cNvPr>
          <p:cNvSpPr txBox="1"/>
          <p:nvPr/>
        </p:nvSpPr>
        <p:spPr>
          <a:xfrm>
            <a:off x="1842387" y="4680054"/>
            <a:ext cx="3484421" cy="646331"/>
          </a:xfrm>
          <a:prstGeom prst="rect">
            <a:avLst/>
          </a:prstGeom>
          <a:noFill/>
        </p:spPr>
        <p:txBody>
          <a:bodyPr wrap="square">
            <a:spAutoFit/>
          </a:bodyPr>
          <a:lstStyle/>
          <a:p>
            <a:r>
              <a:rPr lang="de-DE" b="1"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Was soll in den neuen Räumen passieren?</a:t>
            </a:r>
          </a:p>
        </p:txBody>
      </p:sp>
      <p:sp>
        <p:nvSpPr>
          <p:cNvPr id="37" name="Textfeld 36">
            <a:extLst>
              <a:ext uri="{FF2B5EF4-FFF2-40B4-BE49-F238E27FC236}">
                <a16:creationId xmlns:a16="http://schemas.microsoft.com/office/drawing/2014/main" id="{BBCDDE0C-5A21-5EA8-9384-FA0CE32BB475}"/>
              </a:ext>
            </a:extLst>
          </p:cNvPr>
          <p:cNvSpPr txBox="1"/>
          <p:nvPr/>
        </p:nvSpPr>
        <p:spPr>
          <a:xfrm>
            <a:off x="698535" y="3597490"/>
            <a:ext cx="2427763" cy="461665"/>
          </a:xfrm>
          <a:prstGeom prst="rect">
            <a:avLst/>
          </a:prstGeom>
          <a:noFill/>
        </p:spPr>
        <p:txBody>
          <a:bodyPr wrap="square">
            <a:spAutoFit/>
          </a:bodyPr>
          <a:lstStyle/>
          <a:p>
            <a:pPr marL="182563" marR="0" lvl="2" indent="0" algn="l" defTabSz="914400" rtl="0" eaLnBrk="1" fontAlgn="auto" latinLnBrk="0" hangingPunct="1">
              <a:lnSpc>
                <a:spcPct val="100000"/>
              </a:lnSpc>
              <a:spcBef>
                <a:spcPts val="600"/>
              </a:spcBef>
              <a:spcAft>
                <a:spcPts val="0"/>
              </a:spcAft>
              <a:buClr>
                <a:srgbClr val="335B74"/>
              </a:buClr>
              <a:buSzTx/>
              <a:buFontTx/>
              <a:buNone/>
              <a:tabLst/>
              <a:defRPr/>
            </a:pPr>
            <a:r>
              <a:rPr kumimoji="0" lang="de-DE" sz="2400" b="1" i="1" u="none" strike="noStrike" kern="1200" cap="none" spc="0" normalizeH="0" baseline="0" noProof="0" dirty="0">
                <a:ln>
                  <a:noFill/>
                </a:ln>
                <a:solidFill>
                  <a:srgbClr val="86BF55"/>
                </a:solidFill>
                <a:effectLst/>
                <a:uLnTx/>
                <a:uFillTx/>
                <a:latin typeface="Roboto" panose="02000000000000000000" pitchFamily="2" charset="0"/>
                <a:ea typeface="Roboto" panose="02000000000000000000" pitchFamily="2" charset="0"/>
                <a:cs typeface="Roboto" panose="02000000000000000000" pitchFamily="2" charset="0"/>
              </a:rPr>
              <a:t>Wer wird aktiv?</a:t>
            </a:r>
          </a:p>
        </p:txBody>
      </p:sp>
      <p:sp>
        <p:nvSpPr>
          <p:cNvPr id="39" name="Pfeil: nach unten 38">
            <a:extLst>
              <a:ext uri="{FF2B5EF4-FFF2-40B4-BE49-F238E27FC236}">
                <a16:creationId xmlns:a16="http://schemas.microsoft.com/office/drawing/2014/main" id="{908BABC0-8745-C562-9741-16E41DDA4787}"/>
              </a:ext>
            </a:extLst>
          </p:cNvPr>
          <p:cNvSpPr/>
          <p:nvPr/>
        </p:nvSpPr>
        <p:spPr>
          <a:xfrm rot="2665321">
            <a:off x="10922997" y="2131633"/>
            <a:ext cx="288000" cy="792000"/>
          </a:xfrm>
          <a:prstGeom prst="downArrow">
            <a:avLst/>
          </a:prstGeom>
          <a:solidFill>
            <a:srgbClr val="335B74"/>
          </a:solidFill>
          <a:ln>
            <a:solidFill>
              <a:srgbClr val="335B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Pfeil: nach unten 39">
            <a:extLst>
              <a:ext uri="{FF2B5EF4-FFF2-40B4-BE49-F238E27FC236}">
                <a16:creationId xmlns:a16="http://schemas.microsoft.com/office/drawing/2014/main" id="{8F1B7BA3-7B33-B1B8-E8A6-5EF783246D0F}"/>
              </a:ext>
            </a:extLst>
          </p:cNvPr>
          <p:cNvSpPr/>
          <p:nvPr/>
        </p:nvSpPr>
        <p:spPr>
          <a:xfrm rot="18716954">
            <a:off x="7092890" y="3852338"/>
            <a:ext cx="288000" cy="792000"/>
          </a:xfrm>
          <a:prstGeom prst="downArrow">
            <a:avLst/>
          </a:prstGeom>
          <a:solidFill>
            <a:srgbClr val="335B74"/>
          </a:solidFill>
          <a:ln>
            <a:solidFill>
              <a:srgbClr val="335B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7D687CAF-E28D-C244-ABB1-3B4C39449FC0}"/>
              </a:ext>
            </a:extLst>
          </p:cNvPr>
          <p:cNvPicPr>
            <a:picLocks noChangeAspect="1"/>
          </p:cNvPicPr>
          <p:nvPr/>
        </p:nvPicPr>
        <p:blipFill>
          <a:blip r:embed="rId13"/>
          <a:stretch>
            <a:fillRect/>
          </a:stretch>
        </p:blipFill>
        <p:spPr>
          <a:xfrm>
            <a:off x="468177" y="1396174"/>
            <a:ext cx="11410383" cy="384081"/>
          </a:xfrm>
          <a:prstGeom prst="rect">
            <a:avLst/>
          </a:prstGeom>
        </p:spPr>
      </p:pic>
      <p:pic>
        <p:nvPicPr>
          <p:cNvPr id="25" name="Grafik 24">
            <a:extLst>
              <a:ext uri="{FF2B5EF4-FFF2-40B4-BE49-F238E27FC236}">
                <a16:creationId xmlns:a16="http://schemas.microsoft.com/office/drawing/2014/main" id="{09BAC50F-EAD1-BFF6-C42D-4BA4FE607DE3}"/>
              </a:ext>
            </a:extLst>
          </p:cNvPr>
          <p:cNvPicPr>
            <a:picLocks noChangeAspect="1"/>
          </p:cNvPicPr>
          <p:nvPr/>
        </p:nvPicPr>
        <p:blipFill>
          <a:blip r:embed="rId14"/>
          <a:stretch>
            <a:fillRect/>
          </a:stretch>
        </p:blipFill>
        <p:spPr>
          <a:xfrm>
            <a:off x="9862190" y="1325852"/>
            <a:ext cx="753128" cy="1135243"/>
          </a:xfrm>
          <a:prstGeom prst="rect">
            <a:avLst/>
          </a:prstGeom>
        </p:spPr>
      </p:pic>
    </p:spTree>
    <p:extLst>
      <p:ext uri="{BB962C8B-B14F-4D97-AF65-F5344CB8AC3E}">
        <p14:creationId xmlns:p14="http://schemas.microsoft.com/office/powerpoint/2010/main" val="106087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1+#ppt_w/2"/>
                                          </p:val>
                                        </p:tav>
                                        <p:tav tm="100000">
                                          <p:val>
                                            <p:strVal val="#ppt_x"/>
                                          </p:val>
                                        </p:tav>
                                      </p:tavLst>
                                    </p:anim>
                                    <p:anim calcmode="lin" valueType="num">
                                      <p:cBhvr additive="base">
                                        <p:cTn id="12" dur="500" fill="hold"/>
                                        <p:tgtEl>
                                          <p:spTgt spid="4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1+#ppt_w/2"/>
                                          </p:val>
                                        </p:tav>
                                        <p:tav tm="100000">
                                          <p:val>
                                            <p:strVal val="#ppt_x"/>
                                          </p:val>
                                        </p:tav>
                                      </p:tavLst>
                                    </p:anim>
                                    <p:anim calcmode="lin" valueType="num">
                                      <p:cBhvr additive="base">
                                        <p:cTn id="16"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1+#ppt_w/2"/>
                                          </p:val>
                                        </p:tav>
                                        <p:tav tm="100000">
                                          <p:val>
                                            <p:strVal val="#ppt_x"/>
                                          </p:val>
                                        </p:tav>
                                      </p:tavLst>
                                    </p:anim>
                                    <p:anim calcmode="lin" valueType="num">
                                      <p:cBhvr additive="base">
                                        <p:cTn id="26" dur="500" fill="hold"/>
                                        <p:tgtEl>
                                          <p:spTgt spid="29"/>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1+#ppt_w/2"/>
                                          </p:val>
                                        </p:tav>
                                        <p:tav tm="100000">
                                          <p:val>
                                            <p:strVal val="#ppt_x"/>
                                          </p:val>
                                        </p:tav>
                                      </p:tavLst>
                                    </p:anim>
                                    <p:anim calcmode="lin" valueType="num">
                                      <p:cBhvr additive="base">
                                        <p:cTn id="34" dur="500" fill="hold"/>
                                        <p:tgtEl>
                                          <p:spTgt spid="19"/>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1+#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1+#ppt_w/2"/>
                                          </p:val>
                                        </p:tav>
                                        <p:tav tm="100000">
                                          <p:val>
                                            <p:strVal val="#ppt_x"/>
                                          </p:val>
                                        </p:tav>
                                      </p:tavLst>
                                    </p:anim>
                                    <p:anim calcmode="lin" valueType="num">
                                      <p:cBhvr additive="base">
                                        <p:cTn id="42" dur="500" fill="hold"/>
                                        <p:tgtEl>
                                          <p:spTgt spid="31"/>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1+#ppt_w/2"/>
                                          </p:val>
                                        </p:tav>
                                        <p:tav tm="100000">
                                          <p:val>
                                            <p:strVal val="#ppt_x"/>
                                          </p:val>
                                        </p:tav>
                                      </p:tavLst>
                                    </p:anim>
                                    <p:anim calcmode="lin" valueType="num">
                                      <p:cBhvr additive="base">
                                        <p:cTn id="46" dur="500" fill="hold"/>
                                        <p:tgtEl>
                                          <p:spTgt spid="27"/>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1+#ppt_w/2"/>
                                          </p:val>
                                        </p:tav>
                                        <p:tav tm="100000">
                                          <p:val>
                                            <p:strVal val="#ppt_x"/>
                                          </p:val>
                                        </p:tav>
                                      </p:tavLst>
                                    </p:anim>
                                    <p:anim calcmode="lin" valueType="num">
                                      <p:cBhvr additive="base">
                                        <p:cTn id="5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7">
                                            <p:txEl>
                                              <p:pRg st="0" end="0"/>
                                            </p:txEl>
                                          </p:spTgt>
                                        </p:tgtEl>
                                        <p:attrNameLst>
                                          <p:attrName>style.visibility</p:attrName>
                                        </p:attrNameLst>
                                      </p:cBhvr>
                                      <p:to>
                                        <p:strVal val="visible"/>
                                      </p:to>
                                    </p:set>
                                    <p:anim calcmode="lin" valueType="num">
                                      <p:cBhvr additive="base">
                                        <p:cTn id="55" dur="500" fill="hold"/>
                                        <p:tgtEl>
                                          <p:spTgt spid="37">
                                            <p:txEl>
                                              <p:pRg st="0" end="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7" grpId="0" build="allAtOnce"/>
      <p:bldP spid="39"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9A25D-FBBC-A04F-C07C-F2E4611A785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DFBC57-EA6D-058F-4FD8-0513692292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700" b="0" i="0" u="none" strike="noStrike" kern="1200" cap="none" spc="0" normalizeH="0" baseline="0" noProof="0" smtClean="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700" b="0" i="0" u="none" strike="noStrike" kern="1200" cap="none" spc="0" normalizeH="0" baseline="0" noProof="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endParaRPr>
          </a:p>
        </p:txBody>
      </p:sp>
      <p:pic>
        <p:nvPicPr>
          <p:cNvPr id="5" name="logo_rgb_1">
            <a:extLst>
              <a:ext uri="{FF2B5EF4-FFF2-40B4-BE49-F238E27FC236}">
                <a16:creationId xmlns:a16="http://schemas.microsoft.com/office/drawing/2014/main" id="{7C407341-0AB2-33D7-C5DC-F373D7C4B3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7609" y="6356350"/>
            <a:ext cx="1072381" cy="437963"/>
          </a:xfrm>
          <a:prstGeom prst="rect">
            <a:avLst/>
          </a:prstGeom>
          <a:solidFill>
            <a:schemeClr val="bg1"/>
          </a:solidFill>
          <a:ln>
            <a:noFill/>
          </a:ln>
        </p:spPr>
      </p:pic>
      <p:pic>
        <p:nvPicPr>
          <p:cNvPr id="3" name="Grafik 2">
            <a:extLst>
              <a:ext uri="{FF2B5EF4-FFF2-40B4-BE49-F238E27FC236}">
                <a16:creationId xmlns:a16="http://schemas.microsoft.com/office/drawing/2014/main" id="{4C4465B8-14BA-3C6F-D16A-7829B91F40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7457" y="305455"/>
            <a:ext cx="1982533" cy="982878"/>
          </a:xfrm>
          <a:prstGeom prst="rect">
            <a:avLst/>
          </a:prstGeom>
        </p:spPr>
      </p:pic>
      <p:sp>
        <p:nvSpPr>
          <p:cNvPr id="9" name="Title 4">
            <a:extLst>
              <a:ext uri="{FF2B5EF4-FFF2-40B4-BE49-F238E27FC236}">
                <a16:creationId xmlns:a16="http://schemas.microsoft.com/office/drawing/2014/main" id="{135D8B4A-D2F4-FF66-D826-2BDEA9B8120C}"/>
              </a:ext>
            </a:extLst>
          </p:cNvPr>
          <p:cNvSpPr txBox="1">
            <a:spLocks/>
          </p:cNvSpPr>
          <p:nvPr/>
        </p:nvSpPr>
        <p:spPr>
          <a:xfrm>
            <a:off x="479607" y="176725"/>
            <a:ext cx="94278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TOP 2</a:t>
            </a:r>
            <a:r>
              <a:rPr lang="de-DE" sz="2800" b="1"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  … und was kommt jetzt?</a:t>
            </a:r>
          </a:p>
        </p:txBody>
      </p:sp>
      <p:sp>
        <p:nvSpPr>
          <p:cNvPr id="33" name="Textfeld 32">
            <a:extLst>
              <a:ext uri="{FF2B5EF4-FFF2-40B4-BE49-F238E27FC236}">
                <a16:creationId xmlns:a16="http://schemas.microsoft.com/office/drawing/2014/main" id="{F70CAA94-5BC6-9A22-9CDC-2D81EA9441BF}"/>
              </a:ext>
            </a:extLst>
          </p:cNvPr>
          <p:cNvSpPr txBox="1"/>
          <p:nvPr/>
        </p:nvSpPr>
        <p:spPr>
          <a:xfrm>
            <a:off x="574232" y="1546159"/>
            <a:ext cx="6317296" cy="2385268"/>
          </a:xfrm>
          <a:prstGeom prst="rect">
            <a:avLst/>
          </a:prstGeom>
          <a:noFill/>
          <a:ln>
            <a:solidFill>
              <a:srgbClr val="216194"/>
            </a:solidFill>
          </a:ln>
        </p:spPr>
        <p:txBody>
          <a:bodyPr wrap="square">
            <a:spAutoFit/>
          </a:bodyPr>
          <a:lstStyle/>
          <a:p>
            <a:pPr lvl="0" eaLnBrk="0" fontAlgn="base" hangingPunct="0">
              <a:spcBef>
                <a:spcPts val="600"/>
              </a:spcBef>
              <a:spcAft>
                <a:spcPts val="600"/>
              </a:spcAft>
            </a:pPr>
            <a:r>
              <a:rPr lang="de-DE" altLang="de-D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DORFMODERATORINNEN MOISBURG   </a:t>
            </a:r>
          </a:p>
          <a:p>
            <a:r>
              <a:rPr lang="de-D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Unsere Vision </a:t>
            </a:r>
          </a:p>
          <a:p>
            <a:r>
              <a:rPr lang="de-D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Cassens Hoff soll das Herzstück des Dorflebens werden,</a:t>
            </a:r>
          </a:p>
          <a:p>
            <a:r>
              <a:rPr lang="de-D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ein Ort des Miteinanders, des Lernens und Teilens für alle !</a:t>
            </a:r>
          </a:p>
          <a:p>
            <a:endParaRPr lang="de-DE" b="1" dirty="0"/>
          </a:p>
          <a:p>
            <a:pPr marL="285750" indent="-285750">
              <a:buClr>
                <a:srgbClr val="226194"/>
              </a:buClr>
              <a:buFont typeface="Wingdings" panose="05000000000000000000" pitchFamily="2" charset="2"/>
              <a:buChar char="Ø"/>
            </a:pPr>
            <a:r>
              <a:rPr lang="de-D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Angebote schaffen, die das Dorf zum „Cassens Hoff“ einladen.</a:t>
            </a:r>
          </a:p>
          <a:p>
            <a:endParaRPr lang="de-D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2" name="Rechteck 1">
            <a:extLst>
              <a:ext uri="{FF2B5EF4-FFF2-40B4-BE49-F238E27FC236}">
                <a16:creationId xmlns:a16="http://schemas.microsoft.com/office/drawing/2014/main" id="{3D988514-99F8-E489-61A3-136DAC9F303E}"/>
              </a:ext>
            </a:extLst>
          </p:cNvPr>
          <p:cNvSpPr/>
          <p:nvPr/>
        </p:nvSpPr>
        <p:spPr>
          <a:xfrm>
            <a:off x="945422" y="4192467"/>
            <a:ext cx="3759010" cy="1797987"/>
          </a:xfrm>
          <a:prstGeom prst="rect">
            <a:avLst/>
          </a:prstGeom>
          <a:solidFill>
            <a:schemeClr val="bg1"/>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5FB6E406-C49C-8FA5-00AB-A0C976D7ED54}"/>
              </a:ext>
            </a:extLst>
          </p:cNvPr>
          <p:cNvPicPr>
            <a:picLocks noChangeAspect="1"/>
          </p:cNvPicPr>
          <p:nvPr/>
        </p:nvPicPr>
        <p:blipFill rotWithShape="1">
          <a:blip r:embed="rId5"/>
          <a:srcRect l="2893" r="14513" b="3676"/>
          <a:stretch/>
        </p:blipFill>
        <p:spPr>
          <a:xfrm>
            <a:off x="7195124" y="1408851"/>
            <a:ext cx="4694866" cy="4767834"/>
          </a:xfrm>
          <a:prstGeom prst="rect">
            <a:avLst/>
          </a:prstGeom>
        </p:spPr>
      </p:pic>
      <p:sp>
        <p:nvSpPr>
          <p:cNvPr id="13" name="Textfeld 12">
            <a:extLst>
              <a:ext uri="{FF2B5EF4-FFF2-40B4-BE49-F238E27FC236}">
                <a16:creationId xmlns:a16="http://schemas.microsoft.com/office/drawing/2014/main" id="{45A38221-54B0-904B-620A-B657FE26C196}"/>
              </a:ext>
            </a:extLst>
          </p:cNvPr>
          <p:cNvSpPr txBox="1"/>
          <p:nvPr/>
        </p:nvSpPr>
        <p:spPr>
          <a:xfrm>
            <a:off x="945422" y="4192468"/>
            <a:ext cx="3759010" cy="1754326"/>
          </a:xfrm>
          <a:prstGeom prst="rect">
            <a:avLst/>
          </a:prstGeom>
          <a:noFill/>
        </p:spPr>
        <p:txBody>
          <a:bodyPr wrap="square">
            <a:spAutoFit/>
          </a:bodyPr>
          <a:lstStyle/>
          <a:p>
            <a:pPr marL="0" lvl="0" indent="0">
              <a:buFont typeface="Symbol" panose="05050102010706020507" pitchFamily="18" charset="2"/>
              <a:buNone/>
            </a:pPr>
            <a:r>
              <a:rPr lang="de-DE" sz="1800" kern="100" dirty="0">
                <a:effectLst/>
                <a:latin typeface="+mn-lt"/>
                <a:ea typeface="Calibri" panose="020F0502020204030204" pitchFamily="34" charset="0"/>
                <a:cs typeface="Arial" panose="020B0604020202020204" pitchFamily="34" charset="0"/>
              </a:rPr>
              <a:t>Wir haben </a:t>
            </a:r>
            <a:r>
              <a:rPr lang="de-DE" sz="1800" b="1" kern="100" dirty="0">
                <a:effectLst/>
                <a:latin typeface="+mn-lt"/>
                <a:ea typeface="Calibri" panose="020F0502020204030204" pitchFamily="34" charset="0"/>
                <a:cs typeface="Arial" panose="020B0604020202020204" pitchFamily="34" charset="0"/>
              </a:rPr>
              <a:t>3 Projektideen </a:t>
            </a:r>
            <a:r>
              <a:rPr lang="de-DE" sz="1800" kern="100" dirty="0">
                <a:effectLst/>
                <a:latin typeface="+mn-lt"/>
                <a:ea typeface="Calibri" panose="020F0502020204030204" pitchFamily="34" charset="0"/>
                <a:cs typeface="Arial" panose="020B0604020202020204" pitchFamily="34" charset="0"/>
              </a:rPr>
              <a:t>bearbeitet:</a:t>
            </a:r>
          </a:p>
          <a:p>
            <a:pPr marL="0" lvl="0" indent="0">
              <a:buFont typeface="Symbol" panose="05050102010706020507" pitchFamily="18" charset="2"/>
              <a:buNone/>
            </a:pPr>
            <a:endParaRPr lang="de-DE" sz="1800" b="0" kern="100" dirty="0">
              <a:effectLst/>
              <a:latin typeface="+mn-lt"/>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de-DE" sz="1800" b="0" kern="100" dirty="0">
                <a:effectLst/>
                <a:latin typeface="+mn-lt"/>
                <a:ea typeface="Calibri" panose="020F0502020204030204" pitchFamily="34" charset="0"/>
                <a:cs typeface="Arial" panose="020B0604020202020204" pitchFamily="34" charset="0"/>
              </a:rPr>
              <a:t>Mittagstisch für Alt und Jung,</a:t>
            </a:r>
          </a:p>
          <a:p>
            <a:pPr marL="342900" lvl="0" indent="-342900">
              <a:buFont typeface="Symbol" panose="05050102010706020507" pitchFamily="18" charset="2"/>
              <a:buChar char=""/>
            </a:pPr>
            <a:r>
              <a:rPr lang="de-DE" sz="1800" b="0" kern="100" dirty="0">
                <a:effectLst/>
                <a:latin typeface="+mn-lt"/>
                <a:ea typeface="Calibri" panose="020F0502020204030204" pitchFamily="34" charset="0"/>
                <a:cs typeface="Arial" panose="020B0604020202020204" pitchFamily="34" charset="0"/>
              </a:rPr>
              <a:t>Kochkurse</a:t>
            </a:r>
          </a:p>
          <a:p>
            <a:pPr marL="342900" lvl="0" indent="-342900">
              <a:buFont typeface="Symbol" panose="05050102010706020507" pitchFamily="18" charset="2"/>
              <a:buChar char=""/>
            </a:pPr>
            <a:r>
              <a:rPr lang="de-DE" sz="1800" b="0" kern="100" dirty="0" err="1">
                <a:effectLst/>
                <a:latin typeface="+mn-lt"/>
                <a:ea typeface="Calibri" panose="020F0502020204030204" pitchFamily="34" charset="0"/>
                <a:cs typeface="Arial" panose="020B0604020202020204" pitchFamily="34" charset="0"/>
              </a:rPr>
              <a:t>Repair</a:t>
            </a:r>
            <a:r>
              <a:rPr lang="de-DE" sz="1800" b="0" kern="100" dirty="0">
                <a:effectLst/>
                <a:latin typeface="+mn-lt"/>
                <a:ea typeface="Calibri" panose="020F0502020204030204" pitchFamily="34" charset="0"/>
                <a:cs typeface="Arial" panose="020B0604020202020204" pitchFamily="34" charset="0"/>
              </a:rPr>
              <a:t>-Treff</a:t>
            </a:r>
          </a:p>
          <a:p>
            <a:pPr marL="342900" lvl="0" indent="-342900">
              <a:buFont typeface="Symbol" panose="05050102010706020507" pitchFamily="18" charset="2"/>
              <a:buChar char=""/>
            </a:pPr>
            <a:r>
              <a:rPr lang="de-DE" sz="1800" b="0" kern="100" dirty="0">
                <a:effectLst/>
                <a:latin typeface="+mn-lt"/>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3071674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BA7AC-D381-D3B0-FED6-19F8DAD88C8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93E664-ADF7-CE75-AB30-5DAEE1E954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700" b="0" i="0" u="none" strike="noStrike" kern="1200" cap="none" spc="0" normalizeH="0" baseline="0" noProof="0" smtClean="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700" b="0" i="0" u="none" strike="noStrike" kern="1200" cap="none" spc="0" normalizeH="0" baseline="0" noProof="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endParaRPr>
          </a:p>
        </p:txBody>
      </p:sp>
      <p:pic>
        <p:nvPicPr>
          <p:cNvPr id="5" name="logo_rgb_1">
            <a:extLst>
              <a:ext uri="{FF2B5EF4-FFF2-40B4-BE49-F238E27FC236}">
                <a16:creationId xmlns:a16="http://schemas.microsoft.com/office/drawing/2014/main" id="{292D2F86-D21A-F8C5-ABDF-DB9AD0D2BE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7609" y="6356350"/>
            <a:ext cx="1072381" cy="437963"/>
          </a:xfrm>
          <a:prstGeom prst="rect">
            <a:avLst/>
          </a:prstGeom>
          <a:solidFill>
            <a:schemeClr val="bg1"/>
          </a:solidFill>
          <a:ln>
            <a:noFill/>
          </a:ln>
        </p:spPr>
      </p:pic>
      <p:pic>
        <p:nvPicPr>
          <p:cNvPr id="3" name="Grafik 2">
            <a:extLst>
              <a:ext uri="{FF2B5EF4-FFF2-40B4-BE49-F238E27FC236}">
                <a16:creationId xmlns:a16="http://schemas.microsoft.com/office/drawing/2014/main" id="{E4F48E2D-C913-54A4-0476-D8C1BC3AB7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7457" y="305455"/>
            <a:ext cx="1982533" cy="982878"/>
          </a:xfrm>
          <a:prstGeom prst="rect">
            <a:avLst/>
          </a:prstGeom>
        </p:spPr>
      </p:pic>
      <p:sp>
        <p:nvSpPr>
          <p:cNvPr id="9" name="Title 4">
            <a:extLst>
              <a:ext uri="{FF2B5EF4-FFF2-40B4-BE49-F238E27FC236}">
                <a16:creationId xmlns:a16="http://schemas.microsoft.com/office/drawing/2014/main" id="{BC13542D-6B82-CB26-FFBD-2A3958EC0A5E}"/>
              </a:ext>
            </a:extLst>
          </p:cNvPr>
          <p:cNvSpPr txBox="1">
            <a:spLocks/>
          </p:cNvSpPr>
          <p:nvPr/>
        </p:nvSpPr>
        <p:spPr>
          <a:xfrm>
            <a:off x="479607" y="176725"/>
            <a:ext cx="94278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TOP 2</a:t>
            </a:r>
            <a:r>
              <a:rPr lang="de-DE" sz="2800" b="1"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  … und was kommt jetzt?</a:t>
            </a:r>
          </a:p>
        </p:txBody>
      </p:sp>
      <p:sp>
        <p:nvSpPr>
          <p:cNvPr id="33" name="Textfeld 32">
            <a:extLst>
              <a:ext uri="{FF2B5EF4-FFF2-40B4-BE49-F238E27FC236}">
                <a16:creationId xmlns:a16="http://schemas.microsoft.com/office/drawing/2014/main" id="{BBA0F599-3CE5-AC55-1155-E63EDB9BC76C}"/>
              </a:ext>
            </a:extLst>
          </p:cNvPr>
          <p:cNvSpPr txBox="1"/>
          <p:nvPr/>
        </p:nvSpPr>
        <p:spPr>
          <a:xfrm>
            <a:off x="691556" y="3061123"/>
            <a:ext cx="6317296" cy="2954655"/>
          </a:xfrm>
          <a:prstGeom prst="rect">
            <a:avLst/>
          </a:prstGeom>
          <a:noFill/>
          <a:ln>
            <a:solidFill>
              <a:srgbClr val="216194"/>
            </a:solidFill>
          </a:ln>
        </p:spPr>
        <p:txBody>
          <a:bodyPr wrap="square">
            <a:spAutoFit/>
          </a:bodyPr>
          <a:lstStyle/>
          <a:p>
            <a:pPr marL="354013" lvl="0" eaLnBrk="0" fontAlgn="base" hangingPunct="0">
              <a:spcBef>
                <a:spcPts val="600"/>
              </a:spcBef>
              <a:spcAft>
                <a:spcPts val="600"/>
              </a:spcAft>
            </a:pPr>
            <a:r>
              <a:rPr lang="de-DE" altLang="de-D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Dorf-Koordinatorin</a:t>
            </a:r>
            <a:r>
              <a:rPr lang="de-DE" altLang="de-D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t>
            </a:r>
            <a:r>
              <a:rPr lang="de-DE" altLang="de-D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Josephine Tipke</a:t>
            </a:r>
          </a:p>
          <a:p>
            <a:pPr marL="982663" lvl="1" indent="-285750" eaLnBrk="0" fontAlgn="base" hangingPunct="0">
              <a:spcBef>
                <a:spcPts val="600"/>
              </a:spcBef>
              <a:spcAft>
                <a:spcPts val="600"/>
              </a:spcAft>
              <a:buClr>
                <a:srgbClr val="216194"/>
              </a:buClr>
              <a:buFont typeface="Wingdings" panose="05000000000000000000" pitchFamily="2" charset="2"/>
              <a:buChar char="ü"/>
            </a:pPr>
            <a:r>
              <a:rPr lang="de-DE" altLang="de-D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01520 6072343</a:t>
            </a:r>
          </a:p>
          <a:p>
            <a:pPr marL="982663" lvl="1" indent="-285750" eaLnBrk="0" fontAlgn="base" hangingPunct="0">
              <a:spcBef>
                <a:spcPts val="600"/>
              </a:spcBef>
              <a:spcAft>
                <a:spcPts val="600"/>
              </a:spcAft>
              <a:buClr>
                <a:srgbClr val="216194"/>
              </a:buClr>
              <a:buFont typeface="Wingdings" panose="05000000000000000000" pitchFamily="2" charset="2"/>
              <a:buChar char="ü"/>
            </a:pPr>
            <a:r>
              <a:rPr lang="de-DE" altLang="de-D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hlinkClick r:id="rId5">
                  <a:extLst>
                    <a:ext uri="{A12FA001-AC4F-418D-AE19-62706E023703}">
                      <ahyp:hlinkClr xmlns:ahyp="http://schemas.microsoft.com/office/drawing/2018/hyperlinkcolor" val="tx"/>
                    </a:ext>
                  </a:extLst>
                </a:hlinkClick>
              </a:rPr>
              <a:t>Josephine.tipke@moisburg.de</a:t>
            </a:r>
            <a:endParaRPr lang="de-DE" altLang="de-D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marL="982663" lvl="1" indent="-285750" eaLnBrk="0" fontAlgn="base" hangingPunct="0">
              <a:spcBef>
                <a:spcPts val="600"/>
              </a:spcBef>
              <a:spcAft>
                <a:spcPts val="600"/>
              </a:spcAft>
              <a:buClr>
                <a:srgbClr val="216194"/>
              </a:buClr>
              <a:buFont typeface="Wingdings" panose="05000000000000000000" pitchFamily="2" charset="2"/>
              <a:buChar char="ü"/>
            </a:pPr>
            <a:r>
              <a:rPr lang="de-DE" altLang="de-D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Instagram: @moisburg</a:t>
            </a:r>
          </a:p>
          <a:p>
            <a:pPr marL="354013" lvl="0" eaLnBrk="0" fontAlgn="base" hangingPunct="0">
              <a:spcBef>
                <a:spcPts val="600"/>
              </a:spcBef>
              <a:spcAft>
                <a:spcPts val="600"/>
              </a:spcAft>
            </a:pPr>
            <a:r>
              <a:rPr lang="de-DE" altLang="de-D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Damit geht es los:</a:t>
            </a:r>
          </a:p>
          <a:p>
            <a:pPr marL="982663" lvl="1" indent="-285750" eaLnBrk="0" fontAlgn="base" hangingPunct="0">
              <a:spcBef>
                <a:spcPts val="600"/>
              </a:spcBef>
              <a:spcAft>
                <a:spcPts val="600"/>
              </a:spcAft>
              <a:buClr>
                <a:srgbClr val="216194"/>
              </a:buClr>
              <a:buFont typeface="Wingdings" panose="05000000000000000000" pitchFamily="2" charset="2"/>
              <a:buChar char="§"/>
            </a:pPr>
            <a:r>
              <a:rPr lang="de-DE" altLang="de-D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Workshop zur Gestaltung von Cassens Hoff</a:t>
            </a:r>
          </a:p>
          <a:p>
            <a:pPr marL="982663" lvl="1" indent="-285750" eaLnBrk="0" fontAlgn="base" hangingPunct="0">
              <a:spcBef>
                <a:spcPts val="600"/>
              </a:spcBef>
              <a:spcAft>
                <a:spcPts val="600"/>
              </a:spcAft>
              <a:buClr>
                <a:srgbClr val="216194"/>
              </a:buClr>
              <a:buFont typeface="Wingdings" panose="05000000000000000000" pitchFamily="2" charset="2"/>
              <a:buChar char="§"/>
            </a:pPr>
            <a:r>
              <a:rPr lang="de-DE" altLang="de-D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Gründung eines Bürgervereins</a:t>
            </a:r>
          </a:p>
        </p:txBody>
      </p:sp>
      <p:pic>
        <p:nvPicPr>
          <p:cNvPr id="8" name="Grafik 7">
            <a:extLst>
              <a:ext uri="{FF2B5EF4-FFF2-40B4-BE49-F238E27FC236}">
                <a16:creationId xmlns:a16="http://schemas.microsoft.com/office/drawing/2014/main" id="{75A8CB57-229F-5B92-0C3A-3703C01CF8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607" y="1467121"/>
            <a:ext cx="8816793" cy="1404686"/>
          </a:xfrm>
          <a:prstGeom prst="rect">
            <a:avLst/>
          </a:prstGeom>
        </p:spPr>
      </p:pic>
      <p:sp>
        <p:nvSpPr>
          <p:cNvPr id="7" name="Rechteck 6">
            <a:extLst>
              <a:ext uri="{FF2B5EF4-FFF2-40B4-BE49-F238E27FC236}">
                <a16:creationId xmlns:a16="http://schemas.microsoft.com/office/drawing/2014/main" id="{15EAD5FF-EC14-16AA-90F9-B92A4F86E8A4}"/>
              </a:ext>
            </a:extLst>
          </p:cNvPr>
          <p:cNvSpPr/>
          <p:nvPr/>
        </p:nvSpPr>
        <p:spPr>
          <a:xfrm>
            <a:off x="7194224" y="3286655"/>
            <a:ext cx="3009594" cy="1542258"/>
          </a:xfrm>
          <a:prstGeom prst="rect">
            <a:avLst/>
          </a:prstGeom>
          <a:solidFill>
            <a:schemeClr val="bg1"/>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EF6CE55F-884C-19DE-E977-8EF08A113546}"/>
              </a:ext>
            </a:extLst>
          </p:cNvPr>
          <p:cNvSpPr txBox="1"/>
          <p:nvPr/>
        </p:nvSpPr>
        <p:spPr>
          <a:xfrm>
            <a:off x="7031056" y="3320716"/>
            <a:ext cx="3172762" cy="1431161"/>
          </a:xfrm>
          <a:prstGeom prst="rect">
            <a:avLst/>
          </a:prstGeom>
          <a:noFill/>
        </p:spPr>
        <p:txBody>
          <a:bodyPr wrap="square">
            <a:spAutoFit/>
          </a:bodyPr>
          <a:lstStyle/>
          <a:p>
            <a:pPr marL="182563" lvl="2" indent="0">
              <a:spcBef>
                <a:spcPts val="600"/>
              </a:spcBef>
              <a:spcAft>
                <a:spcPts val="0"/>
              </a:spcAft>
              <a:buClr>
                <a:srgbClr val="335B74"/>
              </a:buClr>
              <a:buNone/>
            </a:pPr>
            <a:r>
              <a:rPr lang="de-DE" sz="1800" b="1" i="1" dirty="0">
                <a:solidFill>
                  <a:srgbClr val="335B74"/>
                </a:solidFill>
                <a:latin typeface="Roboto" panose="02000000000000000000" pitchFamily="2" charset="0"/>
                <a:ea typeface="Roboto" panose="02000000000000000000" pitchFamily="2" charset="0"/>
                <a:cs typeface="Roboto" panose="02000000000000000000" pitchFamily="2" charset="0"/>
              </a:rPr>
              <a:t>Workshop am 21.11.2025 </a:t>
            </a:r>
          </a:p>
          <a:p>
            <a:pPr marL="182563" lvl="2" indent="0">
              <a:spcBef>
                <a:spcPts val="600"/>
              </a:spcBef>
              <a:spcAft>
                <a:spcPts val="0"/>
              </a:spcAft>
              <a:buClr>
                <a:srgbClr val="335B74"/>
              </a:buClr>
              <a:buNone/>
            </a:pPr>
            <a:r>
              <a:rPr lang="de-DE" sz="1800" i="1" dirty="0">
                <a:solidFill>
                  <a:srgbClr val="335B74"/>
                </a:solidFill>
                <a:latin typeface="Roboto" panose="02000000000000000000" pitchFamily="2" charset="0"/>
                <a:ea typeface="Roboto" panose="02000000000000000000" pitchFamily="2" charset="0"/>
                <a:cs typeface="Roboto" panose="02000000000000000000" pitchFamily="2" charset="0"/>
              </a:rPr>
              <a:t>um 18:30 Uhr im Amtshaus </a:t>
            </a:r>
          </a:p>
          <a:p>
            <a:pPr marL="182563" lvl="2" indent="0">
              <a:spcBef>
                <a:spcPts val="600"/>
              </a:spcBef>
              <a:spcAft>
                <a:spcPts val="0"/>
              </a:spcAft>
              <a:buClr>
                <a:srgbClr val="335B74"/>
              </a:buClr>
              <a:buNone/>
            </a:pPr>
            <a:r>
              <a:rPr lang="de-DE" sz="1800" i="1" dirty="0">
                <a:solidFill>
                  <a:srgbClr val="335B74"/>
                </a:solidFill>
                <a:latin typeface="Roboto" panose="02000000000000000000" pitchFamily="2" charset="0"/>
                <a:ea typeface="Roboto" panose="02000000000000000000" pitchFamily="2" charset="0"/>
                <a:cs typeface="Roboto" panose="02000000000000000000" pitchFamily="2" charset="0"/>
              </a:rPr>
              <a:t>mit den Dorfmoderatorinnen </a:t>
            </a:r>
          </a:p>
          <a:p>
            <a:pPr marL="182563" lvl="2" indent="0">
              <a:spcBef>
                <a:spcPts val="600"/>
              </a:spcBef>
              <a:spcAft>
                <a:spcPts val="0"/>
              </a:spcAft>
              <a:buClr>
                <a:srgbClr val="335B74"/>
              </a:buClr>
              <a:buNone/>
            </a:pPr>
            <a:r>
              <a:rPr lang="de-DE" sz="1800" i="1" dirty="0">
                <a:solidFill>
                  <a:srgbClr val="335B74"/>
                </a:solidFill>
                <a:latin typeface="Roboto" panose="02000000000000000000" pitchFamily="2" charset="0"/>
                <a:ea typeface="Roboto" panose="02000000000000000000" pitchFamily="2" charset="0"/>
                <a:cs typeface="Roboto" panose="02000000000000000000" pitchFamily="2" charset="0"/>
              </a:rPr>
              <a:t>und der Dorf-Koordinatorin</a:t>
            </a:r>
          </a:p>
        </p:txBody>
      </p:sp>
      <p:sp>
        <p:nvSpPr>
          <p:cNvPr id="41" name="Textfeld 40">
            <a:extLst>
              <a:ext uri="{FF2B5EF4-FFF2-40B4-BE49-F238E27FC236}">
                <a16:creationId xmlns:a16="http://schemas.microsoft.com/office/drawing/2014/main" id="{B56C63B0-4B94-55C6-43AC-01CF586ECE46}"/>
              </a:ext>
            </a:extLst>
          </p:cNvPr>
          <p:cNvSpPr txBox="1"/>
          <p:nvPr/>
        </p:nvSpPr>
        <p:spPr>
          <a:xfrm>
            <a:off x="8457625" y="5369447"/>
            <a:ext cx="2134393" cy="646331"/>
          </a:xfrm>
          <a:prstGeom prst="rect">
            <a:avLst/>
          </a:prstGeom>
          <a:noFill/>
        </p:spPr>
        <p:txBody>
          <a:bodyPr wrap="square">
            <a:spAutoFit/>
          </a:bodyPr>
          <a:lstStyle/>
          <a:p>
            <a:pPr marL="182563" marR="0" lvl="2" indent="0" algn="l" defTabSz="914400" rtl="0" eaLnBrk="1" fontAlgn="auto" latinLnBrk="0" hangingPunct="1">
              <a:lnSpc>
                <a:spcPct val="100000"/>
              </a:lnSpc>
              <a:spcBef>
                <a:spcPts val="600"/>
              </a:spcBef>
              <a:spcAft>
                <a:spcPts val="0"/>
              </a:spcAft>
              <a:buClr>
                <a:srgbClr val="335B74"/>
              </a:buClr>
              <a:buSzTx/>
              <a:buFontTx/>
              <a:buNone/>
              <a:tabLst/>
              <a:defRPr/>
            </a:pPr>
            <a:r>
              <a:rPr kumimoji="0" lang="de-DE" sz="1800" b="1" i="1" u="none" strike="noStrike" kern="1200" cap="none" spc="0" normalizeH="0" baseline="0" noProof="0" dirty="0">
                <a:ln>
                  <a:noFill/>
                </a:ln>
                <a:solidFill>
                  <a:srgbClr val="86BF55"/>
                </a:solidFill>
                <a:effectLst/>
                <a:uLnTx/>
                <a:uFillTx/>
                <a:latin typeface="Roboto" panose="02000000000000000000" pitchFamily="2" charset="0"/>
                <a:ea typeface="Roboto" panose="02000000000000000000" pitchFamily="2" charset="0"/>
                <a:cs typeface="Roboto" panose="02000000000000000000" pitchFamily="2" charset="0"/>
              </a:rPr>
              <a:t>Bitte tragt euch in die Listen ein!</a:t>
            </a:r>
          </a:p>
        </p:txBody>
      </p:sp>
      <p:pic>
        <p:nvPicPr>
          <p:cNvPr id="43" name="Grafik 42" descr="Lachendes Gesicht ohne Füllung">
            <a:extLst>
              <a:ext uri="{FF2B5EF4-FFF2-40B4-BE49-F238E27FC236}">
                <a16:creationId xmlns:a16="http://schemas.microsoft.com/office/drawing/2014/main" id="{C336276E-7ACB-416B-3C95-C40A844BB2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44151" y="5350612"/>
            <a:ext cx="684000" cy="684000"/>
          </a:xfrm>
          <a:prstGeom prst="rect">
            <a:avLst/>
          </a:prstGeom>
        </p:spPr>
      </p:pic>
      <p:sp>
        <p:nvSpPr>
          <p:cNvPr id="2" name="Textfeld 1">
            <a:extLst>
              <a:ext uri="{FF2B5EF4-FFF2-40B4-BE49-F238E27FC236}">
                <a16:creationId xmlns:a16="http://schemas.microsoft.com/office/drawing/2014/main" id="{100092BA-83C0-40D0-D020-25E29D70826B}"/>
              </a:ext>
            </a:extLst>
          </p:cNvPr>
          <p:cNvSpPr txBox="1"/>
          <p:nvPr/>
        </p:nvSpPr>
        <p:spPr>
          <a:xfrm>
            <a:off x="9978785" y="4603451"/>
            <a:ext cx="1896879" cy="646331"/>
          </a:xfrm>
          <a:prstGeom prst="rect">
            <a:avLst/>
          </a:prstGeom>
          <a:noFill/>
        </p:spPr>
        <p:txBody>
          <a:bodyPr wrap="square">
            <a:spAutoFit/>
          </a:bodyPr>
          <a:lstStyle/>
          <a:p>
            <a:pPr marL="182563" marR="0" lvl="2" indent="0" algn="r" defTabSz="914400" rtl="0" eaLnBrk="1" fontAlgn="auto" latinLnBrk="0" hangingPunct="1">
              <a:lnSpc>
                <a:spcPct val="100000"/>
              </a:lnSpc>
              <a:spcBef>
                <a:spcPts val="600"/>
              </a:spcBef>
              <a:spcAft>
                <a:spcPts val="0"/>
              </a:spcAft>
              <a:buClr>
                <a:srgbClr val="335B74"/>
              </a:buClr>
              <a:buSzTx/>
              <a:buFontTx/>
              <a:buNone/>
              <a:tabLst/>
              <a:defRPr/>
            </a:pPr>
            <a:r>
              <a:rPr lang="de-DE" b="1" i="1" dirty="0">
                <a:solidFill>
                  <a:srgbClr val="86BF55"/>
                </a:solidFill>
                <a:latin typeface="Roboto" panose="02000000000000000000" pitchFamily="2" charset="0"/>
                <a:ea typeface="Roboto" panose="02000000000000000000" pitchFamily="2" charset="0"/>
                <a:cs typeface="Roboto" panose="02000000000000000000" pitchFamily="2" charset="0"/>
              </a:rPr>
              <a:t>Bringt uns </a:t>
            </a:r>
            <a:br>
              <a:rPr lang="de-DE" b="1" i="1" dirty="0">
                <a:solidFill>
                  <a:srgbClr val="86BF55"/>
                </a:solidFill>
                <a:latin typeface="Roboto" panose="02000000000000000000" pitchFamily="2" charset="0"/>
                <a:ea typeface="Roboto" panose="02000000000000000000" pitchFamily="2" charset="0"/>
                <a:cs typeface="Roboto" panose="02000000000000000000" pitchFamily="2" charset="0"/>
              </a:rPr>
            </a:br>
            <a:r>
              <a:rPr lang="de-DE" b="1" i="1" dirty="0">
                <a:solidFill>
                  <a:srgbClr val="86BF55"/>
                </a:solidFill>
                <a:latin typeface="Roboto" panose="02000000000000000000" pitchFamily="2" charset="0"/>
                <a:ea typeface="Roboto" panose="02000000000000000000" pitchFamily="2" charset="0"/>
                <a:cs typeface="Roboto" panose="02000000000000000000" pitchFamily="2" charset="0"/>
              </a:rPr>
              <a:t>eure Ideen mit</a:t>
            </a:r>
            <a:r>
              <a:rPr kumimoji="0" lang="de-DE" sz="1800" b="1" i="1" u="none" strike="noStrike" kern="1200" cap="none" spc="0" normalizeH="0" baseline="0" noProof="0" dirty="0">
                <a:ln>
                  <a:noFill/>
                </a:ln>
                <a:solidFill>
                  <a:srgbClr val="86BF55"/>
                </a:solidFill>
                <a:effectLst/>
                <a:uLnTx/>
                <a:uFillTx/>
                <a:latin typeface="Roboto" panose="02000000000000000000" pitchFamily="2" charset="0"/>
                <a:ea typeface="Roboto" panose="02000000000000000000" pitchFamily="2" charset="0"/>
                <a:cs typeface="Roboto" panose="02000000000000000000" pitchFamily="2" charset="0"/>
              </a:rPr>
              <a:t>!</a:t>
            </a:r>
          </a:p>
        </p:txBody>
      </p:sp>
    </p:spTree>
    <p:extLst>
      <p:ext uri="{BB962C8B-B14F-4D97-AF65-F5344CB8AC3E}">
        <p14:creationId xmlns:p14="http://schemas.microsoft.com/office/powerpoint/2010/main" val="197415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41"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3D8D4-D051-BA66-95C2-E5ADFFB8154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DDB0E2-4CFD-D2B0-BCEF-11E25E343F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700" b="0" i="0" u="none" strike="noStrike" kern="1200" cap="none" spc="0" normalizeH="0" baseline="0" noProof="0" smtClean="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700" b="0" i="0" u="none" strike="noStrike" kern="1200" cap="none" spc="0" normalizeH="0" baseline="0" noProof="0" dirty="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endParaRPr>
          </a:p>
        </p:txBody>
      </p:sp>
      <p:sp>
        <p:nvSpPr>
          <p:cNvPr id="6" name="Inhaltsplatzhalter 4">
            <a:extLst>
              <a:ext uri="{FF2B5EF4-FFF2-40B4-BE49-F238E27FC236}">
                <a16:creationId xmlns:a16="http://schemas.microsoft.com/office/drawing/2014/main" id="{DFFF9D12-0044-052B-0B9A-7AE0AA87C530}"/>
              </a:ext>
            </a:extLst>
          </p:cNvPr>
          <p:cNvSpPr txBox="1">
            <a:spLocks/>
          </p:cNvSpPr>
          <p:nvPr/>
        </p:nvSpPr>
        <p:spPr>
          <a:xfrm>
            <a:off x="479607" y="1594092"/>
            <a:ext cx="8816793" cy="4329627"/>
          </a:xfrm>
          <a:prstGeom prst="rect">
            <a:avLst/>
          </a:prstGeom>
          <a:solidFill>
            <a:schemeClr val="bg1">
              <a:lumMod val="95000"/>
            </a:schemeClr>
          </a:solidFill>
          <a:ln>
            <a:solidFill>
              <a:schemeClr val="bg1">
                <a:lumMod val="75000"/>
              </a:schemeClr>
            </a:solidFill>
          </a:ln>
        </p:spPr>
        <p:txBody>
          <a:bodyPr anchor="t" anchorCtr="0">
            <a:noAutofit/>
          </a:bodyPr>
          <a:lstStyle>
            <a:lvl1pPr marL="248625" indent="-248625"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Char char=""/>
              <a:defRPr sz="1381" kern="1200">
                <a:solidFill>
                  <a:schemeClr val="tx1"/>
                </a:solidFill>
                <a:latin typeface="+mn-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pPr marL="263250" lvl="1" indent="0">
              <a:spcBef>
                <a:spcPts val="600"/>
              </a:spcBef>
              <a:spcAft>
                <a:spcPts val="0"/>
              </a:spcAft>
              <a:buClr>
                <a:srgbClr val="335B74"/>
              </a:buClr>
              <a:buNone/>
            </a:pPr>
            <a:r>
              <a:rPr lang="de-DE" sz="1744"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Dorfentwicklung in Moisburg </a:t>
            </a:r>
          </a:p>
          <a:p>
            <a:pPr marL="263250" lvl="1" indent="0">
              <a:spcBef>
                <a:spcPts val="600"/>
              </a:spcBef>
              <a:spcAft>
                <a:spcPts val="600"/>
              </a:spcAft>
              <a:buClr>
                <a:srgbClr val="335B74"/>
              </a:buClr>
              <a:buNone/>
            </a:pPr>
            <a:endParaRPr lang="de-DE" sz="16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5" name="logo_rgb_1">
            <a:extLst>
              <a:ext uri="{FF2B5EF4-FFF2-40B4-BE49-F238E27FC236}">
                <a16:creationId xmlns:a16="http://schemas.microsoft.com/office/drawing/2014/main" id="{1FACE95D-C795-8A61-3BB1-233D9F3BA5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7609" y="6356350"/>
            <a:ext cx="1072381" cy="437963"/>
          </a:xfrm>
          <a:prstGeom prst="rect">
            <a:avLst/>
          </a:prstGeom>
          <a:solidFill>
            <a:schemeClr val="bg1"/>
          </a:solidFill>
          <a:ln>
            <a:noFill/>
          </a:ln>
        </p:spPr>
      </p:pic>
      <p:pic>
        <p:nvPicPr>
          <p:cNvPr id="3" name="Grafik 2">
            <a:extLst>
              <a:ext uri="{FF2B5EF4-FFF2-40B4-BE49-F238E27FC236}">
                <a16:creationId xmlns:a16="http://schemas.microsoft.com/office/drawing/2014/main" id="{95366B22-8E6C-D0C9-E6A1-E0D5673533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7457" y="305455"/>
            <a:ext cx="1982533" cy="982878"/>
          </a:xfrm>
          <a:prstGeom prst="rect">
            <a:avLst/>
          </a:prstGeom>
        </p:spPr>
      </p:pic>
      <p:pic>
        <p:nvPicPr>
          <p:cNvPr id="10" name="Grafik 9">
            <a:extLst>
              <a:ext uri="{FF2B5EF4-FFF2-40B4-BE49-F238E27FC236}">
                <a16:creationId xmlns:a16="http://schemas.microsoft.com/office/drawing/2014/main" id="{56D61969-A475-1F63-CCE9-8C179AA9C3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7457" y="1462395"/>
            <a:ext cx="4680000" cy="4680000"/>
          </a:xfrm>
          <a:prstGeom prst="rect">
            <a:avLst/>
          </a:prstGeom>
        </p:spPr>
      </p:pic>
      <p:pic>
        <p:nvPicPr>
          <p:cNvPr id="12" name="Grafik 11">
            <a:extLst>
              <a:ext uri="{FF2B5EF4-FFF2-40B4-BE49-F238E27FC236}">
                <a16:creationId xmlns:a16="http://schemas.microsoft.com/office/drawing/2014/main" id="{17F363DF-BC03-561D-5A5F-7DECECB8752C}"/>
              </a:ext>
            </a:extLst>
          </p:cNvPr>
          <p:cNvPicPr>
            <a:picLocks noChangeAspect="1"/>
          </p:cNvPicPr>
          <p:nvPr/>
        </p:nvPicPr>
        <p:blipFill>
          <a:blip r:embed="rId6"/>
          <a:srcRect b="80448"/>
          <a:stretch>
            <a:fillRect/>
          </a:stretch>
        </p:blipFill>
        <p:spPr>
          <a:xfrm>
            <a:off x="1087764" y="2076677"/>
            <a:ext cx="5871535" cy="1340893"/>
          </a:xfrm>
          <a:prstGeom prst="rect">
            <a:avLst/>
          </a:prstGeom>
        </p:spPr>
      </p:pic>
      <p:sp>
        <p:nvSpPr>
          <p:cNvPr id="14" name="Textfeld 13">
            <a:extLst>
              <a:ext uri="{FF2B5EF4-FFF2-40B4-BE49-F238E27FC236}">
                <a16:creationId xmlns:a16="http://schemas.microsoft.com/office/drawing/2014/main" id="{AFC3F71C-0AA9-75F1-9369-3903A8E526D5}"/>
              </a:ext>
            </a:extLst>
          </p:cNvPr>
          <p:cNvSpPr txBox="1"/>
          <p:nvPr/>
        </p:nvSpPr>
        <p:spPr>
          <a:xfrm>
            <a:off x="2589437" y="2585932"/>
            <a:ext cx="5199766" cy="923330"/>
          </a:xfrm>
          <a:prstGeom prst="rect">
            <a:avLst/>
          </a:prstGeom>
          <a:noFill/>
        </p:spPr>
        <p:txBody>
          <a:bodyPr wrap="square">
            <a:spAutoFit/>
          </a:bodyPr>
          <a:lstStyle/>
          <a:p>
            <a:pPr marL="285750" indent="-285750">
              <a:buFont typeface="Arial" panose="020B0604020202020204" pitchFamily="34" charset="0"/>
              <a:buChar char="•"/>
            </a:pPr>
            <a:r>
              <a:rPr lang="de-DE" b="0" dirty="0">
                <a:effectLst/>
              </a:rPr>
              <a:t>Allgemeine Informationen zum Förderprogramm</a:t>
            </a:r>
            <a:endParaRPr lang="de-DE" dirty="0"/>
          </a:p>
          <a:p>
            <a:pPr marL="285750" indent="-285750">
              <a:buFont typeface="Arial" panose="020B0604020202020204" pitchFamily="34" charset="0"/>
              <a:buChar char="•"/>
            </a:pPr>
            <a:r>
              <a:rPr lang="de-DE" b="0" dirty="0">
                <a:effectLst/>
              </a:rPr>
              <a:t>Handlungsfeld Baukultur</a:t>
            </a:r>
            <a:endParaRPr lang="de-DE" dirty="0"/>
          </a:p>
          <a:p>
            <a:pPr marL="285750" indent="-285750">
              <a:buFont typeface="Arial" panose="020B0604020202020204" pitchFamily="34" charset="0"/>
              <a:buChar char="•"/>
            </a:pPr>
            <a:r>
              <a:rPr lang="de-DE" b="0" dirty="0">
                <a:effectLst/>
              </a:rPr>
              <a:t>Informationen für private Antragsteller</a:t>
            </a:r>
            <a:endParaRPr lang="de-DE" dirty="0"/>
          </a:p>
        </p:txBody>
      </p:sp>
      <p:pic>
        <p:nvPicPr>
          <p:cNvPr id="15" name="Grafik 14">
            <a:extLst>
              <a:ext uri="{FF2B5EF4-FFF2-40B4-BE49-F238E27FC236}">
                <a16:creationId xmlns:a16="http://schemas.microsoft.com/office/drawing/2014/main" id="{582F4F4C-2DAF-ED8D-4434-5C510EE66649}"/>
              </a:ext>
            </a:extLst>
          </p:cNvPr>
          <p:cNvPicPr>
            <a:picLocks noChangeAspect="1"/>
          </p:cNvPicPr>
          <p:nvPr/>
        </p:nvPicPr>
        <p:blipFill>
          <a:blip r:embed="rId6"/>
          <a:srcRect l="20416" t="40995" r="54480" b="47916"/>
          <a:stretch>
            <a:fillRect/>
          </a:stretch>
        </p:blipFill>
        <p:spPr>
          <a:xfrm>
            <a:off x="602644" y="3797231"/>
            <a:ext cx="1473959" cy="760484"/>
          </a:xfrm>
          <a:prstGeom prst="rect">
            <a:avLst/>
          </a:prstGeom>
        </p:spPr>
      </p:pic>
      <p:pic>
        <p:nvPicPr>
          <p:cNvPr id="16" name="Grafik 15">
            <a:extLst>
              <a:ext uri="{FF2B5EF4-FFF2-40B4-BE49-F238E27FC236}">
                <a16:creationId xmlns:a16="http://schemas.microsoft.com/office/drawing/2014/main" id="{FE4AFDEA-6378-D065-9E88-5C041D747B98}"/>
              </a:ext>
            </a:extLst>
          </p:cNvPr>
          <p:cNvPicPr>
            <a:picLocks noChangeAspect="1"/>
          </p:cNvPicPr>
          <p:nvPr/>
        </p:nvPicPr>
        <p:blipFill>
          <a:blip r:embed="rId6"/>
          <a:srcRect l="45917" t="77865" r="40540" b="11046"/>
          <a:stretch>
            <a:fillRect/>
          </a:stretch>
        </p:blipFill>
        <p:spPr>
          <a:xfrm>
            <a:off x="1396839" y="5020808"/>
            <a:ext cx="795131" cy="760484"/>
          </a:xfrm>
          <a:prstGeom prst="rect">
            <a:avLst/>
          </a:prstGeom>
        </p:spPr>
      </p:pic>
      <p:sp>
        <p:nvSpPr>
          <p:cNvPr id="19" name="Textfeld 18">
            <a:extLst>
              <a:ext uri="{FF2B5EF4-FFF2-40B4-BE49-F238E27FC236}">
                <a16:creationId xmlns:a16="http://schemas.microsoft.com/office/drawing/2014/main" id="{91C6B7E8-B4B3-06BB-B7D7-9BB1C580AACB}"/>
              </a:ext>
            </a:extLst>
          </p:cNvPr>
          <p:cNvSpPr txBox="1"/>
          <p:nvPr/>
        </p:nvSpPr>
        <p:spPr>
          <a:xfrm>
            <a:off x="1794404" y="3686295"/>
            <a:ext cx="5164895" cy="1200329"/>
          </a:xfrm>
          <a:prstGeom prst="rect">
            <a:avLst/>
          </a:prstGeom>
          <a:noFill/>
        </p:spPr>
        <p:txBody>
          <a:bodyPr wrap="square">
            <a:spAutoFit/>
          </a:bodyPr>
          <a:lstStyle/>
          <a:p>
            <a:pPr marL="285750" indent="-285750">
              <a:buFont typeface="Arial" panose="020B0604020202020204" pitchFamily="34" charset="0"/>
              <a:buChar char="•"/>
            </a:pPr>
            <a:r>
              <a:rPr lang="de-DE" b="0" dirty="0">
                <a:effectLst/>
              </a:rPr>
              <a:t>Informationen zur Dorfmoderation</a:t>
            </a:r>
            <a:endParaRPr lang="de-DE" dirty="0"/>
          </a:p>
          <a:p>
            <a:pPr marL="285750" indent="-285750">
              <a:buFont typeface="Arial" panose="020B0604020202020204" pitchFamily="34" charset="0"/>
              <a:buChar char="•"/>
            </a:pPr>
            <a:r>
              <a:rPr lang="de-DE" b="0" dirty="0">
                <a:effectLst/>
              </a:rPr>
              <a:t>Kleinstvorhaben im Rahmen der Dorfentwicklung </a:t>
            </a:r>
            <a:endParaRPr lang="de-DE" dirty="0"/>
          </a:p>
          <a:p>
            <a:pPr marL="285750" indent="-285750">
              <a:buFont typeface="Arial" panose="020B0604020202020204" pitchFamily="34" charset="0"/>
              <a:buChar char="•"/>
            </a:pPr>
            <a:r>
              <a:rPr lang="de-DE" b="0" dirty="0">
                <a:effectLst/>
              </a:rPr>
              <a:t>Handlungsfeld Wirtschaft und Tourismus</a:t>
            </a:r>
            <a:endParaRPr lang="de-DE" dirty="0"/>
          </a:p>
          <a:p>
            <a:pPr marL="285750" indent="-285750">
              <a:buFont typeface="Arial" panose="020B0604020202020204" pitchFamily="34" charset="0"/>
              <a:buChar char="•"/>
            </a:pPr>
            <a:r>
              <a:rPr lang="de-DE" b="0" dirty="0">
                <a:effectLst/>
              </a:rPr>
              <a:t>Handlungsfeld Dorfgemeinschaft und Soziales</a:t>
            </a:r>
            <a:endParaRPr lang="de-DE" dirty="0"/>
          </a:p>
        </p:txBody>
      </p:sp>
      <p:sp>
        <p:nvSpPr>
          <p:cNvPr id="20" name="Textfeld 19">
            <a:extLst>
              <a:ext uri="{FF2B5EF4-FFF2-40B4-BE49-F238E27FC236}">
                <a16:creationId xmlns:a16="http://schemas.microsoft.com/office/drawing/2014/main" id="{6634C84A-A042-BE6A-3FB4-6DC2F9FE8E4B}"/>
              </a:ext>
            </a:extLst>
          </p:cNvPr>
          <p:cNvSpPr txBox="1"/>
          <p:nvPr/>
        </p:nvSpPr>
        <p:spPr>
          <a:xfrm>
            <a:off x="2340931" y="5052592"/>
            <a:ext cx="3224982" cy="584775"/>
          </a:xfrm>
          <a:prstGeom prst="rect">
            <a:avLst/>
          </a:prstGeom>
          <a:noFill/>
        </p:spPr>
        <p:txBody>
          <a:bodyPr wrap="square">
            <a:spAutoFit/>
          </a:bodyPr>
          <a:lstStyle/>
          <a:p>
            <a:pPr marL="285750" indent="-285750">
              <a:buFont typeface="Arial" panose="020B0604020202020204" pitchFamily="34" charset="0"/>
              <a:buChar char="•"/>
            </a:pPr>
            <a:r>
              <a:rPr lang="de-DE" sz="1600" b="0" dirty="0">
                <a:effectLst/>
              </a:rPr>
              <a:t>…</a:t>
            </a:r>
            <a:endParaRPr lang="de-DE" sz="1600" dirty="0"/>
          </a:p>
          <a:p>
            <a:pPr marL="285750" indent="-285750">
              <a:buFont typeface="Arial" panose="020B0604020202020204" pitchFamily="34" charset="0"/>
              <a:buChar char="•"/>
            </a:pPr>
            <a:r>
              <a:rPr lang="de-DE" sz="1600" b="0" dirty="0">
                <a:effectLst/>
              </a:rPr>
              <a:t>…</a:t>
            </a:r>
            <a:endParaRPr lang="de-DE" dirty="0"/>
          </a:p>
        </p:txBody>
      </p:sp>
      <p:sp>
        <p:nvSpPr>
          <p:cNvPr id="2" name="Title 4">
            <a:extLst>
              <a:ext uri="{FF2B5EF4-FFF2-40B4-BE49-F238E27FC236}">
                <a16:creationId xmlns:a16="http://schemas.microsoft.com/office/drawing/2014/main" id="{1A9AEF3C-6A1F-EE67-AA73-511123BD0D36}"/>
              </a:ext>
            </a:extLst>
          </p:cNvPr>
          <p:cNvSpPr txBox="1">
            <a:spLocks/>
          </p:cNvSpPr>
          <p:nvPr/>
        </p:nvSpPr>
        <p:spPr>
          <a:xfrm>
            <a:off x="479607" y="176725"/>
            <a:ext cx="94278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TOP 3</a:t>
            </a:r>
            <a:r>
              <a:rPr lang="de-DE" sz="2800" b="1"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  … es geht weiter!</a:t>
            </a:r>
          </a:p>
        </p:txBody>
      </p:sp>
      <p:sp>
        <p:nvSpPr>
          <p:cNvPr id="7" name="Textfeld 6">
            <a:extLst>
              <a:ext uri="{FF2B5EF4-FFF2-40B4-BE49-F238E27FC236}">
                <a16:creationId xmlns:a16="http://schemas.microsoft.com/office/drawing/2014/main" id="{40CB39FE-9272-4AEE-AF05-E76087EB8940}"/>
              </a:ext>
            </a:extLst>
          </p:cNvPr>
          <p:cNvSpPr txBox="1"/>
          <p:nvPr/>
        </p:nvSpPr>
        <p:spPr>
          <a:xfrm>
            <a:off x="3429000" y="5575068"/>
            <a:ext cx="5007000" cy="369332"/>
          </a:xfrm>
          <a:prstGeom prst="rect">
            <a:avLst/>
          </a:prstGeom>
          <a:noFill/>
        </p:spPr>
        <p:txBody>
          <a:bodyPr wrap="square">
            <a:spAutoFit/>
          </a:bodyPr>
          <a:lstStyle/>
          <a:p>
            <a:pPr algn="ctr"/>
            <a:r>
              <a:rPr lang="de-DE" b="0" dirty="0">
                <a:solidFill>
                  <a:srgbClr val="104A9A"/>
                </a:solidFill>
                <a:effectLst/>
              </a:rPr>
              <a:t>Mittwochs | 18:00 Uhr | Gasthaus Thiele in Emmen</a:t>
            </a:r>
            <a:endParaRPr lang="de-DE" sz="2000" dirty="0">
              <a:solidFill>
                <a:srgbClr val="104A9A"/>
              </a:solidFill>
            </a:endParaRPr>
          </a:p>
        </p:txBody>
      </p:sp>
    </p:spTree>
    <p:extLst>
      <p:ext uri="{BB962C8B-B14F-4D97-AF65-F5344CB8AC3E}">
        <p14:creationId xmlns:p14="http://schemas.microsoft.com/office/powerpoint/2010/main" val="2763961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D7048-021E-EE03-AF56-F9064E80DFD9}"/>
            </a:ext>
          </a:extLst>
        </p:cNvPr>
        <p:cNvGrpSpPr/>
        <p:nvPr/>
      </p:nvGrpSpPr>
      <p:grpSpPr>
        <a:xfrm>
          <a:off x="0" y="0"/>
          <a:ext cx="0" cy="0"/>
          <a:chOff x="0" y="0"/>
          <a:chExt cx="0" cy="0"/>
        </a:xfrm>
      </p:grpSpPr>
      <p:sp>
        <p:nvSpPr>
          <p:cNvPr id="7" name="Textplatzhalter 1">
            <a:extLst>
              <a:ext uri="{FF2B5EF4-FFF2-40B4-BE49-F238E27FC236}">
                <a16:creationId xmlns:a16="http://schemas.microsoft.com/office/drawing/2014/main" id="{16800777-BAB9-AC5B-AA0F-D27674F46590}"/>
              </a:ext>
            </a:extLst>
          </p:cNvPr>
          <p:cNvSpPr txBox="1">
            <a:spLocks/>
          </p:cNvSpPr>
          <p:nvPr/>
        </p:nvSpPr>
        <p:spPr>
          <a:xfrm>
            <a:off x="5702526" y="4563456"/>
            <a:ext cx="3231117" cy="1702500"/>
          </a:xfrm>
          <a:prstGeom prst="rect">
            <a:avLst/>
          </a:prstGeom>
        </p:spPr>
        <p:txBody>
          <a:bodyPr anchor="b"/>
          <a:lstStyle>
            <a:lvl1pPr marL="0" indent="0"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None/>
              <a:defRPr sz="4000" kern="1200" cap="all" baseline="0">
                <a:solidFill>
                  <a:schemeClr val="tx1"/>
                </a:solidFill>
                <a:latin typeface="+mj-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pPr marR="0" lvl="0" defTabSz="355600" rtl="0" eaLnBrk="1" fontAlgn="auto" latinLnBrk="0" hangingPunct="1">
              <a:lnSpc>
                <a:spcPct val="150000"/>
              </a:lnSpc>
              <a:spcBef>
                <a:spcPts val="0"/>
              </a:spcBef>
              <a:spcAft>
                <a:spcPts val="488"/>
              </a:spcAft>
              <a:buClr>
                <a:srgbClr val="FFFFFF"/>
              </a:buClr>
              <a:buSzPct val="92000"/>
              <a:tabLst/>
              <a:defRPr/>
            </a:pPr>
            <a:r>
              <a:rPr lang="de-DE" b="1" cap="none" dirty="0">
                <a:solidFill>
                  <a:prstClr val="white"/>
                </a:solidFill>
                <a:latin typeface="Roboto Black" panose="02000000000000000000" pitchFamily="2" charset="0"/>
                <a:ea typeface="Roboto Black" panose="02000000000000000000" pitchFamily="2" charset="0"/>
                <a:cs typeface="Roboto Black" panose="02000000000000000000" pitchFamily="2" charset="0"/>
              </a:rPr>
              <a:t>HERZLICHEN </a:t>
            </a:r>
            <a:r>
              <a:rPr lang="de-DE" b="1" cap="none" dirty="0">
                <a:solidFill>
                  <a:srgbClr val="216194"/>
                </a:solidFill>
                <a:latin typeface="Roboto Black" panose="02000000000000000000" pitchFamily="2" charset="0"/>
                <a:ea typeface="Roboto Black" panose="02000000000000000000" pitchFamily="2" charset="0"/>
                <a:cs typeface="Roboto Black" panose="02000000000000000000" pitchFamily="2" charset="0"/>
              </a:rPr>
              <a:t>DANK</a:t>
            </a:r>
            <a:endParaRPr kumimoji="0" lang="de-DE" b="1" i="0" u="none" strike="noStrike" kern="1200" cap="none" spc="0" normalizeH="0" baseline="0" noProof="0" dirty="0">
              <a:ln>
                <a:noFill/>
              </a:ln>
              <a:solidFill>
                <a:srgbClr val="216194"/>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2" name="Untertitel 1">
            <a:extLst>
              <a:ext uri="{FF2B5EF4-FFF2-40B4-BE49-F238E27FC236}">
                <a16:creationId xmlns:a16="http://schemas.microsoft.com/office/drawing/2014/main" id="{E1DD10BA-7CD7-411F-D802-4EE6CDAA3DB9}"/>
              </a:ext>
            </a:extLst>
          </p:cNvPr>
          <p:cNvSpPr>
            <a:spLocks noGrp="1"/>
          </p:cNvSpPr>
          <p:nvPr>
            <p:ph type="subTitle" idx="1"/>
          </p:nvPr>
        </p:nvSpPr>
        <p:spPr>
          <a:xfrm>
            <a:off x="794025" y="2071716"/>
            <a:ext cx="6355712" cy="700572"/>
          </a:xfrm>
        </p:spPr>
        <p:txBody>
          <a:bodyPr>
            <a:noAutofit/>
          </a:bodyPr>
          <a:lstStyle/>
          <a:p>
            <a:r>
              <a:rPr lang="de-DE" sz="1600" dirty="0"/>
              <a:t>3. INFO-ABEND ZUM ABSCHLUSS  DER  Machbarkeitsstudie  </a:t>
            </a:r>
          </a:p>
          <a:p>
            <a:r>
              <a:rPr lang="de-DE" sz="1600" dirty="0"/>
              <a:t>für </a:t>
            </a:r>
            <a:r>
              <a:rPr lang="de-DE" sz="1600" dirty="0" err="1"/>
              <a:t>nachfolgenutzungen</a:t>
            </a:r>
            <a:r>
              <a:rPr lang="de-DE" sz="1600" dirty="0"/>
              <a:t>  auf  „</a:t>
            </a:r>
            <a:r>
              <a:rPr lang="de-DE" sz="1600" dirty="0" err="1"/>
              <a:t>cassens</a:t>
            </a:r>
            <a:r>
              <a:rPr lang="de-DE" sz="1600" dirty="0"/>
              <a:t> hoff“</a:t>
            </a:r>
            <a:endParaRPr lang="de-DE" sz="1600" dirty="0">
              <a:highlight>
                <a:srgbClr val="FFFF00"/>
              </a:highlight>
            </a:endParaRPr>
          </a:p>
        </p:txBody>
      </p:sp>
      <p:sp>
        <p:nvSpPr>
          <p:cNvPr id="3" name="Textplatzhalter 2">
            <a:extLst>
              <a:ext uri="{FF2B5EF4-FFF2-40B4-BE49-F238E27FC236}">
                <a16:creationId xmlns:a16="http://schemas.microsoft.com/office/drawing/2014/main" id="{4CC60CC3-C129-039F-F23C-858B591CF1B5}"/>
              </a:ext>
            </a:extLst>
          </p:cNvPr>
          <p:cNvSpPr>
            <a:spLocks noGrp="1"/>
          </p:cNvSpPr>
          <p:nvPr>
            <p:ph type="body" sz="quarter" idx="10"/>
          </p:nvPr>
        </p:nvSpPr>
        <p:spPr>
          <a:xfrm>
            <a:off x="540051" y="322286"/>
            <a:ext cx="10994135" cy="1211263"/>
          </a:xfrm>
        </p:spPr>
        <p:txBody>
          <a:bodyPr anchor="ctr" anchorCtr="0"/>
          <a:lstStyle/>
          <a:p>
            <a:r>
              <a:rPr lang="de-DE" sz="3200" dirty="0">
                <a:solidFill>
                  <a:srgbClr val="223D4E"/>
                </a:solidFill>
              </a:rPr>
              <a:t>Gemeinsam ALT Werden in Moisburg</a:t>
            </a:r>
          </a:p>
        </p:txBody>
      </p:sp>
      <p:sp>
        <p:nvSpPr>
          <p:cNvPr id="4" name="Untertitel 1">
            <a:extLst>
              <a:ext uri="{FF2B5EF4-FFF2-40B4-BE49-F238E27FC236}">
                <a16:creationId xmlns:a16="http://schemas.microsoft.com/office/drawing/2014/main" id="{58847810-A891-E482-0045-537329EDD4D6}"/>
              </a:ext>
            </a:extLst>
          </p:cNvPr>
          <p:cNvSpPr txBox="1">
            <a:spLocks/>
          </p:cNvSpPr>
          <p:nvPr/>
        </p:nvSpPr>
        <p:spPr>
          <a:xfrm>
            <a:off x="540051" y="2737082"/>
            <a:ext cx="9265527" cy="344216"/>
          </a:xfrm>
          <a:prstGeom prst="rect">
            <a:avLst/>
          </a:prstGeom>
          <a:solidFill>
            <a:srgbClr val="D2EAFE"/>
          </a:solidFill>
        </p:spPr>
        <p:txBody>
          <a:bodyPr rtlCol="0" anchor="t">
            <a:normAutofit/>
          </a:bodyPr>
          <a:lstStyle>
            <a:lvl1pPr marL="0" indent="0"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None/>
              <a:defRPr sz="1800" b="1" i="0" kern="1200" cap="all">
                <a:solidFill>
                  <a:srgbClr val="335B74"/>
                </a:solidFill>
                <a:latin typeface="+mn-lt"/>
                <a:ea typeface="Roboto Medium" panose="02000000000000000000" pitchFamily="2" charset="0"/>
                <a:cs typeface="+mn-cs"/>
              </a:defRPr>
            </a:lvl1pPr>
            <a:lvl2pPr marL="371475" indent="0" algn="ctr" defTabSz="371475" rtl="0" eaLnBrk="1" latinLnBrk="0" hangingPunct="1">
              <a:spcBef>
                <a:spcPct val="20000"/>
              </a:spcBef>
              <a:spcAft>
                <a:spcPts val="488"/>
              </a:spcAft>
              <a:buClr>
                <a:schemeClr val="accent1"/>
              </a:buClr>
              <a:buSzPct val="92000"/>
              <a:buFont typeface="Wingdings 2" panose="05020102010507070707" pitchFamily="18" charset="2"/>
              <a:buNone/>
              <a:defRPr sz="1138" kern="1200">
                <a:solidFill>
                  <a:schemeClr val="tx1">
                    <a:tint val="75000"/>
                  </a:schemeClr>
                </a:solidFill>
                <a:latin typeface="+mn-lt"/>
                <a:ea typeface="+mn-ea"/>
                <a:cs typeface="+mn-cs"/>
              </a:defRPr>
            </a:lvl2pPr>
            <a:lvl3pPr marL="742950" indent="0" algn="ctr" defTabSz="371475" rtl="0" eaLnBrk="1" latinLnBrk="0" hangingPunct="1">
              <a:spcBef>
                <a:spcPct val="20000"/>
              </a:spcBef>
              <a:spcAft>
                <a:spcPts val="488"/>
              </a:spcAft>
              <a:buClr>
                <a:schemeClr val="accent1"/>
              </a:buClr>
              <a:buSzPct val="92000"/>
              <a:buFont typeface="Wingdings 2" panose="05020102010507070707" pitchFamily="18" charset="2"/>
              <a:buNone/>
              <a:defRPr sz="1056" kern="1200">
                <a:solidFill>
                  <a:schemeClr val="tx1">
                    <a:tint val="75000"/>
                  </a:schemeClr>
                </a:solidFill>
                <a:latin typeface="+mn-lt"/>
                <a:ea typeface="+mn-ea"/>
                <a:cs typeface="+mn-cs"/>
              </a:defRPr>
            </a:lvl3pPr>
            <a:lvl4pPr marL="1114425" indent="0" algn="ctr" defTabSz="371475" rtl="0" eaLnBrk="1" latinLnBrk="0" hangingPunct="1">
              <a:spcBef>
                <a:spcPct val="20000"/>
              </a:spcBef>
              <a:spcAft>
                <a:spcPts val="488"/>
              </a:spcAft>
              <a:buClr>
                <a:schemeClr val="accent1"/>
              </a:buClr>
              <a:buSzPct val="92000"/>
              <a:buFont typeface="Wingdings 2" panose="05020102010507070707" pitchFamily="18" charset="2"/>
              <a:buNone/>
              <a:defRPr sz="894" kern="1200">
                <a:solidFill>
                  <a:schemeClr val="tx1">
                    <a:tint val="75000"/>
                  </a:schemeClr>
                </a:solidFill>
                <a:latin typeface="+mn-lt"/>
                <a:ea typeface="+mn-ea"/>
                <a:cs typeface="+mn-cs"/>
              </a:defRPr>
            </a:lvl4pPr>
            <a:lvl5pPr marL="1485900" indent="0" algn="ctr" defTabSz="371475" rtl="0" eaLnBrk="1" latinLnBrk="0" hangingPunct="1">
              <a:spcBef>
                <a:spcPct val="20000"/>
              </a:spcBef>
              <a:spcAft>
                <a:spcPts val="488"/>
              </a:spcAft>
              <a:buClr>
                <a:schemeClr val="accent1"/>
              </a:buClr>
              <a:buSzPct val="92000"/>
              <a:buFont typeface="Wingdings 2" panose="05020102010507070707" pitchFamily="18" charset="2"/>
              <a:buNone/>
              <a:defRPr sz="894" kern="1200">
                <a:solidFill>
                  <a:schemeClr val="tx1">
                    <a:tint val="75000"/>
                  </a:schemeClr>
                </a:solidFill>
                <a:latin typeface="+mn-lt"/>
                <a:ea typeface="+mn-ea"/>
                <a:cs typeface="+mn-cs"/>
              </a:defRPr>
            </a:lvl5pPr>
            <a:lvl6pPr marL="1857375" indent="0" algn="ctr" defTabSz="371475" rtl="0" eaLnBrk="1" latinLnBrk="0" hangingPunct="1">
              <a:spcBef>
                <a:spcPct val="20000"/>
              </a:spcBef>
              <a:spcAft>
                <a:spcPts val="488"/>
              </a:spcAft>
              <a:buClr>
                <a:schemeClr val="accent2"/>
              </a:buClr>
              <a:buSzPct val="92000"/>
              <a:buFont typeface="Wingdings 2" panose="05020102010507070707" pitchFamily="18" charset="2"/>
              <a:buNone/>
              <a:defRPr sz="975" kern="1200">
                <a:solidFill>
                  <a:schemeClr val="tx1">
                    <a:tint val="75000"/>
                  </a:schemeClr>
                </a:solidFill>
                <a:latin typeface="+mn-lt"/>
                <a:ea typeface="+mn-ea"/>
                <a:cs typeface="+mn-cs"/>
              </a:defRPr>
            </a:lvl6pPr>
            <a:lvl7pPr marL="2228850" indent="0" algn="ctr" defTabSz="371475" rtl="0" eaLnBrk="1" latinLnBrk="0" hangingPunct="1">
              <a:spcBef>
                <a:spcPct val="20000"/>
              </a:spcBef>
              <a:spcAft>
                <a:spcPts val="488"/>
              </a:spcAft>
              <a:buClr>
                <a:schemeClr val="accent2"/>
              </a:buClr>
              <a:buSzPct val="92000"/>
              <a:buFont typeface="Wingdings 2" panose="05020102010507070707" pitchFamily="18" charset="2"/>
              <a:buNone/>
              <a:defRPr sz="975" kern="1200">
                <a:solidFill>
                  <a:schemeClr val="tx1">
                    <a:tint val="75000"/>
                  </a:schemeClr>
                </a:solidFill>
                <a:latin typeface="+mn-lt"/>
                <a:ea typeface="+mn-ea"/>
                <a:cs typeface="+mn-cs"/>
              </a:defRPr>
            </a:lvl7pPr>
            <a:lvl8pPr marL="2600325" indent="0" algn="ctr" defTabSz="371475" rtl="0" eaLnBrk="1" latinLnBrk="0" hangingPunct="1">
              <a:spcBef>
                <a:spcPct val="20000"/>
              </a:spcBef>
              <a:spcAft>
                <a:spcPts val="488"/>
              </a:spcAft>
              <a:buClr>
                <a:schemeClr val="accent2"/>
              </a:buClr>
              <a:buSzPct val="92000"/>
              <a:buFont typeface="Wingdings 2" panose="05020102010507070707" pitchFamily="18" charset="2"/>
              <a:buNone/>
              <a:defRPr sz="975" kern="1200">
                <a:solidFill>
                  <a:schemeClr val="tx1">
                    <a:tint val="75000"/>
                  </a:schemeClr>
                </a:solidFill>
                <a:latin typeface="+mn-lt"/>
                <a:ea typeface="+mn-ea"/>
                <a:cs typeface="+mn-cs"/>
              </a:defRPr>
            </a:lvl8pPr>
            <a:lvl9pPr marL="2971800" indent="0" algn="ctr" defTabSz="371475" rtl="0" eaLnBrk="1" latinLnBrk="0" hangingPunct="1">
              <a:spcBef>
                <a:spcPct val="20000"/>
              </a:spcBef>
              <a:spcAft>
                <a:spcPts val="488"/>
              </a:spcAft>
              <a:buClr>
                <a:schemeClr val="accent2"/>
              </a:buClr>
              <a:buSzPct val="92000"/>
              <a:buFont typeface="Wingdings 2" panose="05020102010507070707" pitchFamily="18" charset="2"/>
              <a:buNone/>
              <a:defRPr sz="975" kern="1200">
                <a:solidFill>
                  <a:schemeClr val="tx1">
                    <a:tint val="75000"/>
                  </a:schemeClr>
                </a:solidFill>
                <a:latin typeface="+mn-lt"/>
                <a:ea typeface="+mn-ea"/>
                <a:cs typeface="+mn-cs"/>
              </a:defRPr>
            </a:lvl9pPr>
          </a:lstStyle>
          <a:p>
            <a:pPr>
              <a:lnSpc>
                <a:spcPct val="100000"/>
              </a:lnSpc>
              <a:spcBef>
                <a:spcPts val="0"/>
              </a:spcBef>
              <a:spcAft>
                <a:spcPts val="0"/>
              </a:spcAft>
            </a:pPr>
            <a:endParaRPr lang="de-DE" sz="1600" b="0" cap="none" dirty="0">
              <a:solidFill>
                <a:schemeClr val="tx1">
                  <a:lumMod val="50000"/>
                  <a:lumOff val="50000"/>
                </a:schemeClr>
              </a:solidFill>
              <a:latin typeface="Roboto Medium" panose="02000000000000000000" pitchFamily="2" charset="0"/>
              <a:cs typeface="Roboto Medium" panose="02000000000000000000" pitchFamily="2" charset="0"/>
            </a:endParaRPr>
          </a:p>
        </p:txBody>
      </p:sp>
      <p:sp>
        <p:nvSpPr>
          <p:cNvPr id="5" name="Text Placeholder 2">
            <a:extLst>
              <a:ext uri="{FF2B5EF4-FFF2-40B4-BE49-F238E27FC236}">
                <a16:creationId xmlns:a16="http://schemas.microsoft.com/office/drawing/2014/main" id="{004F82FF-E6D0-3289-506E-1DBFB1E55F6A}"/>
              </a:ext>
            </a:extLst>
          </p:cNvPr>
          <p:cNvSpPr txBox="1">
            <a:spLocks/>
          </p:cNvSpPr>
          <p:nvPr/>
        </p:nvSpPr>
        <p:spPr>
          <a:xfrm>
            <a:off x="909931" y="5282994"/>
            <a:ext cx="1612198" cy="272976"/>
          </a:xfrm>
          <a:prstGeom prst="rect">
            <a:avLst/>
          </a:prstGeom>
        </p:spPr>
        <p:txBody>
          <a:bodyPr anchor="t" anchorCtr="0"/>
          <a:lstStyle>
            <a:lvl1pPr marL="248625" indent="-248625"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Char char=""/>
              <a:defRPr sz="1381" kern="1200">
                <a:solidFill>
                  <a:schemeClr val="tx1"/>
                </a:solidFill>
                <a:latin typeface="+mn-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pPr marL="0" indent="0">
              <a:spcBef>
                <a:spcPts val="0"/>
              </a:spcBef>
              <a:spcAft>
                <a:spcPts val="3000"/>
              </a:spcAft>
              <a:buClr>
                <a:srgbClr val="335B74"/>
              </a:buClr>
              <a:buNone/>
            </a:pPr>
            <a:r>
              <a:rPr lang="de-DE" sz="900" dirty="0"/>
              <a:t>Foto: Bettina Meyer</a:t>
            </a:r>
          </a:p>
          <a:p>
            <a:pPr marL="285750" indent="-285750">
              <a:spcBef>
                <a:spcPts val="0"/>
              </a:spcBef>
              <a:spcAft>
                <a:spcPts val="3000"/>
              </a:spcAft>
              <a:buClr>
                <a:srgbClr val="335B74"/>
              </a:buClr>
              <a:buFont typeface="Arial" panose="020B0604020202020204" pitchFamily="34" charset="0"/>
              <a:buChar char="•"/>
            </a:pPr>
            <a:endParaRPr lang="de-DE" sz="1600" dirty="0"/>
          </a:p>
        </p:txBody>
      </p:sp>
      <p:sp>
        <p:nvSpPr>
          <p:cNvPr id="8" name="Textplatzhalter 3">
            <a:extLst>
              <a:ext uri="{FF2B5EF4-FFF2-40B4-BE49-F238E27FC236}">
                <a16:creationId xmlns:a16="http://schemas.microsoft.com/office/drawing/2014/main" id="{08292296-189C-4EA7-F904-53E87E38A60C}"/>
              </a:ext>
            </a:extLst>
          </p:cNvPr>
          <p:cNvSpPr txBox="1">
            <a:spLocks/>
          </p:cNvSpPr>
          <p:nvPr/>
        </p:nvSpPr>
        <p:spPr>
          <a:xfrm>
            <a:off x="6447132" y="6397521"/>
            <a:ext cx="4822714" cy="360000"/>
          </a:xfrm>
          <a:prstGeom prst="rect">
            <a:avLst/>
          </a:prstGeom>
        </p:spPr>
        <p:txBody>
          <a:bodyPr/>
          <a:lstStyle>
            <a:lvl1pPr marL="248625" indent="-248625"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Char char=""/>
              <a:defRPr sz="1381" kern="1200">
                <a:solidFill>
                  <a:schemeClr val="tx1"/>
                </a:solidFill>
                <a:latin typeface="+mn-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endParaRPr lang="de-DE" dirty="0">
              <a:latin typeface="Roboto" panose="02000000000000000000" pitchFamily="2" charset="0"/>
              <a:ea typeface="Roboto" panose="02000000000000000000" pitchFamily="2" charset="0"/>
              <a:cs typeface="Roboto" panose="02000000000000000000" pitchFamily="2" charset="0"/>
            </a:endParaRPr>
          </a:p>
        </p:txBody>
      </p:sp>
      <p:sp>
        <p:nvSpPr>
          <p:cNvPr id="6" name="Textplatzhalter 2">
            <a:extLst>
              <a:ext uri="{FF2B5EF4-FFF2-40B4-BE49-F238E27FC236}">
                <a16:creationId xmlns:a16="http://schemas.microsoft.com/office/drawing/2014/main" id="{4A46DE47-9587-311B-D13D-BE9732C47285}"/>
              </a:ext>
            </a:extLst>
          </p:cNvPr>
          <p:cNvSpPr txBox="1">
            <a:spLocks/>
          </p:cNvSpPr>
          <p:nvPr/>
        </p:nvSpPr>
        <p:spPr>
          <a:xfrm>
            <a:off x="1126780" y="924052"/>
            <a:ext cx="7274483" cy="1211263"/>
          </a:xfrm>
          <a:prstGeom prst="rect">
            <a:avLst/>
          </a:prstGeom>
        </p:spPr>
        <p:txBody>
          <a:bodyPr anchor="ctr" anchorCtr="0"/>
          <a:lstStyle>
            <a:lvl1pPr marL="0" indent="0"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None/>
              <a:defRPr sz="4000" kern="1200" cap="all" baseline="0">
                <a:solidFill>
                  <a:schemeClr val="tx1"/>
                </a:solidFill>
                <a:latin typeface="+mj-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r>
              <a:rPr lang="de-DE" sz="3200" i="1" cap="none" dirty="0">
                <a:solidFill>
                  <a:srgbClr val="223D4E"/>
                </a:solidFill>
              </a:rPr>
              <a:t>…ist machbar!</a:t>
            </a:r>
          </a:p>
        </p:txBody>
      </p:sp>
      <p:pic>
        <p:nvPicPr>
          <p:cNvPr id="9" name="Grafik 8">
            <a:extLst>
              <a:ext uri="{FF2B5EF4-FFF2-40B4-BE49-F238E27FC236}">
                <a16:creationId xmlns:a16="http://schemas.microsoft.com/office/drawing/2014/main" id="{F45547D6-E725-0D42-FD82-2A38FE13A0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33643" y="818507"/>
            <a:ext cx="2936755" cy="4154088"/>
          </a:xfrm>
          <a:prstGeom prst="rect">
            <a:avLst/>
          </a:prstGeom>
          <a:ln>
            <a:solidFill>
              <a:schemeClr val="bg1">
                <a:lumMod val="75000"/>
              </a:schemeClr>
            </a:solidFill>
          </a:ln>
        </p:spPr>
      </p:pic>
    </p:spTree>
    <p:extLst>
      <p:ext uri="{BB962C8B-B14F-4D97-AF65-F5344CB8AC3E}">
        <p14:creationId xmlns:p14="http://schemas.microsoft.com/office/powerpoint/2010/main" val="198203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220FE-8046-F1D7-8659-09A75D33D049}"/>
            </a:ext>
          </a:extLst>
        </p:cNvPr>
        <p:cNvGrpSpPr/>
        <p:nvPr/>
      </p:nvGrpSpPr>
      <p:grpSpPr>
        <a:xfrm>
          <a:off x="0" y="0"/>
          <a:ext cx="0" cy="0"/>
          <a:chOff x="0" y="0"/>
          <a:chExt cx="0" cy="0"/>
        </a:xfrm>
      </p:grpSpPr>
      <p:sp>
        <p:nvSpPr>
          <p:cNvPr id="6" name="Inhaltsplatzhalter 4">
            <a:extLst>
              <a:ext uri="{FF2B5EF4-FFF2-40B4-BE49-F238E27FC236}">
                <a16:creationId xmlns:a16="http://schemas.microsoft.com/office/drawing/2014/main" id="{FC63D91E-49BB-A93C-AFD4-EF257D32BDCF}"/>
              </a:ext>
            </a:extLst>
          </p:cNvPr>
          <p:cNvSpPr txBox="1">
            <a:spLocks/>
          </p:cNvSpPr>
          <p:nvPr/>
        </p:nvSpPr>
        <p:spPr>
          <a:xfrm>
            <a:off x="498061" y="1350186"/>
            <a:ext cx="7398051" cy="4856976"/>
          </a:xfrm>
          <a:prstGeom prst="rect">
            <a:avLst/>
          </a:prstGeom>
          <a:solidFill>
            <a:schemeClr val="bg1">
              <a:lumMod val="95000"/>
            </a:schemeClr>
          </a:solidFill>
          <a:ln>
            <a:solidFill>
              <a:schemeClr val="bg1">
                <a:lumMod val="75000"/>
              </a:schemeClr>
            </a:solidFill>
          </a:ln>
        </p:spPr>
        <p:txBody>
          <a:bodyPr>
            <a:noAutofit/>
          </a:bodyPr>
          <a:lstStyle>
            <a:lvl1pPr marL="248625" indent="-248625"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Char char=""/>
              <a:defRPr sz="1381" kern="1200">
                <a:solidFill>
                  <a:schemeClr val="tx1"/>
                </a:solidFill>
                <a:latin typeface="+mn-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pPr marL="321750" lvl="1" indent="0">
              <a:spcBef>
                <a:spcPts val="0"/>
              </a:spcBef>
              <a:spcAft>
                <a:spcPts val="0"/>
              </a:spcAft>
              <a:buClr>
                <a:srgbClr val="335B74"/>
              </a:buClr>
              <a:buNone/>
            </a:pPr>
            <a:r>
              <a:rPr lang="de-DE" sz="1744"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Begrüßung</a:t>
            </a:r>
            <a:endParaRPr lang="de-DE" sz="1744" i="1" dirty="0">
              <a:solidFill>
                <a:srgbClr val="335B74"/>
              </a:solidFill>
              <a:latin typeface="Roboto" panose="02000000000000000000" pitchFamily="2" charset="0"/>
              <a:ea typeface="Roboto" panose="02000000000000000000" pitchFamily="2" charset="0"/>
              <a:cs typeface="Roboto" panose="02000000000000000000" pitchFamily="2" charset="0"/>
            </a:endParaRPr>
          </a:p>
          <a:p>
            <a:pPr marL="664650" lvl="1" indent="-342900">
              <a:spcBef>
                <a:spcPts val="1200"/>
              </a:spcBef>
              <a:spcAft>
                <a:spcPts val="0"/>
              </a:spcAft>
              <a:buClr>
                <a:srgbClr val="335B74"/>
              </a:buClr>
              <a:buFont typeface="+mj-lt"/>
              <a:buAutoNum type="arabicPeriod"/>
            </a:pPr>
            <a:r>
              <a:rPr lang="de-DE" sz="1744"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Gemeinsam alt werden in Moisburg </a:t>
            </a:r>
            <a:br>
              <a:rPr lang="de-DE" sz="1744"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744"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t>
            </a:r>
            <a:r>
              <a:rPr lang="de-DE" sz="1744" b="1"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ist machbar</a:t>
            </a:r>
            <a:r>
              <a:rPr lang="de-DE" sz="1744"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t>
            </a:r>
          </a:p>
          <a:p>
            <a:pPr lvl="2">
              <a:spcBef>
                <a:spcPts val="600"/>
              </a:spcBef>
              <a:spcAft>
                <a:spcPts val="0"/>
              </a:spcAft>
              <a:buClr>
                <a:srgbClr val="335B74"/>
              </a:buClr>
              <a:buFont typeface="Wingdings" panose="05000000000000000000" pitchFamily="2" charset="2"/>
              <a:buChar char="§"/>
            </a:pPr>
            <a:r>
              <a:rPr lang="de-DE" sz="1662" b="1" dirty="0">
                <a:solidFill>
                  <a:srgbClr val="335B74"/>
                </a:solidFill>
                <a:latin typeface="Roboto" panose="02000000000000000000" pitchFamily="2" charset="0"/>
                <a:ea typeface="Roboto" panose="02000000000000000000" pitchFamily="2" charset="0"/>
                <a:cs typeface="Roboto" panose="02000000000000000000" pitchFamily="2" charset="0"/>
              </a:rPr>
              <a:t>Ergebnisse der Machbarkeitsstudie im Überblick</a:t>
            </a:r>
            <a:r>
              <a:rPr lang="de-DE" sz="1662"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t>
            </a:r>
            <a:br>
              <a:rPr lang="de-DE" sz="1662"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662"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Umfrage, Ausflüge, Erkenntnisse und erste Planungen</a:t>
            </a:r>
            <a:br>
              <a:rPr lang="de-DE" sz="1662"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662" i="1" dirty="0">
                <a:solidFill>
                  <a:srgbClr val="335B74"/>
                </a:solidFill>
                <a:latin typeface="Roboto" panose="02000000000000000000" pitchFamily="2" charset="0"/>
                <a:ea typeface="Roboto" panose="02000000000000000000" pitchFamily="2" charset="0"/>
                <a:cs typeface="Roboto" panose="02000000000000000000" pitchFamily="2" charset="0"/>
              </a:rPr>
              <a:t>Ingrid Heineking fasst zusammen</a:t>
            </a:r>
          </a:p>
          <a:p>
            <a:pPr marL="664650" lvl="1" indent="-342900">
              <a:spcBef>
                <a:spcPts val="1200"/>
              </a:spcBef>
              <a:spcAft>
                <a:spcPts val="0"/>
              </a:spcAft>
              <a:buClr>
                <a:srgbClr val="335B74"/>
              </a:buClr>
              <a:buFont typeface="+mj-lt"/>
              <a:buAutoNum type="arabicPeriod"/>
            </a:pPr>
            <a:r>
              <a:rPr lang="de-DE" sz="1744"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und was kommt jetzt?</a:t>
            </a:r>
            <a:endParaRPr lang="de-DE" sz="1744"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lvl="2">
              <a:spcBef>
                <a:spcPts val="600"/>
              </a:spcBef>
              <a:spcAft>
                <a:spcPts val="0"/>
              </a:spcAft>
              <a:buClr>
                <a:srgbClr val="335B74"/>
              </a:buClr>
              <a:buFont typeface="Wingdings" panose="05000000000000000000" pitchFamily="2" charset="2"/>
              <a:buChar char="§"/>
            </a:pPr>
            <a:r>
              <a:rPr lang="de-DE" sz="1662" b="1" dirty="0">
                <a:solidFill>
                  <a:srgbClr val="335B74"/>
                </a:solidFill>
                <a:latin typeface="Roboto" panose="02000000000000000000" pitchFamily="2" charset="0"/>
                <a:ea typeface="Roboto" panose="02000000000000000000" pitchFamily="2" charset="0"/>
                <a:cs typeface="Roboto" panose="02000000000000000000" pitchFamily="2" charset="0"/>
              </a:rPr>
              <a:t>Seniorenwohnen auf Cassens Hoff </a:t>
            </a:r>
            <a:br>
              <a:rPr lang="de-DE" sz="1662" b="1" dirty="0">
                <a:solidFill>
                  <a:srgbClr val="335B74"/>
                </a:solidFill>
                <a:latin typeface="Roboto" panose="02000000000000000000" pitchFamily="2" charset="0"/>
                <a:ea typeface="Roboto" panose="02000000000000000000" pitchFamily="2" charset="0"/>
                <a:cs typeface="Roboto" panose="02000000000000000000" pitchFamily="2" charset="0"/>
              </a:rPr>
            </a:br>
            <a:r>
              <a:rPr lang="de-DE" sz="1662" b="1" dirty="0">
                <a:solidFill>
                  <a:srgbClr val="335B74"/>
                </a:solidFill>
                <a:latin typeface="Roboto" panose="02000000000000000000" pitchFamily="2" charset="0"/>
                <a:ea typeface="Roboto" panose="02000000000000000000" pitchFamily="2" charset="0"/>
                <a:cs typeface="Roboto" panose="02000000000000000000" pitchFamily="2" charset="0"/>
              </a:rPr>
              <a:t>– als Genossenschaftsmodell </a:t>
            </a:r>
            <a:br>
              <a:rPr lang="de-DE" sz="1662"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662" i="1" dirty="0">
                <a:solidFill>
                  <a:srgbClr val="335B74"/>
                </a:solidFill>
                <a:latin typeface="Roboto" panose="02000000000000000000" pitchFamily="2" charset="0"/>
                <a:ea typeface="Roboto" panose="02000000000000000000" pitchFamily="2" charset="0"/>
                <a:cs typeface="Roboto" panose="02000000000000000000" pitchFamily="2" charset="0"/>
              </a:rPr>
              <a:t>Informationen von Wilhelm Prigge</a:t>
            </a:r>
            <a:br>
              <a:rPr lang="de-DE" sz="1662" i="1" dirty="0">
                <a:solidFill>
                  <a:srgbClr val="335B74"/>
                </a:solidFill>
                <a:latin typeface="Roboto" panose="02000000000000000000" pitchFamily="2" charset="0"/>
                <a:ea typeface="Roboto" panose="02000000000000000000" pitchFamily="2" charset="0"/>
                <a:cs typeface="Roboto" panose="02000000000000000000" pitchFamily="2" charset="0"/>
              </a:rPr>
            </a:br>
            <a:endParaRPr lang="de-DE" sz="1050"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lvl="2">
              <a:spcBef>
                <a:spcPts val="0"/>
              </a:spcBef>
              <a:spcAft>
                <a:spcPts val="0"/>
              </a:spcAft>
              <a:buClr>
                <a:srgbClr val="335B74"/>
              </a:buClr>
              <a:buFont typeface="Wingdings" panose="05000000000000000000" pitchFamily="2" charset="2"/>
              <a:buChar char="§"/>
            </a:pPr>
            <a:r>
              <a:rPr lang="de-DE" sz="1662" b="1" dirty="0">
                <a:solidFill>
                  <a:srgbClr val="335B74"/>
                </a:solidFill>
                <a:latin typeface="Roboto" panose="02000000000000000000" pitchFamily="2" charset="0"/>
                <a:ea typeface="Roboto" panose="02000000000000000000" pitchFamily="2" charset="0"/>
                <a:cs typeface="Roboto" panose="02000000000000000000" pitchFamily="2" charset="0"/>
              </a:rPr>
              <a:t>„Begegnungsort“ Cassens Hoff</a:t>
            </a:r>
            <a:br>
              <a:rPr lang="de-DE" sz="1662"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662" i="1" dirty="0">
                <a:solidFill>
                  <a:srgbClr val="335B74"/>
                </a:solidFill>
                <a:latin typeface="Roboto" panose="02000000000000000000" pitchFamily="2" charset="0"/>
                <a:ea typeface="Roboto" panose="02000000000000000000" pitchFamily="2" charset="0"/>
                <a:cs typeface="Roboto" panose="02000000000000000000" pitchFamily="2" charset="0"/>
              </a:rPr>
              <a:t>Ankündigung des Workshops am 21.11.2025 mit den Dorfmoderatorinnen und der Dorf-Koordinatorin</a:t>
            </a:r>
          </a:p>
          <a:p>
            <a:pPr marL="606150" lvl="1" indent="-342900">
              <a:spcBef>
                <a:spcPts val="1200"/>
              </a:spcBef>
              <a:spcAft>
                <a:spcPts val="0"/>
              </a:spcAft>
              <a:buClr>
                <a:srgbClr val="335B74"/>
              </a:buClr>
              <a:buFont typeface="+mj-lt"/>
              <a:buAutoNum type="arabicPeriod"/>
            </a:pPr>
            <a:r>
              <a:rPr lang="de-DE" sz="1744"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es geht weiter! </a:t>
            </a:r>
            <a:br>
              <a:rPr lang="de-DE" sz="1744" b="1"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744" b="1"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t>
            </a:r>
            <a:r>
              <a:rPr lang="de-DE" sz="1662" b="1" dirty="0">
                <a:solidFill>
                  <a:srgbClr val="335B74"/>
                </a:solidFill>
                <a:latin typeface="Roboto" panose="02000000000000000000" pitchFamily="2" charset="0"/>
                <a:ea typeface="Roboto" panose="02000000000000000000" pitchFamily="2" charset="0"/>
                <a:cs typeface="Roboto" panose="02000000000000000000" pitchFamily="2" charset="0"/>
              </a:rPr>
              <a:t>Dorfregion Este-Niederung: Dorfentwicklung in Moisburg </a:t>
            </a:r>
            <a:br>
              <a:rPr lang="de-DE" sz="1744"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744"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t>
            </a:r>
            <a:endParaRPr lang="de-DE" sz="1744" b="1"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5" name="logo_rgb_1">
            <a:extLst>
              <a:ext uri="{FF2B5EF4-FFF2-40B4-BE49-F238E27FC236}">
                <a16:creationId xmlns:a16="http://schemas.microsoft.com/office/drawing/2014/main" id="{D6FF4AB6-DE57-D19B-4BE5-FE39B7F30C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7609" y="6356350"/>
            <a:ext cx="1072381" cy="437963"/>
          </a:xfrm>
          <a:prstGeom prst="rect">
            <a:avLst/>
          </a:prstGeom>
          <a:solidFill>
            <a:schemeClr val="bg1"/>
          </a:solidFill>
          <a:ln>
            <a:noFill/>
          </a:ln>
        </p:spPr>
      </p:pic>
      <p:pic>
        <p:nvPicPr>
          <p:cNvPr id="3" name="Grafik 2">
            <a:extLst>
              <a:ext uri="{FF2B5EF4-FFF2-40B4-BE49-F238E27FC236}">
                <a16:creationId xmlns:a16="http://schemas.microsoft.com/office/drawing/2014/main" id="{098775F2-18CD-118C-AFF6-46C6445DF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7457" y="305455"/>
            <a:ext cx="1982533" cy="982878"/>
          </a:xfrm>
          <a:prstGeom prst="rect">
            <a:avLst/>
          </a:prstGeom>
        </p:spPr>
      </p:pic>
      <p:sp>
        <p:nvSpPr>
          <p:cNvPr id="8" name="Slide Number Placeholder 3">
            <a:extLst>
              <a:ext uri="{FF2B5EF4-FFF2-40B4-BE49-F238E27FC236}">
                <a16:creationId xmlns:a16="http://schemas.microsoft.com/office/drawing/2014/main" id="{854E2C29-3E55-A6B6-4FFC-6D75FDA24E9C}"/>
              </a:ext>
            </a:extLst>
          </p:cNvPr>
          <p:cNvSpPr>
            <a:spLocks noGrp="1"/>
          </p:cNvSpPr>
          <p:nvPr>
            <p:ph type="sldNum" sz="quarter" idx="12"/>
          </p:nvPr>
        </p:nvSpPr>
        <p:spPr>
          <a:xfrm>
            <a:off x="7807624" y="639576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000" b="0" i="0" u="none" strike="noStrike" kern="1200" cap="none" spc="0" normalizeH="0" baseline="0" noProof="0" smtClean="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700" b="0" i="0" u="none" strike="noStrike" kern="1200" cap="none" spc="0" normalizeH="0" baseline="0" noProof="0" dirty="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endParaRPr>
          </a:p>
        </p:txBody>
      </p:sp>
      <p:sp>
        <p:nvSpPr>
          <p:cNvPr id="13" name="Title 4">
            <a:extLst>
              <a:ext uri="{FF2B5EF4-FFF2-40B4-BE49-F238E27FC236}">
                <a16:creationId xmlns:a16="http://schemas.microsoft.com/office/drawing/2014/main" id="{B58A6D9D-4DB6-E653-99EE-16D32673195B}"/>
              </a:ext>
            </a:extLst>
          </p:cNvPr>
          <p:cNvSpPr txBox="1">
            <a:spLocks/>
          </p:cNvSpPr>
          <p:nvPr/>
        </p:nvSpPr>
        <p:spPr>
          <a:xfrm>
            <a:off x="479607" y="176725"/>
            <a:ext cx="94278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b="1"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3. INFO-ABEND am 29.10.2025</a:t>
            </a:r>
          </a:p>
        </p:txBody>
      </p:sp>
      <p:pic>
        <p:nvPicPr>
          <p:cNvPr id="7" name="Grafik 6">
            <a:extLst>
              <a:ext uri="{FF2B5EF4-FFF2-40B4-BE49-F238E27FC236}">
                <a16:creationId xmlns:a16="http://schemas.microsoft.com/office/drawing/2014/main" id="{A2725814-97BF-82EA-61E8-E15B794939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597" y="1230363"/>
            <a:ext cx="3579708" cy="5063555"/>
          </a:xfrm>
          <a:prstGeom prst="rect">
            <a:avLst/>
          </a:prstGeom>
          <a:ln>
            <a:solidFill>
              <a:srgbClr val="C7E5D9"/>
            </a:solidFill>
          </a:ln>
        </p:spPr>
      </p:pic>
    </p:spTree>
    <p:extLst>
      <p:ext uri="{BB962C8B-B14F-4D97-AF65-F5344CB8AC3E}">
        <p14:creationId xmlns:p14="http://schemas.microsoft.com/office/powerpoint/2010/main" val="2143339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145ED6-AC20-1F05-861B-7863F76C69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700" b="0" i="0" u="none" strike="noStrike" kern="1200" cap="none" spc="0" normalizeH="0" baseline="0" noProof="0" smtClean="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700" b="0" i="0" u="none" strike="noStrike" kern="1200" cap="none" spc="0" normalizeH="0" baseline="0" noProof="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endParaRPr>
          </a:p>
        </p:txBody>
      </p:sp>
      <p:pic>
        <p:nvPicPr>
          <p:cNvPr id="5" name="logo_rgb_1">
            <a:extLst>
              <a:ext uri="{FF2B5EF4-FFF2-40B4-BE49-F238E27FC236}">
                <a16:creationId xmlns:a16="http://schemas.microsoft.com/office/drawing/2014/main" id="{F9436DDA-D366-2C83-507F-F133934591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7609" y="6356350"/>
            <a:ext cx="1072381" cy="437963"/>
          </a:xfrm>
          <a:prstGeom prst="rect">
            <a:avLst/>
          </a:prstGeom>
          <a:solidFill>
            <a:schemeClr val="bg1"/>
          </a:solidFill>
          <a:ln>
            <a:noFill/>
          </a:ln>
        </p:spPr>
      </p:pic>
      <p:pic>
        <p:nvPicPr>
          <p:cNvPr id="3" name="Grafik 2">
            <a:extLst>
              <a:ext uri="{FF2B5EF4-FFF2-40B4-BE49-F238E27FC236}">
                <a16:creationId xmlns:a16="http://schemas.microsoft.com/office/drawing/2014/main" id="{41021B11-785C-25E1-9677-8ADFDBEDD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7457" y="305455"/>
            <a:ext cx="1982533" cy="982878"/>
          </a:xfrm>
          <a:prstGeom prst="rect">
            <a:avLst/>
          </a:prstGeom>
        </p:spPr>
      </p:pic>
      <p:pic>
        <p:nvPicPr>
          <p:cNvPr id="52" name="Grafik 51">
            <a:extLst>
              <a:ext uri="{FF2B5EF4-FFF2-40B4-BE49-F238E27FC236}">
                <a16:creationId xmlns:a16="http://schemas.microsoft.com/office/drawing/2014/main" id="{3E84B28F-4BBB-5D05-B1DC-BD18749225F0}"/>
              </a:ext>
            </a:extLst>
          </p:cNvPr>
          <p:cNvPicPr>
            <a:picLocks noChangeAspect="1"/>
          </p:cNvPicPr>
          <p:nvPr/>
        </p:nvPicPr>
        <p:blipFill>
          <a:blip r:embed="rId5"/>
          <a:stretch>
            <a:fillRect/>
          </a:stretch>
        </p:blipFill>
        <p:spPr>
          <a:xfrm>
            <a:off x="8855460" y="1720964"/>
            <a:ext cx="2888865" cy="4080823"/>
          </a:xfrm>
          <a:prstGeom prst="rect">
            <a:avLst/>
          </a:prstGeom>
          <a:ln>
            <a:solidFill>
              <a:schemeClr val="bg1">
                <a:lumMod val="75000"/>
              </a:schemeClr>
            </a:solidFill>
          </a:ln>
        </p:spPr>
      </p:pic>
      <p:sp>
        <p:nvSpPr>
          <p:cNvPr id="53" name="Textfeld 52">
            <a:extLst>
              <a:ext uri="{FF2B5EF4-FFF2-40B4-BE49-F238E27FC236}">
                <a16:creationId xmlns:a16="http://schemas.microsoft.com/office/drawing/2014/main" id="{708057C5-03DF-3415-A542-FF2590F30FAC}"/>
              </a:ext>
            </a:extLst>
          </p:cNvPr>
          <p:cNvSpPr txBox="1"/>
          <p:nvPr/>
        </p:nvSpPr>
        <p:spPr>
          <a:xfrm rot="21597561">
            <a:off x="9296498" y="5877024"/>
            <a:ext cx="2121509" cy="276999"/>
          </a:xfrm>
          <a:prstGeom prst="rect">
            <a:avLst/>
          </a:prstGeom>
          <a:solidFill>
            <a:srgbClr val="C8E4D8"/>
          </a:solidFill>
          <a:ln>
            <a:solidFill>
              <a:srgbClr val="335B74"/>
            </a:solidFill>
          </a:ln>
        </p:spPr>
        <p:txBody>
          <a:bodyPr wrap="square">
            <a:spAutoFit/>
          </a:bodyPr>
          <a:lstStyle/>
          <a:p>
            <a:pPr algn="ctr">
              <a:lnSpc>
                <a:spcPct val="100000"/>
              </a:lnSpc>
              <a:spcBef>
                <a:spcPts val="600"/>
              </a:spcBef>
              <a:spcAft>
                <a:spcPts val="600"/>
              </a:spcAft>
              <a:buClr>
                <a:srgbClr val="335B74"/>
              </a:buClr>
            </a:pPr>
            <a:r>
              <a:rPr lang="de-DE" sz="1200" dirty="0">
                <a:solidFill>
                  <a:srgbClr val="335B74"/>
                </a:solidFill>
                <a:latin typeface="Roboto" panose="02000000000000000000" pitchFamily="2" charset="0"/>
                <a:ea typeface="Roboto" panose="02000000000000000000" pitchFamily="2" charset="0"/>
                <a:cs typeface="Roboto" panose="02000000000000000000" pitchFamily="2" charset="0"/>
              </a:rPr>
              <a:t>vom 04.11. bis 15.12.2024</a:t>
            </a:r>
          </a:p>
        </p:txBody>
      </p:sp>
      <p:sp>
        <p:nvSpPr>
          <p:cNvPr id="54" name="Textfeld 53">
            <a:extLst>
              <a:ext uri="{FF2B5EF4-FFF2-40B4-BE49-F238E27FC236}">
                <a16:creationId xmlns:a16="http://schemas.microsoft.com/office/drawing/2014/main" id="{9ED6D434-6950-5665-E661-F937BC49C48C}"/>
              </a:ext>
            </a:extLst>
          </p:cNvPr>
          <p:cNvSpPr txBox="1"/>
          <p:nvPr/>
        </p:nvSpPr>
        <p:spPr>
          <a:xfrm rot="1476071">
            <a:off x="10301077" y="1762822"/>
            <a:ext cx="1667704" cy="338554"/>
          </a:xfrm>
          <a:prstGeom prst="rect">
            <a:avLst/>
          </a:prstGeom>
          <a:solidFill>
            <a:schemeClr val="bg1"/>
          </a:solidFill>
        </p:spPr>
        <p:txBody>
          <a:bodyPr wrap="square">
            <a:spAutoFit/>
          </a:bodyPr>
          <a:lstStyle/>
          <a:p>
            <a:pPr marL="85725" lvl="2" indent="0">
              <a:spcBef>
                <a:spcPts val="600"/>
              </a:spcBef>
              <a:spcAft>
                <a:spcPts val="0"/>
              </a:spcAft>
              <a:buClr>
                <a:srgbClr val="335B74"/>
              </a:buClr>
              <a:buNone/>
            </a:pPr>
            <a:r>
              <a:rPr lang="de-DE" sz="1600" dirty="0">
                <a:solidFill>
                  <a:srgbClr val="CE293A"/>
                </a:solidFill>
                <a:latin typeface="Roboto" panose="02000000000000000000" pitchFamily="2" charset="0"/>
                <a:ea typeface="Roboto" panose="02000000000000000000" pitchFamily="2" charset="0"/>
                <a:cs typeface="Roboto" panose="02000000000000000000" pitchFamily="2" charset="0"/>
              </a:rPr>
              <a:t>270 Antworten</a:t>
            </a:r>
          </a:p>
        </p:txBody>
      </p:sp>
      <p:sp>
        <p:nvSpPr>
          <p:cNvPr id="56" name="Textfeld 55">
            <a:extLst>
              <a:ext uri="{FF2B5EF4-FFF2-40B4-BE49-F238E27FC236}">
                <a16:creationId xmlns:a16="http://schemas.microsoft.com/office/drawing/2014/main" id="{87491474-85B5-4050-8193-4F7E57CE1A25}"/>
              </a:ext>
            </a:extLst>
          </p:cNvPr>
          <p:cNvSpPr txBox="1"/>
          <p:nvPr/>
        </p:nvSpPr>
        <p:spPr>
          <a:xfrm>
            <a:off x="4519550" y="2154635"/>
            <a:ext cx="3935566" cy="3647152"/>
          </a:xfrm>
          <a:prstGeom prst="rect">
            <a:avLst/>
          </a:prstGeom>
          <a:noFill/>
          <a:ln>
            <a:solidFill>
              <a:srgbClr val="335B74"/>
            </a:solidFill>
          </a:ln>
        </p:spPr>
        <p:txBody>
          <a:bodyPr wrap="square">
            <a:spAutoFit/>
          </a:bodyPr>
          <a:lstStyle/>
          <a:p>
            <a:pPr>
              <a:spcBef>
                <a:spcPts val="600"/>
              </a:spcBef>
              <a:spcAft>
                <a:spcPts val="600"/>
              </a:spcAft>
              <a:buClr>
                <a:srgbClr val="335B74"/>
              </a:buClr>
            </a:pPr>
            <a:r>
              <a:rPr lang="de-DE" sz="1600" b="1" dirty="0">
                <a:solidFill>
                  <a:srgbClr val="335B74"/>
                </a:solidFill>
                <a:latin typeface="Roboto" panose="02000000000000000000" pitchFamily="2" charset="0"/>
                <a:ea typeface="Roboto" panose="02000000000000000000" pitchFamily="2" charset="0"/>
                <a:cs typeface="Roboto" panose="02000000000000000000" pitchFamily="2" charset="0"/>
              </a:rPr>
              <a:t>        Gemeinsam alt werden in Moisburg </a:t>
            </a:r>
          </a:p>
          <a:p>
            <a:pPr>
              <a:spcBef>
                <a:spcPts val="600"/>
              </a:spcBef>
              <a:spcAft>
                <a:spcPts val="600"/>
              </a:spcAft>
              <a:buClr>
                <a:srgbClr val="335B74"/>
              </a:buClr>
            </a:pPr>
            <a:r>
              <a:rPr lang="de-DE" sz="1600"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Was gehört für die Menschen dazu?</a:t>
            </a:r>
          </a:p>
          <a:p>
            <a:pPr marL="0" lvl="1">
              <a:lnSpc>
                <a:spcPct val="100000"/>
              </a:lnSpc>
              <a:spcBef>
                <a:spcPts val="1200"/>
              </a:spcBef>
              <a:spcAft>
                <a:spcPts val="0"/>
              </a:spcAft>
              <a:buClr>
                <a:srgbClr val="335B74"/>
              </a:buClr>
            </a:pPr>
            <a:r>
              <a:rPr lang="de-DE" sz="1600" dirty="0">
                <a:solidFill>
                  <a:srgbClr val="335B74"/>
                </a:solidFill>
                <a:latin typeface="Roboto" panose="02000000000000000000" pitchFamily="2" charset="0"/>
                <a:ea typeface="Roboto" panose="02000000000000000000" pitchFamily="2" charset="0"/>
                <a:cs typeface="Roboto" panose="02000000000000000000" pitchFamily="2" charset="0"/>
              </a:rPr>
              <a:t>Angaben zur Person</a:t>
            </a:r>
          </a:p>
          <a:p>
            <a:pPr marL="0" lvl="1">
              <a:lnSpc>
                <a:spcPct val="100000"/>
              </a:lnSpc>
              <a:spcBef>
                <a:spcPts val="1200"/>
              </a:spcBef>
              <a:spcAft>
                <a:spcPts val="0"/>
              </a:spcAft>
              <a:buClr>
                <a:srgbClr val="335B74"/>
              </a:buClr>
            </a:pPr>
            <a:r>
              <a:rPr lang="de-DE" sz="1600" dirty="0">
                <a:solidFill>
                  <a:srgbClr val="335B74"/>
                </a:solidFill>
                <a:latin typeface="Roboto" panose="02000000000000000000" pitchFamily="2" charset="0"/>
                <a:ea typeface="Roboto" panose="02000000000000000000" pitchFamily="2" charset="0"/>
                <a:cs typeface="Roboto" panose="02000000000000000000" pitchFamily="2" charset="0"/>
              </a:rPr>
              <a:t>Wenn Du an Deine jetzige Wohnsituation denkst …	</a:t>
            </a:r>
          </a:p>
          <a:p>
            <a:pPr marL="0" lvl="1">
              <a:lnSpc>
                <a:spcPct val="100000"/>
              </a:lnSpc>
              <a:spcBef>
                <a:spcPts val="1200"/>
              </a:spcBef>
              <a:spcAft>
                <a:spcPts val="0"/>
              </a:spcAft>
              <a:buClr>
                <a:srgbClr val="335B74"/>
              </a:buClr>
            </a:pPr>
            <a:r>
              <a:rPr lang="de-DE" sz="1600" dirty="0">
                <a:solidFill>
                  <a:srgbClr val="335B74"/>
                </a:solidFill>
                <a:latin typeface="Roboto" panose="02000000000000000000" pitchFamily="2" charset="0"/>
                <a:ea typeface="Roboto" panose="02000000000000000000" pitchFamily="2" charset="0"/>
                <a:cs typeface="Roboto" panose="02000000000000000000" pitchFamily="2" charset="0"/>
              </a:rPr>
              <a:t>Wenn Du an das soziale Leben in Moisburg denkst …</a:t>
            </a:r>
          </a:p>
          <a:p>
            <a:pPr marL="0" lvl="1">
              <a:lnSpc>
                <a:spcPct val="100000"/>
              </a:lnSpc>
              <a:spcBef>
                <a:spcPts val="1200"/>
              </a:spcBef>
              <a:spcAft>
                <a:spcPts val="0"/>
              </a:spcAft>
              <a:buClr>
                <a:srgbClr val="335B74"/>
              </a:buClr>
            </a:pPr>
            <a:br>
              <a:rPr lang="de-DE" sz="1600" i="1" dirty="0">
                <a:solidFill>
                  <a:srgbClr val="335B74"/>
                </a:solidFill>
                <a:latin typeface="Roboto" panose="02000000000000000000" pitchFamily="2" charset="0"/>
                <a:ea typeface="Roboto" panose="02000000000000000000" pitchFamily="2" charset="0"/>
                <a:cs typeface="Roboto" panose="02000000000000000000" pitchFamily="2" charset="0"/>
              </a:rPr>
            </a:br>
            <a:r>
              <a:rPr lang="de-DE" sz="1600" i="1" dirty="0">
                <a:solidFill>
                  <a:srgbClr val="335B74"/>
                </a:solidFill>
                <a:latin typeface="Roboto" panose="02000000000000000000" pitchFamily="2" charset="0"/>
                <a:ea typeface="Roboto" panose="02000000000000000000" pitchFamily="2" charset="0"/>
                <a:cs typeface="Roboto" panose="02000000000000000000" pitchFamily="2" charset="0"/>
              </a:rPr>
              <a:t>Wenn Du an die neuen Möglichkeiten </a:t>
            </a:r>
            <a:br>
              <a:rPr lang="de-DE" sz="1600" i="1" dirty="0">
                <a:solidFill>
                  <a:srgbClr val="335B74"/>
                </a:solidFill>
                <a:latin typeface="Roboto" panose="02000000000000000000" pitchFamily="2" charset="0"/>
                <a:ea typeface="Roboto" panose="02000000000000000000" pitchFamily="2" charset="0"/>
                <a:cs typeface="Roboto" panose="02000000000000000000" pitchFamily="2" charset="0"/>
              </a:rPr>
            </a:br>
            <a:r>
              <a:rPr lang="de-DE" sz="1600" i="1" dirty="0">
                <a:solidFill>
                  <a:srgbClr val="335B74"/>
                </a:solidFill>
                <a:latin typeface="Roboto" panose="02000000000000000000" pitchFamily="2" charset="0"/>
                <a:ea typeface="Roboto" panose="02000000000000000000" pitchFamily="2" charset="0"/>
                <a:cs typeface="Roboto" panose="02000000000000000000" pitchFamily="2" charset="0"/>
              </a:rPr>
              <a:t>auf „Cassens Hoff“ denkst ... </a:t>
            </a:r>
            <a:br>
              <a:rPr lang="de-DE" sz="1600" i="1" dirty="0">
                <a:solidFill>
                  <a:srgbClr val="335B74"/>
                </a:solidFill>
                <a:latin typeface="Roboto" panose="02000000000000000000" pitchFamily="2" charset="0"/>
                <a:ea typeface="Roboto" panose="02000000000000000000" pitchFamily="2" charset="0"/>
                <a:cs typeface="Roboto" panose="02000000000000000000" pitchFamily="2" charset="0"/>
              </a:rPr>
            </a:br>
            <a:endParaRPr lang="de-DE" sz="1600" i="1" dirty="0">
              <a:solidFill>
                <a:srgbClr val="335B74"/>
              </a:solidFill>
              <a:latin typeface="Roboto" panose="02000000000000000000" pitchFamily="2" charset="0"/>
              <a:ea typeface="Roboto" panose="02000000000000000000" pitchFamily="2" charset="0"/>
              <a:cs typeface="Roboto" panose="02000000000000000000" pitchFamily="2" charset="0"/>
            </a:endParaRPr>
          </a:p>
        </p:txBody>
      </p:sp>
      <p:sp>
        <p:nvSpPr>
          <p:cNvPr id="57" name="Ellipse 56">
            <a:extLst>
              <a:ext uri="{FF2B5EF4-FFF2-40B4-BE49-F238E27FC236}">
                <a16:creationId xmlns:a16="http://schemas.microsoft.com/office/drawing/2014/main" id="{2BC74FB5-1319-A054-A773-C0451AF0760F}"/>
              </a:ext>
            </a:extLst>
          </p:cNvPr>
          <p:cNvSpPr/>
          <p:nvPr/>
        </p:nvSpPr>
        <p:spPr>
          <a:xfrm>
            <a:off x="4339232" y="4735220"/>
            <a:ext cx="3729455" cy="981276"/>
          </a:xfrm>
          <a:prstGeom prst="ellipse">
            <a:avLst/>
          </a:prstGeom>
          <a:noFill/>
          <a:ln w="19050">
            <a:solidFill>
              <a:srgbClr val="CC31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7">
            <a:extLst>
              <a:ext uri="{FF2B5EF4-FFF2-40B4-BE49-F238E27FC236}">
                <a16:creationId xmlns:a16="http://schemas.microsoft.com/office/drawing/2014/main" id="{5467B9B9-FD2A-8F79-8D06-C286D7CEA330}"/>
              </a:ext>
            </a:extLst>
          </p:cNvPr>
          <p:cNvPicPr>
            <a:picLocks noChangeAspect="1"/>
          </p:cNvPicPr>
          <p:nvPr/>
        </p:nvPicPr>
        <p:blipFill>
          <a:blip r:embed="rId6"/>
          <a:stretch>
            <a:fillRect/>
          </a:stretch>
        </p:blipFill>
        <p:spPr>
          <a:xfrm>
            <a:off x="4506545" y="1345027"/>
            <a:ext cx="1236487" cy="1236487"/>
          </a:xfrm>
          <a:prstGeom prst="rect">
            <a:avLst/>
          </a:prstGeom>
        </p:spPr>
      </p:pic>
      <p:sp>
        <p:nvSpPr>
          <p:cNvPr id="9" name="Title 4">
            <a:extLst>
              <a:ext uri="{FF2B5EF4-FFF2-40B4-BE49-F238E27FC236}">
                <a16:creationId xmlns:a16="http://schemas.microsoft.com/office/drawing/2014/main" id="{3C5F4C9C-9EF3-28B6-6ACD-4FF9C522C512}"/>
              </a:ext>
            </a:extLst>
          </p:cNvPr>
          <p:cNvSpPr txBox="1">
            <a:spLocks/>
          </p:cNvSpPr>
          <p:nvPr/>
        </p:nvSpPr>
        <p:spPr>
          <a:xfrm>
            <a:off x="479607" y="176725"/>
            <a:ext cx="94278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TOP 1</a:t>
            </a:r>
            <a:r>
              <a:rPr lang="de-DE" sz="2800" b="1"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  Gemeinsam alt werden – </a:t>
            </a:r>
            <a:r>
              <a:rPr lang="de-DE" sz="2800" b="1" i="1"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 ist machbar!</a:t>
            </a:r>
          </a:p>
        </p:txBody>
      </p:sp>
      <p:pic>
        <p:nvPicPr>
          <p:cNvPr id="6" name="Grafik 5">
            <a:extLst>
              <a:ext uri="{FF2B5EF4-FFF2-40B4-BE49-F238E27FC236}">
                <a16:creationId xmlns:a16="http://schemas.microsoft.com/office/drawing/2014/main" id="{30D89487-EFB5-A442-7025-B80E50034361}"/>
              </a:ext>
            </a:extLst>
          </p:cNvPr>
          <p:cNvPicPr>
            <a:picLocks noChangeAspect="1"/>
          </p:cNvPicPr>
          <p:nvPr/>
        </p:nvPicPr>
        <p:blipFill>
          <a:blip r:embed="rId7"/>
          <a:srcRect t="8373" r="14181"/>
          <a:stretch>
            <a:fillRect/>
          </a:stretch>
        </p:blipFill>
        <p:spPr>
          <a:xfrm>
            <a:off x="447675" y="1313883"/>
            <a:ext cx="3475952" cy="4911246"/>
          </a:xfrm>
          <a:prstGeom prst="rect">
            <a:avLst/>
          </a:prstGeom>
        </p:spPr>
      </p:pic>
      <p:pic>
        <p:nvPicPr>
          <p:cNvPr id="49" name="Grafik 48">
            <a:extLst>
              <a:ext uri="{FF2B5EF4-FFF2-40B4-BE49-F238E27FC236}">
                <a16:creationId xmlns:a16="http://schemas.microsoft.com/office/drawing/2014/main" id="{CF219DCF-C344-8E46-C229-1404730B8623}"/>
              </a:ext>
            </a:extLst>
          </p:cNvPr>
          <p:cNvPicPr>
            <a:picLocks noChangeAspect="1"/>
          </p:cNvPicPr>
          <p:nvPr/>
        </p:nvPicPr>
        <p:blipFill>
          <a:blip r:embed="rId8"/>
          <a:stretch>
            <a:fillRect/>
          </a:stretch>
        </p:blipFill>
        <p:spPr>
          <a:xfrm>
            <a:off x="2535663" y="1365331"/>
            <a:ext cx="1685925" cy="789304"/>
          </a:xfrm>
          <a:prstGeom prst="rect">
            <a:avLst/>
          </a:prstGeom>
        </p:spPr>
      </p:pic>
    </p:spTree>
    <p:extLst>
      <p:ext uri="{BB962C8B-B14F-4D97-AF65-F5344CB8AC3E}">
        <p14:creationId xmlns:p14="http://schemas.microsoft.com/office/powerpoint/2010/main" val="310445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1+#ppt_w/2"/>
                                          </p:val>
                                        </p:tav>
                                        <p:tav tm="100000">
                                          <p:val>
                                            <p:strVal val="#ppt_x"/>
                                          </p:val>
                                        </p:tav>
                                      </p:tavLst>
                                    </p:anim>
                                    <p:anim calcmode="lin" valueType="num">
                                      <p:cBhvr additive="base">
                                        <p:cTn id="12"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additive="base">
                                        <p:cTn id="17" dur="500" fill="hold"/>
                                        <p:tgtEl>
                                          <p:spTgt spid="57"/>
                                        </p:tgtEl>
                                        <p:attrNameLst>
                                          <p:attrName>ppt_x</p:attrName>
                                        </p:attrNameLst>
                                      </p:cBhvr>
                                      <p:tavLst>
                                        <p:tav tm="0">
                                          <p:val>
                                            <p:strVal val="#ppt_x"/>
                                          </p:val>
                                        </p:tav>
                                        <p:tav tm="100000">
                                          <p:val>
                                            <p:strVal val="#ppt_x"/>
                                          </p:val>
                                        </p:tav>
                                      </p:tavLst>
                                    </p:anim>
                                    <p:anim calcmode="lin" valueType="num">
                                      <p:cBhvr additive="base">
                                        <p:cTn id="1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71383-B120-8B27-7EC0-43E9BB80BA1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C35577-BC12-C2C5-256B-CF3CC9E05C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700" b="0" i="0" u="none" strike="noStrike" kern="1200" cap="none" spc="0" normalizeH="0" baseline="0" noProof="0" smtClean="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700" b="0" i="0" u="none" strike="noStrike" kern="1200" cap="none" spc="0" normalizeH="0" baseline="0" noProof="0" dirty="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endParaRPr>
          </a:p>
        </p:txBody>
      </p:sp>
      <p:pic>
        <p:nvPicPr>
          <p:cNvPr id="5" name="logo_rgb_1">
            <a:extLst>
              <a:ext uri="{FF2B5EF4-FFF2-40B4-BE49-F238E27FC236}">
                <a16:creationId xmlns:a16="http://schemas.microsoft.com/office/drawing/2014/main" id="{B58ED325-E5FB-3C43-8087-761420DA3C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7609" y="6356350"/>
            <a:ext cx="1072381" cy="437963"/>
          </a:xfrm>
          <a:prstGeom prst="rect">
            <a:avLst/>
          </a:prstGeom>
          <a:solidFill>
            <a:schemeClr val="bg1"/>
          </a:solidFill>
          <a:ln>
            <a:noFill/>
          </a:ln>
        </p:spPr>
      </p:pic>
      <p:pic>
        <p:nvPicPr>
          <p:cNvPr id="3" name="Grafik 2">
            <a:extLst>
              <a:ext uri="{FF2B5EF4-FFF2-40B4-BE49-F238E27FC236}">
                <a16:creationId xmlns:a16="http://schemas.microsoft.com/office/drawing/2014/main" id="{6EE06B97-CF0D-39FA-670F-C06ABF71F2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7457" y="305455"/>
            <a:ext cx="1982533" cy="982878"/>
          </a:xfrm>
          <a:prstGeom prst="rect">
            <a:avLst/>
          </a:prstGeom>
        </p:spPr>
      </p:pic>
      <p:sp>
        <p:nvSpPr>
          <p:cNvPr id="9" name="Inhaltsplatzhalter 4">
            <a:extLst>
              <a:ext uri="{FF2B5EF4-FFF2-40B4-BE49-F238E27FC236}">
                <a16:creationId xmlns:a16="http://schemas.microsoft.com/office/drawing/2014/main" id="{C57CF5C0-187A-9CF3-272F-41A96763E3EF}"/>
              </a:ext>
            </a:extLst>
          </p:cNvPr>
          <p:cNvSpPr txBox="1">
            <a:spLocks/>
          </p:cNvSpPr>
          <p:nvPr/>
        </p:nvSpPr>
        <p:spPr>
          <a:xfrm>
            <a:off x="3643200" y="1558800"/>
            <a:ext cx="8082000" cy="4463808"/>
          </a:xfrm>
          <a:prstGeom prst="rect">
            <a:avLst/>
          </a:prstGeom>
          <a:solidFill>
            <a:schemeClr val="bg1">
              <a:lumMod val="95000"/>
            </a:schemeClr>
          </a:solidFill>
          <a:ln>
            <a:solidFill>
              <a:schemeClr val="bg1">
                <a:lumMod val="75000"/>
              </a:schemeClr>
            </a:solidFill>
          </a:ln>
        </p:spPr>
        <p:txBody>
          <a:bodyPr anchor="t" anchorCtr="0">
            <a:noAutofit/>
          </a:bodyPr>
          <a:lstStyle>
            <a:lvl1pPr marL="248625" indent="-248625"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Char char=""/>
              <a:defRPr sz="1381" kern="1200">
                <a:solidFill>
                  <a:schemeClr val="tx1"/>
                </a:solidFill>
                <a:latin typeface="+mn-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pPr marL="85725" lvl="2" indent="0">
              <a:spcBef>
                <a:spcPts val="1800"/>
              </a:spcBef>
              <a:spcAft>
                <a:spcPts val="0"/>
              </a:spcAft>
              <a:buClr>
                <a:srgbClr val="335B74"/>
              </a:buClr>
              <a:buNone/>
            </a:pPr>
            <a:br>
              <a:rPr lang="de-DE" sz="1200" b="1" i="1" dirty="0">
                <a:solidFill>
                  <a:srgbClr val="335B74"/>
                </a:solidFill>
                <a:latin typeface="Roboto" panose="02000000000000000000" pitchFamily="2" charset="0"/>
                <a:ea typeface="Roboto" panose="02000000000000000000" pitchFamily="2" charset="0"/>
                <a:cs typeface="Roboto" panose="02000000000000000000" pitchFamily="2" charset="0"/>
              </a:rPr>
            </a:br>
            <a:r>
              <a:rPr lang="de-DE" sz="1800" b="1" i="1" dirty="0">
                <a:solidFill>
                  <a:srgbClr val="335B74"/>
                </a:solidFill>
                <a:latin typeface="Roboto" panose="02000000000000000000" pitchFamily="2" charset="0"/>
                <a:ea typeface="Roboto" panose="02000000000000000000" pitchFamily="2" charset="0"/>
                <a:cs typeface="Roboto" panose="02000000000000000000" pitchFamily="2" charset="0"/>
              </a:rPr>
              <a:t>Das Beste an der Gemeinschaft in Moisburg?</a:t>
            </a:r>
          </a:p>
          <a:p>
            <a:pPr marL="85725" lvl="2" indent="0">
              <a:spcBef>
                <a:spcPts val="1200"/>
              </a:spcBef>
              <a:spcAft>
                <a:spcPts val="0"/>
              </a:spcAft>
              <a:buClr>
                <a:srgbClr val="335B74"/>
              </a:buClr>
              <a:buNone/>
            </a:pPr>
            <a: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t>71 = 26,6%	gegenseitige Unterstützung und Hilfsbereitschaft</a:t>
            </a:r>
          </a:p>
          <a:p>
            <a:pPr marL="85725" lvl="2" indent="0">
              <a:spcBef>
                <a:spcPts val="1200"/>
              </a:spcBef>
              <a:spcAft>
                <a:spcPts val="0"/>
              </a:spcAft>
              <a:buClr>
                <a:srgbClr val="335B74"/>
              </a:buClr>
              <a:buNone/>
            </a:pPr>
            <a: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t>47 = 17,9% 	Vielfalt an gemeinschaftlichen Aktivitäten und Veranstaltungen</a:t>
            </a:r>
          </a:p>
          <a:p>
            <a:pPr marL="92075" indent="0">
              <a:spcBef>
                <a:spcPts val="1200"/>
              </a:spcBef>
              <a:buNone/>
            </a:pPr>
            <a: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t>62 = 24% 		Nähe zur Familie		</a:t>
            </a:r>
            <a:r>
              <a:rPr lang="de-DE" sz="1400" dirty="0"/>
              <a:t>	</a:t>
            </a:r>
            <a:endParaRPr lang="de-DE" sz="1600" dirty="0"/>
          </a:p>
          <a:p>
            <a:pPr marL="85725" lvl="2" indent="0">
              <a:spcBef>
                <a:spcPts val="1800"/>
              </a:spcBef>
              <a:spcAft>
                <a:spcPts val="0"/>
              </a:spcAft>
              <a:buClr>
                <a:srgbClr val="335B74"/>
              </a:buClr>
              <a:buNone/>
            </a:pPr>
            <a:br>
              <a:rPr lang="de-DE" sz="1800" b="1" i="1" dirty="0">
                <a:solidFill>
                  <a:srgbClr val="335B74"/>
                </a:solidFill>
                <a:latin typeface="Roboto" panose="02000000000000000000" pitchFamily="2" charset="0"/>
                <a:ea typeface="Roboto" panose="02000000000000000000" pitchFamily="2" charset="0"/>
                <a:cs typeface="Roboto" panose="02000000000000000000" pitchFamily="2" charset="0"/>
              </a:rPr>
            </a:br>
            <a:r>
              <a:rPr lang="de-DE" sz="1800" b="1" i="1" dirty="0">
                <a:solidFill>
                  <a:srgbClr val="335B74"/>
                </a:solidFill>
                <a:latin typeface="Roboto" panose="02000000000000000000" pitchFamily="2" charset="0"/>
                <a:ea typeface="Roboto" panose="02000000000000000000" pitchFamily="2" charset="0"/>
                <a:cs typeface="Roboto" panose="02000000000000000000" pitchFamily="2" charset="0"/>
              </a:rPr>
              <a:t>Hast Du Angst vor Einsamkeit im Alter?</a:t>
            </a:r>
          </a:p>
          <a:p>
            <a:pPr marL="85725" lvl="2" indent="0">
              <a:spcBef>
                <a:spcPts val="1200"/>
              </a:spcBef>
              <a:spcAft>
                <a:spcPts val="0"/>
              </a:spcAft>
              <a:buClr>
                <a:srgbClr val="335B74"/>
              </a:buClr>
              <a:buNone/>
            </a:pPr>
            <a: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t>15,2%  ja 		 45,4% nein	 39,4%  manchmal</a:t>
            </a:r>
          </a:p>
          <a:p>
            <a:pPr marL="85725" lvl="2" indent="0">
              <a:spcBef>
                <a:spcPts val="1200"/>
              </a:spcBef>
              <a:spcAft>
                <a:spcPts val="0"/>
              </a:spcAft>
              <a:buClr>
                <a:srgbClr val="335B74"/>
              </a:buClr>
              <a:buNone/>
            </a:pPr>
            <a:r>
              <a:rPr lang="de-DE" sz="18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Der Gedanke an Einsamkeit spielt bei den </a:t>
            </a:r>
            <a:br>
              <a:rPr lang="de-DE" sz="18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8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Jüngeren eine größere Rolle </a:t>
            </a:r>
            <a:br>
              <a:rPr lang="de-DE" sz="18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8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als im höheren Alter!</a:t>
            </a:r>
          </a:p>
          <a:p>
            <a:pPr marL="85725" lvl="2" indent="0">
              <a:spcBef>
                <a:spcPts val="1200"/>
              </a:spcBef>
              <a:spcAft>
                <a:spcPts val="0"/>
              </a:spcAft>
              <a:buClr>
                <a:srgbClr val="335B74"/>
              </a:buClr>
              <a:buNone/>
            </a:pPr>
            <a:r>
              <a:rPr lang="de-DE" sz="1600" b="1" i="1" dirty="0">
                <a:solidFill>
                  <a:srgbClr val="335B74"/>
                </a:solidFill>
                <a:latin typeface="Roboto" panose="02000000000000000000" pitchFamily="2" charset="0"/>
                <a:ea typeface="Roboto" panose="02000000000000000000" pitchFamily="2" charset="0"/>
                <a:cs typeface="Roboto" panose="02000000000000000000" pitchFamily="2" charset="0"/>
              </a:rPr>
              <a:t> </a:t>
            </a:r>
          </a:p>
          <a:p>
            <a:pPr marL="85725" lvl="2" indent="0">
              <a:spcBef>
                <a:spcPts val="600"/>
              </a:spcBef>
              <a:spcAft>
                <a:spcPts val="0"/>
              </a:spcAft>
              <a:buClr>
                <a:srgbClr val="335B74"/>
              </a:buClr>
              <a:buNone/>
            </a:pPr>
            <a:endParaRPr lang="de-DE" sz="1600" i="1" dirty="0">
              <a:solidFill>
                <a:srgbClr val="335B74"/>
              </a:solidFill>
              <a:latin typeface="Roboto" panose="02000000000000000000" pitchFamily="2" charset="0"/>
              <a:ea typeface="Roboto" panose="02000000000000000000" pitchFamily="2" charset="0"/>
              <a:cs typeface="Roboto" panose="02000000000000000000" pitchFamily="2" charset="0"/>
            </a:endParaRPr>
          </a:p>
          <a:p>
            <a:pPr marL="263250" lvl="1" indent="0">
              <a:spcBef>
                <a:spcPts val="600"/>
              </a:spcBef>
              <a:spcAft>
                <a:spcPts val="600"/>
              </a:spcAft>
              <a:buClr>
                <a:srgbClr val="335B74"/>
              </a:buClr>
              <a:buNone/>
            </a:pPr>
            <a:endParaRPr lang="de-DE" sz="16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2" name="Textfeld 1">
            <a:extLst>
              <a:ext uri="{FF2B5EF4-FFF2-40B4-BE49-F238E27FC236}">
                <a16:creationId xmlns:a16="http://schemas.microsoft.com/office/drawing/2014/main" id="{5B0C2727-A3E9-079F-A6FF-4485E42EEA85}"/>
              </a:ext>
            </a:extLst>
          </p:cNvPr>
          <p:cNvSpPr txBox="1"/>
          <p:nvPr/>
        </p:nvSpPr>
        <p:spPr>
          <a:xfrm rot="1476071">
            <a:off x="10617082" y="1638278"/>
            <a:ext cx="1320774" cy="338554"/>
          </a:xfrm>
          <a:prstGeom prst="rect">
            <a:avLst/>
          </a:prstGeom>
          <a:solidFill>
            <a:schemeClr val="bg1"/>
          </a:solidFill>
        </p:spPr>
        <p:txBody>
          <a:bodyPr wrap="square">
            <a:spAutoFit/>
          </a:bodyPr>
          <a:lstStyle/>
          <a:p>
            <a:pPr marL="85725" lvl="2" indent="0">
              <a:spcBef>
                <a:spcPts val="600"/>
              </a:spcBef>
              <a:spcAft>
                <a:spcPts val="0"/>
              </a:spcAft>
              <a:buClr>
                <a:srgbClr val="335B74"/>
              </a:buClr>
              <a:buNone/>
            </a:pPr>
            <a:r>
              <a:rPr lang="de-DE" sz="1600" dirty="0">
                <a:solidFill>
                  <a:srgbClr val="CE293A"/>
                </a:solidFill>
                <a:latin typeface="Roboto" panose="02000000000000000000" pitchFamily="2" charset="0"/>
                <a:ea typeface="Roboto" panose="02000000000000000000" pitchFamily="2" charset="0"/>
                <a:cs typeface="Roboto" panose="02000000000000000000" pitchFamily="2" charset="0"/>
              </a:rPr>
              <a:t>Antworten</a:t>
            </a:r>
          </a:p>
        </p:txBody>
      </p:sp>
      <p:sp>
        <p:nvSpPr>
          <p:cNvPr id="6" name="Title 4">
            <a:extLst>
              <a:ext uri="{FF2B5EF4-FFF2-40B4-BE49-F238E27FC236}">
                <a16:creationId xmlns:a16="http://schemas.microsoft.com/office/drawing/2014/main" id="{85471522-2AB6-B817-0E57-B3FF1DEB887D}"/>
              </a:ext>
            </a:extLst>
          </p:cNvPr>
          <p:cNvSpPr txBox="1">
            <a:spLocks/>
          </p:cNvSpPr>
          <p:nvPr/>
        </p:nvSpPr>
        <p:spPr>
          <a:xfrm>
            <a:off x="479607" y="176725"/>
            <a:ext cx="94278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TOP 1</a:t>
            </a:r>
            <a:r>
              <a:rPr lang="de-DE" sz="2800" b="1"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  Gemeinsam alt werden – </a:t>
            </a:r>
            <a:r>
              <a:rPr lang="de-DE" sz="2800" b="1" i="1"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 ist machbar!</a:t>
            </a:r>
          </a:p>
        </p:txBody>
      </p:sp>
      <p:pic>
        <p:nvPicPr>
          <p:cNvPr id="14" name="Picture 2" descr="Google Formulare-Antwortdiagramm. Titel der Frage: 3.5 Hast Du Angst vor Einsamkeit im Alter?. Anzahl der Antworten: 269 Antworten.">
            <a:extLst>
              <a:ext uri="{FF2B5EF4-FFF2-40B4-BE49-F238E27FC236}">
                <a16:creationId xmlns:a16="http://schemas.microsoft.com/office/drawing/2014/main" id="{CF463DD5-FFDB-DD98-02BE-AFED63936AA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68" t="3315" r="51726" b="7681"/>
          <a:stretch/>
        </p:blipFill>
        <p:spPr bwMode="auto">
          <a:xfrm>
            <a:off x="8694035" y="3493695"/>
            <a:ext cx="2824865" cy="2324419"/>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5" name="Picture 2" descr="Google Formulare-Antwortdiagramm. Titel der Frage: 3.5 Hast Du Angst vor Einsamkeit im Alter?. Anzahl der Antworten: 269 Antworten.">
            <a:extLst>
              <a:ext uri="{FF2B5EF4-FFF2-40B4-BE49-F238E27FC236}">
                <a16:creationId xmlns:a16="http://schemas.microsoft.com/office/drawing/2014/main" id="{032DEFF2-A0EC-ED2E-84BD-86988EA62B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885" t="25248" r="25105" b="46970"/>
          <a:stretch/>
        </p:blipFill>
        <p:spPr bwMode="auto">
          <a:xfrm>
            <a:off x="8706445" y="4960385"/>
            <a:ext cx="958678" cy="799759"/>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740346A7-E049-13E1-A908-6A159CE078AD}"/>
              </a:ext>
            </a:extLst>
          </p:cNvPr>
          <p:cNvPicPr>
            <a:picLocks noChangeAspect="1"/>
          </p:cNvPicPr>
          <p:nvPr/>
        </p:nvPicPr>
        <p:blipFill>
          <a:blip r:embed="rId6"/>
          <a:stretch>
            <a:fillRect/>
          </a:stretch>
        </p:blipFill>
        <p:spPr>
          <a:xfrm>
            <a:off x="479607" y="5581708"/>
            <a:ext cx="1844182" cy="383994"/>
          </a:xfrm>
          <a:prstGeom prst="rect">
            <a:avLst/>
          </a:prstGeom>
        </p:spPr>
      </p:pic>
      <p:pic>
        <p:nvPicPr>
          <p:cNvPr id="11" name="Grafik 10">
            <a:extLst>
              <a:ext uri="{FF2B5EF4-FFF2-40B4-BE49-F238E27FC236}">
                <a16:creationId xmlns:a16="http://schemas.microsoft.com/office/drawing/2014/main" id="{7EBE0F65-B1F2-CBCD-F67C-7BB98E13E205}"/>
              </a:ext>
            </a:extLst>
          </p:cNvPr>
          <p:cNvPicPr>
            <a:picLocks noChangeAspect="1"/>
          </p:cNvPicPr>
          <p:nvPr/>
        </p:nvPicPr>
        <p:blipFill>
          <a:blip r:embed="rId7"/>
          <a:stretch>
            <a:fillRect/>
          </a:stretch>
        </p:blipFill>
        <p:spPr>
          <a:xfrm>
            <a:off x="970866" y="2253982"/>
            <a:ext cx="1559610" cy="2709772"/>
          </a:xfrm>
          <a:prstGeom prst="rect">
            <a:avLst/>
          </a:prstGeom>
        </p:spPr>
      </p:pic>
      <p:pic>
        <p:nvPicPr>
          <p:cNvPr id="12" name="Grafik 11">
            <a:extLst>
              <a:ext uri="{FF2B5EF4-FFF2-40B4-BE49-F238E27FC236}">
                <a16:creationId xmlns:a16="http://schemas.microsoft.com/office/drawing/2014/main" id="{9185B1BC-AE8D-8D38-7627-A921004E0444}"/>
              </a:ext>
            </a:extLst>
          </p:cNvPr>
          <p:cNvPicPr>
            <a:picLocks noChangeAspect="1"/>
          </p:cNvPicPr>
          <p:nvPr/>
        </p:nvPicPr>
        <p:blipFill>
          <a:blip r:embed="rId8"/>
          <a:stretch>
            <a:fillRect/>
          </a:stretch>
        </p:blipFill>
        <p:spPr>
          <a:xfrm>
            <a:off x="122052" y="1543769"/>
            <a:ext cx="1844183" cy="863396"/>
          </a:xfrm>
          <a:prstGeom prst="rect">
            <a:avLst/>
          </a:prstGeom>
        </p:spPr>
      </p:pic>
    </p:spTree>
    <p:extLst>
      <p:ext uri="{BB962C8B-B14F-4D97-AF65-F5344CB8AC3E}">
        <p14:creationId xmlns:p14="http://schemas.microsoft.com/office/powerpoint/2010/main" val="358675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 calcmode="lin" valueType="num">
                                      <p:cBhvr additive="base">
                                        <p:cTn id="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5" end="5"/>
                                            </p:txEl>
                                          </p:spTgt>
                                        </p:tgtEl>
                                        <p:attrNameLst>
                                          <p:attrName>style.visibility</p:attrName>
                                        </p:attrNameLst>
                                      </p:cBhvr>
                                      <p:to>
                                        <p:strVal val="visible"/>
                                      </p:to>
                                    </p:set>
                                    <p:anim calcmode="lin" valueType="num">
                                      <p:cBhvr additive="base">
                                        <p:cTn id="13"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5" end="5"/>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anim calcmode="lin" valueType="num">
                                      <p:cBhvr additive="base">
                                        <p:cTn id="21"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3DF0C-2021-F5C4-BE7E-136655F5A0D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8C9A6C-AE8C-4205-9144-F738C96031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700" b="0" i="0" u="none" strike="noStrike" kern="1200" cap="none" spc="0" normalizeH="0" baseline="0" noProof="0" smtClean="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700" b="0" i="0" u="none" strike="noStrike" kern="1200" cap="none" spc="0" normalizeH="0" baseline="0" noProof="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endParaRPr>
          </a:p>
        </p:txBody>
      </p:sp>
      <p:pic>
        <p:nvPicPr>
          <p:cNvPr id="5" name="logo_rgb_1">
            <a:extLst>
              <a:ext uri="{FF2B5EF4-FFF2-40B4-BE49-F238E27FC236}">
                <a16:creationId xmlns:a16="http://schemas.microsoft.com/office/drawing/2014/main" id="{1E58DB27-FB14-68FB-9F3E-6F4A9FD2B4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7609" y="6356350"/>
            <a:ext cx="1072381" cy="437963"/>
          </a:xfrm>
          <a:prstGeom prst="rect">
            <a:avLst/>
          </a:prstGeom>
          <a:solidFill>
            <a:schemeClr val="bg1"/>
          </a:solidFill>
          <a:ln>
            <a:noFill/>
          </a:ln>
        </p:spPr>
      </p:pic>
      <p:pic>
        <p:nvPicPr>
          <p:cNvPr id="3" name="Grafik 2">
            <a:extLst>
              <a:ext uri="{FF2B5EF4-FFF2-40B4-BE49-F238E27FC236}">
                <a16:creationId xmlns:a16="http://schemas.microsoft.com/office/drawing/2014/main" id="{75AC06EF-C953-BA62-63CB-CC1B2E9A4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7457" y="305455"/>
            <a:ext cx="1982533" cy="982878"/>
          </a:xfrm>
          <a:prstGeom prst="rect">
            <a:avLst/>
          </a:prstGeom>
        </p:spPr>
      </p:pic>
      <p:sp>
        <p:nvSpPr>
          <p:cNvPr id="2" name="Inhaltsplatzhalter 4">
            <a:extLst>
              <a:ext uri="{FF2B5EF4-FFF2-40B4-BE49-F238E27FC236}">
                <a16:creationId xmlns:a16="http://schemas.microsoft.com/office/drawing/2014/main" id="{91DE8E1C-FF55-9A4D-2A7F-F27BFB05641C}"/>
              </a:ext>
            </a:extLst>
          </p:cNvPr>
          <p:cNvSpPr txBox="1">
            <a:spLocks/>
          </p:cNvSpPr>
          <p:nvPr/>
        </p:nvSpPr>
        <p:spPr>
          <a:xfrm>
            <a:off x="3641934" y="1557600"/>
            <a:ext cx="8082896" cy="4463808"/>
          </a:xfrm>
          <a:prstGeom prst="rect">
            <a:avLst/>
          </a:prstGeom>
          <a:solidFill>
            <a:schemeClr val="bg1">
              <a:lumMod val="95000"/>
            </a:schemeClr>
          </a:solidFill>
          <a:ln>
            <a:solidFill>
              <a:schemeClr val="bg1">
                <a:lumMod val="75000"/>
              </a:schemeClr>
            </a:solidFill>
          </a:ln>
        </p:spPr>
        <p:txBody>
          <a:bodyPr rIns="0" anchor="t" anchorCtr="0">
            <a:noAutofit/>
          </a:bodyPr>
          <a:lstStyle>
            <a:lvl1pPr marL="248625" indent="-248625"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Char char=""/>
              <a:defRPr sz="1381" kern="1200">
                <a:solidFill>
                  <a:schemeClr val="tx1"/>
                </a:solidFill>
                <a:latin typeface="+mn-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pPr marL="85725" lvl="2" indent="0">
              <a:spcBef>
                <a:spcPts val="1800"/>
              </a:spcBef>
              <a:spcAft>
                <a:spcPts val="0"/>
              </a:spcAft>
              <a:buClr>
                <a:srgbClr val="335B74"/>
              </a:buClr>
              <a:buNone/>
            </a:pPr>
            <a:r>
              <a:rPr lang="de-DE" sz="1800" b="1" i="1" dirty="0">
                <a:solidFill>
                  <a:srgbClr val="335B74"/>
                </a:solidFill>
                <a:latin typeface="Roboto" panose="02000000000000000000" pitchFamily="2" charset="0"/>
                <a:ea typeface="Roboto" panose="02000000000000000000" pitchFamily="2" charset="0"/>
                <a:cs typeface="Roboto" panose="02000000000000000000" pitchFamily="2" charset="0"/>
              </a:rPr>
              <a:t>Wenn Du an die neuen Möglichkeiten auf „Cassens Hoff“ denkst </a:t>
            </a:r>
          </a:p>
          <a:p>
            <a:pPr marL="85725" lvl="2" indent="0">
              <a:spcBef>
                <a:spcPts val="600"/>
              </a:spcBef>
              <a:spcAft>
                <a:spcPts val="0"/>
              </a:spcAft>
              <a:buClr>
                <a:srgbClr val="335B74"/>
              </a:buClr>
              <a:buNone/>
            </a:pPr>
            <a:r>
              <a:rPr lang="de-DE" sz="1800" b="1" i="1" dirty="0">
                <a:solidFill>
                  <a:srgbClr val="335B74"/>
                </a:solidFill>
                <a:latin typeface="Roboto" panose="02000000000000000000" pitchFamily="2" charset="0"/>
                <a:ea typeface="Roboto" panose="02000000000000000000" pitchFamily="2" charset="0"/>
                <a:cs typeface="Roboto" panose="02000000000000000000" pitchFamily="2" charset="0"/>
              </a:rPr>
              <a:t>	... Was gehört für dich dazu? </a:t>
            </a:r>
            <a:r>
              <a:rPr lang="de-DE" sz="1800" b="1" i="1" u="sng" dirty="0">
                <a:solidFill>
                  <a:srgbClr val="335B74"/>
                </a:solidFill>
                <a:latin typeface="Roboto" panose="02000000000000000000" pitchFamily="2" charset="0"/>
                <a:ea typeface="Roboto" panose="02000000000000000000" pitchFamily="2" charset="0"/>
                <a:cs typeface="Roboto" panose="02000000000000000000" pitchFamily="2" charset="0"/>
              </a:rPr>
              <a:t>Was würdest Du in Anspruch nehmen</a:t>
            </a:r>
            <a:r>
              <a:rPr lang="de-DE" sz="1800" b="1" i="1" dirty="0">
                <a:solidFill>
                  <a:srgbClr val="335B74"/>
                </a:solidFill>
                <a:latin typeface="Roboto" panose="02000000000000000000" pitchFamily="2" charset="0"/>
                <a:ea typeface="Roboto" panose="02000000000000000000" pitchFamily="2" charset="0"/>
                <a:cs typeface="Roboto" panose="02000000000000000000" pitchFamily="2" charset="0"/>
              </a:rPr>
              <a:t>? </a:t>
            </a:r>
          </a:p>
          <a:p>
            <a:pPr marL="85725" lvl="2" indent="0">
              <a:spcBef>
                <a:spcPts val="600"/>
              </a:spcBef>
              <a:spcAft>
                <a:spcPts val="0"/>
              </a:spcAft>
              <a:buClr>
                <a:srgbClr val="335B74"/>
              </a:buClr>
              <a:buNone/>
            </a:pPr>
            <a:endParaRPr lang="de-DE" sz="18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marL="85725" lvl="2" indent="0">
              <a:spcBef>
                <a:spcPts val="600"/>
              </a:spcBef>
              <a:spcAft>
                <a:spcPts val="0"/>
              </a:spcAft>
              <a:buClr>
                <a:srgbClr val="335B74"/>
              </a:buClr>
              <a:buNone/>
            </a:pPr>
            <a:r>
              <a:rPr lang="de-DE" sz="18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In Bezug auf Versorgung:</a:t>
            </a:r>
          </a:p>
          <a:p>
            <a:pPr marL="85725" lvl="2" indent="0">
              <a:spcBef>
                <a:spcPts val="600"/>
              </a:spcBef>
              <a:spcAft>
                <a:spcPts val="0"/>
              </a:spcAft>
              <a:buClr>
                <a:srgbClr val="335B74"/>
              </a:buClr>
              <a:buNone/>
            </a:pPr>
            <a:r>
              <a:rPr lang="de-DE" sz="1800"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Soziale Angebote zur Begegnung und Versorgung</a:t>
            </a:r>
          </a:p>
          <a:p>
            <a:pPr marL="85725" lvl="2" indent="0">
              <a:spcBef>
                <a:spcPts val="600"/>
              </a:spcBef>
              <a:spcAft>
                <a:spcPts val="0"/>
              </a:spcAft>
              <a:buClr>
                <a:srgbClr val="335B74"/>
              </a:buClr>
              <a:buNone/>
            </a:pPr>
            <a:r>
              <a:rPr lang="de-DE" sz="1800" b="1" dirty="0">
                <a:solidFill>
                  <a:srgbClr val="335B74"/>
                </a:solidFill>
                <a:latin typeface="Roboto" panose="02000000000000000000" pitchFamily="2" charset="0"/>
                <a:ea typeface="Roboto" panose="02000000000000000000" pitchFamily="2" charset="0"/>
                <a:cs typeface="Roboto" panose="02000000000000000000" pitchFamily="2" charset="0"/>
              </a:rPr>
              <a:t>176 x</a:t>
            </a:r>
            <a: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t>  </a:t>
            </a:r>
            <a:r>
              <a:rPr lang="de-DE" sz="1800" b="1" dirty="0">
                <a:solidFill>
                  <a:srgbClr val="335B74"/>
                </a:solidFill>
                <a:latin typeface="Roboto" panose="02000000000000000000" pitchFamily="2" charset="0"/>
                <a:ea typeface="Roboto" panose="02000000000000000000" pitchFamily="2" charset="0"/>
                <a:cs typeface="Roboto" panose="02000000000000000000" pitchFamily="2" charset="0"/>
              </a:rPr>
              <a:t>		</a:t>
            </a:r>
            <a: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t>Gemeinschaftsraum für Aktivitäten</a:t>
            </a:r>
          </a:p>
          <a:p>
            <a:pPr marL="85725" lvl="2" indent="0">
              <a:spcBef>
                <a:spcPts val="600"/>
              </a:spcBef>
              <a:spcAft>
                <a:spcPts val="0"/>
              </a:spcAft>
              <a:buClr>
                <a:srgbClr val="335B74"/>
              </a:buClr>
              <a:buNone/>
            </a:pPr>
            <a:r>
              <a:rPr lang="de-DE" sz="1800" b="1" dirty="0">
                <a:solidFill>
                  <a:srgbClr val="335B74"/>
                </a:solidFill>
                <a:latin typeface="Roboto" panose="02000000000000000000" pitchFamily="2" charset="0"/>
                <a:ea typeface="Roboto" panose="02000000000000000000" pitchFamily="2" charset="0"/>
                <a:cs typeface="Roboto" panose="02000000000000000000" pitchFamily="2" charset="0"/>
              </a:rPr>
              <a:t>166 x</a:t>
            </a:r>
            <a: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t>  </a:t>
            </a:r>
            <a:r>
              <a:rPr lang="de-DE" sz="1800" b="1" dirty="0">
                <a:solidFill>
                  <a:srgbClr val="335B74"/>
                </a:solidFill>
                <a:latin typeface="Roboto" panose="02000000000000000000" pitchFamily="2" charset="0"/>
                <a:ea typeface="Roboto" panose="02000000000000000000" pitchFamily="2" charset="0"/>
                <a:cs typeface="Roboto" panose="02000000000000000000" pitchFamily="2" charset="0"/>
              </a:rPr>
              <a:t>		</a:t>
            </a:r>
            <a: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t>Café / Kneipe</a:t>
            </a:r>
          </a:p>
          <a:p>
            <a:pPr marL="85725" lvl="2" indent="0">
              <a:spcBef>
                <a:spcPts val="600"/>
              </a:spcBef>
              <a:spcAft>
                <a:spcPts val="0"/>
              </a:spcAft>
              <a:buClr>
                <a:srgbClr val="335B74"/>
              </a:buClr>
              <a:buNone/>
            </a:pPr>
            <a:r>
              <a:rPr lang="de-DE" sz="1800" b="1" dirty="0">
                <a:solidFill>
                  <a:srgbClr val="335B74"/>
                </a:solidFill>
                <a:latin typeface="Roboto" panose="02000000000000000000" pitchFamily="2" charset="0"/>
                <a:ea typeface="Roboto" panose="02000000000000000000" pitchFamily="2" charset="0"/>
                <a:cs typeface="Roboto" panose="02000000000000000000" pitchFamily="2" charset="0"/>
              </a:rPr>
              <a:t>142 x</a:t>
            </a:r>
            <a: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t>  </a:t>
            </a:r>
            <a:r>
              <a:rPr lang="de-DE" sz="1800" b="1" dirty="0">
                <a:solidFill>
                  <a:srgbClr val="335B74"/>
                </a:solidFill>
                <a:latin typeface="Roboto" panose="02000000000000000000" pitchFamily="2" charset="0"/>
                <a:ea typeface="Roboto" panose="02000000000000000000" pitchFamily="2" charset="0"/>
                <a:cs typeface="Roboto" panose="02000000000000000000" pitchFamily="2" charset="0"/>
              </a:rPr>
              <a:t>		</a:t>
            </a:r>
            <a: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t>Mittagstisch</a:t>
            </a:r>
          </a:p>
          <a:p>
            <a:pPr marL="85725" lvl="2" indent="0">
              <a:spcBef>
                <a:spcPts val="600"/>
              </a:spcBef>
              <a:spcAft>
                <a:spcPts val="0"/>
              </a:spcAft>
              <a:buClr>
                <a:srgbClr val="335B74"/>
              </a:buClr>
              <a:buNone/>
            </a:pPr>
            <a:endParaRPr lang="de-DE" sz="1800" i="1" dirty="0">
              <a:solidFill>
                <a:srgbClr val="335B74"/>
              </a:solidFill>
              <a:latin typeface="Roboto" panose="02000000000000000000" pitchFamily="2" charset="0"/>
              <a:ea typeface="Roboto" panose="02000000000000000000" pitchFamily="2" charset="0"/>
              <a:cs typeface="Roboto" panose="02000000000000000000" pitchFamily="2" charset="0"/>
            </a:endParaRPr>
          </a:p>
          <a:p>
            <a:pPr marL="85725" lvl="2" indent="0">
              <a:spcBef>
                <a:spcPts val="600"/>
              </a:spcBef>
              <a:spcAft>
                <a:spcPts val="0"/>
              </a:spcAft>
              <a:buClr>
                <a:srgbClr val="335B74"/>
              </a:buClr>
              <a:buNone/>
            </a:pPr>
            <a:endParaRPr lang="de-DE" sz="1800" i="1" dirty="0">
              <a:solidFill>
                <a:srgbClr val="335B74"/>
              </a:solidFill>
              <a:latin typeface="Roboto" panose="02000000000000000000" pitchFamily="2" charset="0"/>
              <a:ea typeface="Roboto" panose="02000000000000000000" pitchFamily="2" charset="0"/>
              <a:cs typeface="Roboto" panose="02000000000000000000" pitchFamily="2" charset="0"/>
            </a:endParaRPr>
          </a:p>
          <a:p>
            <a:pPr marL="263250" lvl="1" indent="0">
              <a:spcBef>
                <a:spcPts val="600"/>
              </a:spcBef>
              <a:spcAft>
                <a:spcPts val="600"/>
              </a:spcAft>
              <a:buClr>
                <a:srgbClr val="335B74"/>
              </a:buClr>
              <a:buNone/>
            </a:pPr>
            <a:endParaRPr lang="de-DE" sz="16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6" name="Ellipse 5">
            <a:extLst>
              <a:ext uri="{FF2B5EF4-FFF2-40B4-BE49-F238E27FC236}">
                <a16:creationId xmlns:a16="http://schemas.microsoft.com/office/drawing/2014/main" id="{950F6881-2FA5-2849-84A8-40D32D17CC3C}"/>
              </a:ext>
            </a:extLst>
          </p:cNvPr>
          <p:cNvSpPr/>
          <p:nvPr/>
        </p:nvSpPr>
        <p:spPr>
          <a:xfrm>
            <a:off x="3470484" y="3250945"/>
            <a:ext cx="1440000" cy="464696"/>
          </a:xfrm>
          <a:prstGeom prst="ellipse">
            <a:avLst/>
          </a:prstGeom>
          <a:noFill/>
          <a:ln w="19050">
            <a:solidFill>
              <a:srgbClr val="CC31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BAE186D5-B6EE-E348-07DD-DEB622249562}"/>
              </a:ext>
            </a:extLst>
          </p:cNvPr>
          <p:cNvSpPr txBox="1"/>
          <p:nvPr/>
        </p:nvSpPr>
        <p:spPr>
          <a:xfrm rot="1476071">
            <a:off x="10617082" y="1638278"/>
            <a:ext cx="1320774" cy="338554"/>
          </a:xfrm>
          <a:prstGeom prst="rect">
            <a:avLst/>
          </a:prstGeom>
          <a:solidFill>
            <a:schemeClr val="bg1"/>
          </a:solidFill>
        </p:spPr>
        <p:txBody>
          <a:bodyPr wrap="square">
            <a:spAutoFit/>
          </a:bodyPr>
          <a:lstStyle/>
          <a:p>
            <a:pPr marL="85725" lvl="2" indent="0">
              <a:spcBef>
                <a:spcPts val="600"/>
              </a:spcBef>
              <a:spcAft>
                <a:spcPts val="0"/>
              </a:spcAft>
              <a:buClr>
                <a:srgbClr val="335B74"/>
              </a:buClr>
              <a:buNone/>
            </a:pPr>
            <a:r>
              <a:rPr lang="de-DE" sz="1600" dirty="0">
                <a:solidFill>
                  <a:srgbClr val="CE293A"/>
                </a:solidFill>
                <a:latin typeface="Roboto" panose="02000000000000000000" pitchFamily="2" charset="0"/>
                <a:ea typeface="Roboto" panose="02000000000000000000" pitchFamily="2" charset="0"/>
                <a:cs typeface="Roboto" panose="02000000000000000000" pitchFamily="2" charset="0"/>
              </a:rPr>
              <a:t>Antworten</a:t>
            </a:r>
          </a:p>
        </p:txBody>
      </p:sp>
      <p:sp>
        <p:nvSpPr>
          <p:cNvPr id="7" name="Title 4">
            <a:extLst>
              <a:ext uri="{FF2B5EF4-FFF2-40B4-BE49-F238E27FC236}">
                <a16:creationId xmlns:a16="http://schemas.microsoft.com/office/drawing/2014/main" id="{FA38733F-A6EF-9094-2AD5-08AE068B3233}"/>
              </a:ext>
            </a:extLst>
          </p:cNvPr>
          <p:cNvSpPr txBox="1">
            <a:spLocks/>
          </p:cNvSpPr>
          <p:nvPr/>
        </p:nvSpPr>
        <p:spPr>
          <a:xfrm>
            <a:off x="479607" y="176725"/>
            <a:ext cx="94278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TOP 1</a:t>
            </a:r>
            <a:r>
              <a:rPr lang="de-DE" sz="2800" b="1"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  Gemeinsam alt werden – </a:t>
            </a:r>
            <a:r>
              <a:rPr lang="de-DE" sz="2800" b="1" i="1"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 ist machbar!</a:t>
            </a:r>
          </a:p>
        </p:txBody>
      </p:sp>
      <p:sp>
        <p:nvSpPr>
          <p:cNvPr id="12" name="Rectangle 1">
            <a:extLst>
              <a:ext uri="{FF2B5EF4-FFF2-40B4-BE49-F238E27FC236}">
                <a16:creationId xmlns:a16="http://schemas.microsoft.com/office/drawing/2014/main" id="{1C1256B3-0454-37AC-25E8-E2A3F5609B6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5" name="Textfeld 14">
            <a:extLst>
              <a:ext uri="{FF2B5EF4-FFF2-40B4-BE49-F238E27FC236}">
                <a16:creationId xmlns:a16="http://schemas.microsoft.com/office/drawing/2014/main" id="{26835215-33F2-B80C-82C0-D1122EC13D23}"/>
              </a:ext>
            </a:extLst>
          </p:cNvPr>
          <p:cNvSpPr txBox="1"/>
          <p:nvPr/>
        </p:nvSpPr>
        <p:spPr>
          <a:xfrm rot="20198982">
            <a:off x="8542698" y="4128755"/>
            <a:ext cx="3272050" cy="369332"/>
          </a:xfrm>
          <a:prstGeom prst="rect">
            <a:avLst/>
          </a:prstGeom>
          <a:solidFill>
            <a:srgbClr val="FFFF00"/>
          </a:solidFill>
        </p:spPr>
        <p:txBody>
          <a:bodyPr wrap="none" rtlCol="0">
            <a:spAutoFit/>
          </a:bodyPr>
          <a:lstStyle/>
          <a:p>
            <a:r>
              <a:rPr lang="de-DE" dirty="0">
                <a:latin typeface="Comic Sans MS" panose="030F0702030302020204" pitchFamily="66" charset="0"/>
              </a:rPr>
              <a:t>Ein Ort für die Jugendlichen</a:t>
            </a:r>
          </a:p>
        </p:txBody>
      </p:sp>
      <p:sp>
        <p:nvSpPr>
          <p:cNvPr id="16" name="Textfeld 15">
            <a:extLst>
              <a:ext uri="{FF2B5EF4-FFF2-40B4-BE49-F238E27FC236}">
                <a16:creationId xmlns:a16="http://schemas.microsoft.com/office/drawing/2014/main" id="{DED4E931-A2FA-5C7B-B55F-DFD353AFDFEA}"/>
              </a:ext>
            </a:extLst>
          </p:cNvPr>
          <p:cNvSpPr txBox="1"/>
          <p:nvPr/>
        </p:nvSpPr>
        <p:spPr>
          <a:xfrm rot="1810862">
            <a:off x="7348833" y="5358440"/>
            <a:ext cx="2696251" cy="369332"/>
          </a:xfrm>
          <a:prstGeom prst="rect">
            <a:avLst/>
          </a:prstGeom>
          <a:solidFill>
            <a:srgbClr val="226194"/>
          </a:solidFill>
        </p:spPr>
        <p:txBody>
          <a:bodyPr wrap="none" rtlCol="0">
            <a:spAutoFit/>
          </a:bodyPr>
          <a:lstStyle/>
          <a:p>
            <a:r>
              <a:rPr lang="de-DE" dirty="0">
                <a:solidFill>
                  <a:schemeClr val="bg1">
                    <a:lumMod val="95000"/>
                  </a:schemeClr>
                </a:solidFill>
              </a:rPr>
              <a:t>Treffpunkt für Jung und Alt</a:t>
            </a:r>
          </a:p>
        </p:txBody>
      </p:sp>
      <p:sp>
        <p:nvSpPr>
          <p:cNvPr id="17" name="Textfeld 16">
            <a:extLst>
              <a:ext uri="{FF2B5EF4-FFF2-40B4-BE49-F238E27FC236}">
                <a16:creationId xmlns:a16="http://schemas.microsoft.com/office/drawing/2014/main" id="{64F525EF-3656-4063-EB71-5D136593BF70}"/>
              </a:ext>
            </a:extLst>
          </p:cNvPr>
          <p:cNvSpPr txBox="1"/>
          <p:nvPr/>
        </p:nvSpPr>
        <p:spPr>
          <a:xfrm rot="19472791">
            <a:off x="7781725" y="4186021"/>
            <a:ext cx="2120452" cy="369332"/>
          </a:xfrm>
          <a:prstGeom prst="rect">
            <a:avLst/>
          </a:prstGeom>
          <a:solidFill>
            <a:srgbClr val="226194"/>
          </a:solidFill>
        </p:spPr>
        <p:txBody>
          <a:bodyPr wrap="none" rtlCol="0">
            <a:spAutoFit/>
          </a:bodyPr>
          <a:lstStyle/>
          <a:p>
            <a:r>
              <a:rPr lang="de-DE" dirty="0">
                <a:solidFill>
                  <a:schemeClr val="bg1">
                    <a:lumMod val="95000"/>
                  </a:schemeClr>
                </a:solidFill>
              </a:rPr>
              <a:t>Kontakt Alt und Jung</a:t>
            </a:r>
          </a:p>
        </p:txBody>
      </p:sp>
      <p:sp>
        <p:nvSpPr>
          <p:cNvPr id="19" name="Textfeld 18">
            <a:extLst>
              <a:ext uri="{FF2B5EF4-FFF2-40B4-BE49-F238E27FC236}">
                <a16:creationId xmlns:a16="http://schemas.microsoft.com/office/drawing/2014/main" id="{B11B5F8B-335B-A58B-0C3E-370B9EA00AB4}"/>
              </a:ext>
            </a:extLst>
          </p:cNvPr>
          <p:cNvSpPr txBox="1"/>
          <p:nvPr/>
        </p:nvSpPr>
        <p:spPr>
          <a:xfrm rot="1466296">
            <a:off x="8885209" y="5126210"/>
            <a:ext cx="1492716" cy="369332"/>
          </a:xfrm>
          <a:prstGeom prst="rect">
            <a:avLst/>
          </a:prstGeom>
          <a:solidFill>
            <a:srgbClr val="FFFF00"/>
          </a:solidFill>
        </p:spPr>
        <p:txBody>
          <a:bodyPr wrap="none" rtlCol="0">
            <a:spAutoFit/>
          </a:bodyPr>
          <a:lstStyle/>
          <a:p>
            <a:r>
              <a:rPr lang="de-DE" dirty="0">
                <a:latin typeface="Comic Sans MS" panose="030F0702030302020204" pitchFamily="66" charset="0"/>
              </a:rPr>
              <a:t>Jugendraum</a:t>
            </a:r>
          </a:p>
        </p:txBody>
      </p:sp>
      <p:sp>
        <p:nvSpPr>
          <p:cNvPr id="13" name="Scrollen: vertikal 12">
            <a:extLst>
              <a:ext uri="{FF2B5EF4-FFF2-40B4-BE49-F238E27FC236}">
                <a16:creationId xmlns:a16="http://schemas.microsoft.com/office/drawing/2014/main" id="{8AE970B5-A5AB-4AD7-72AE-3BBE72C61813}"/>
              </a:ext>
            </a:extLst>
          </p:cNvPr>
          <p:cNvSpPr/>
          <p:nvPr/>
        </p:nvSpPr>
        <p:spPr>
          <a:xfrm>
            <a:off x="10178723" y="4402858"/>
            <a:ext cx="1440000" cy="1446704"/>
          </a:xfrm>
          <a:prstGeom prst="verticalScroll">
            <a:avLst/>
          </a:prstGeom>
          <a:solidFill>
            <a:srgbClr val="22619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latin typeface="Comic Sans MS" panose="030F0702030302020204" pitchFamily="66" charset="0"/>
              </a:rPr>
              <a:t>Raum für die </a:t>
            </a:r>
          </a:p>
          <a:p>
            <a:pPr algn="ctr"/>
            <a:r>
              <a:rPr lang="de-DE" dirty="0">
                <a:latin typeface="Comic Sans MS" panose="030F0702030302020204" pitchFamily="66" charset="0"/>
              </a:rPr>
              <a:t>Jugend</a:t>
            </a:r>
          </a:p>
        </p:txBody>
      </p:sp>
      <p:pic>
        <p:nvPicPr>
          <p:cNvPr id="14" name="Grafik 13">
            <a:extLst>
              <a:ext uri="{FF2B5EF4-FFF2-40B4-BE49-F238E27FC236}">
                <a16:creationId xmlns:a16="http://schemas.microsoft.com/office/drawing/2014/main" id="{402479D3-3866-7699-A9D7-33B5D5A923D6}"/>
              </a:ext>
            </a:extLst>
          </p:cNvPr>
          <p:cNvPicPr>
            <a:picLocks noChangeAspect="1"/>
          </p:cNvPicPr>
          <p:nvPr/>
        </p:nvPicPr>
        <p:blipFill>
          <a:blip r:embed="rId5"/>
          <a:stretch>
            <a:fillRect/>
          </a:stretch>
        </p:blipFill>
        <p:spPr>
          <a:xfrm>
            <a:off x="479607" y="5632873"/>
            <a:ext cx="1844182" cy="383994"/>
          </a:xfrm>
          <a:prstGeom prst="rect">
            <a:avLst/>
          </a:prstGeom>
        </p:spPr>
      </p:pic>
      <p:pic>
        <p:nvPicPr>
          <p:cNvPr id="18" name="Grafik 17">
            <a:extLst>
              <a:ext uri="{FF2B5EF4-FFF2-40B4-BE49-F238E27FC236}">
                <a16:creationId xmlns:a16="http://schemas.microsoft.com/office/drawing/2014/main" id="{BCF9680C-7A25-147F-B7D9-F41FD225ABA3}"/>
              </a:ext>
            </a:extLst>
          </p:cNvPr>
          <p:cNvPicPr>
            <a:picLocks noChangeAspect="1"/>
          </p:cNvPicPr>
          <p:nvPr/>
        </p:nvPicPr>
        <p:blipFill>
          <a:blip r:embed="rId6"/>
          <a:stretch>
            <a:fillRect/>
          </a:stretch>
        </p:blipFill>
        <p:spPr>
          <a:xfrm>
            <a:off x="970866" y="2253982"/>
            <a:ext cx="1559610" cy="2709772"/>
          </a:xfrm>
          <a:prstGeom prst="rect">
            <a:avLst/>
          </a:prstGeom>
        </p:spPr>
      </p:pic>
      <p:pic>
        <p:nvPicPr>
          <p:cNvPr id="20" name="Grafik 19">
            <a:extLst>
              <a:ext uri="{FF2B5EF4-FFF2-40B4-BE49-F238E27FC236}">
                <a16:creationId xmlns:a16="http://schemas.microsoft.com/office/drawing/2014/main" id="{A7FCD9AC-2864-99B5-254B-E6D50E95A428}"/>
              </a:ext>
            </a:extLst>
          </p:cNvPr>
          <p:cNvPicPr>
            <a:picLocks noChangeAspect="1"/>
          </p:cNvPicPr>
          <p:nvPr/>
        </p:nvPicPr>
        <p:blipFill>
          <a:blip r:embed="rId7"/>
          <a:stretch>
            <a:fillRect/>
          </a:stretch>
        </p:blipFill>
        <p:spPr>
          <a:xfrm>
            <a:off x="122052" y="1543769"/>
            <a:ext cx="1844183" cy="863396"/>
          </a:xfrm>
          <a:prstGeom prst="rect">
            <a:avLst/>
          </a:prstGeom>
        </p:spPr>
      </p:pic>
    </p:spTree>
    <p:extLst>
      <p:ext uri="{BB962C8B-B14F-4D97-AF65-F5344CB8AC3E}">
        <p14:creationId xmlns:p14="http://schemas.microsoft.com/office/powerpoint/2010/main" val="276441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 calcmode="lin" valueType="num">
                                      <p:cBhvr additive="base">
                                        <p:cTn id="11"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
                                            <p:txEl>
                                              <p:pRg st="4" end="4"/>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 calcmode="lin" valueType="num">
                                      <p:cBhvr additive="base">
                                        <p:cTn id="15" dur="500" fill="hold"/>
                                        <p:tgtEl>
                                          <p:spTgt spid="2">
                                            <p:txEl>
                                              <p:pRg st="5" end="5"/>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
                                            <p:txEl>
                                              <p:pRg st="5" end="5"/>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 calcmode="lin" valueType="num">
                                      <p:cBhvr additive="base">
                                        <p:cTn id="23" dur="500" fill="hold"/>
                                        <p:tgtEl>
                                          <p:spTgt spid="2">
                                            <p:txEl>
                                              <p:pRg st="7" end="7"/>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1+#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1+#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1+#ppt_w/2"/>
                                          </p:val>
                                        </p:tav>
                                        <p:tav tm="100000">
                                          <p:val>
                                            <p:strVal val="#ppt_x"/>
                                          </p:val>
                                        </p:tav>
                                      </p:tavLst>
                                    </p:anim>
                                    <p:anim calcmode="lin" valueType="num">
                                      <p:cBhvr additive="base">
                                        <p:cTn id="42" dur="500" fill="hold"/>
                                        <p:tgtEl>
                                          <p:spTgt spid="19"/>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1+#ppt_w/2"/>
                                          </p:val>
                                        </p:tav>
                                        <p:tav tm="100000">
                                          <p:val>
                                            <p:strVal val="#ppt_x"/>
                                          </p:val>
                                        </p:tav>
                                      </p:tavLst>
                                    </p:anim>
                                    <p:anim calcmode="lin" valueType="num">
                                      <p:cBhvr additive="base">
                                        <p:cTn id="46" dur="500" fill="hold"/>
                                        <p:tgtEl>
                                          <p:spTgt spid="13"/>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1+#ppt_w/2"/>
                                          </p:val>
                                        </p:tav>
                                        <p:tav tm="100000">
                                          <p:val>
                                            <p:strVal val="#ppt_x"/>
                                          </p:val>
                                        </p:tav>
                                      </p:tavLst>
                                    </p:anim>
                                    <p:anim calcmode="lin" valueType="num">
                                      <p:cBhvr additive="base">
                                        <p:cTn id="5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6" grpId="0" animBg="1"/>
      <p:bldP spid="17" grpId="0" animBg="1"/>
      <p:bldP spid="19"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73863-2BEA-4CD3-6476-FCF7FB2A828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27D541-E1CE-374E-3202-6337628AF8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700" b="0" i="0" u="none" strike="noStrike" kern="1200" cap="none" spc="0" normalizeH="0" baseline="0" noProof="0" smtClean="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700" b="0" i="0" u="none" strike="noStrike" kern="1200" cap="none" spc="0" normalizeH="0" baseline="0" noProof="0" dirty="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endParaRPr>
          </a:p>
        </p:txBody>
      </p:sp>
      <p:pic>
        <p:nvPicPr>
          <p:cNvPr id="5" name="logo_rgb_1">
            <a:extLst>
              <a:ext uri="{FF2B5EF4-FFF2-40B4-BE49-F238E27FC236}">
                <a16:creationId xmlns:a16="http://schemas.microsoft.com/office/drawing/2014/main" id="{B71CB671-BB55-1C78-F69A-E3070119FE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7609" y="6356350"/>
            <a:ext cx="1072381" cy="437963"/>
          </a:xfrm>
          <a:prstGeom prst="rect">
            <a:avLst/>
          </a:prstGeom>
          <a:solidFill>
            <a:schemeClr val="bg1"/>
          </a:solidFill>
          <a:ln>
            <a:noFill/>
          </a:ln>
        </p:spPr>
      </p:pic>
      <p:pic>
        <p:nvPicPr>
          <p:cNvPr id="3" name="Grafik 2">
            <a:extLst>
              <a:ext uri="{FF2B5EF4-FFF2-40B4-BE49-F238E27FC236}">
                <a16:creationId xmlns:a16="http://schemas.microsoft.com/office/drawing/2014/main" id="{66B62124-3701-9D68-743E-B1CC90819F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7457" y="305455"/>
            <a:ext cx="1982533" cy="982878"/>
          </a:xfrm>
          <a:prstGeom prst="rect">
            <a:avLst/>
          </a:prstGeom>
        </p:spPr>
      </p:pic>
      <p:sp>
        <p:nvSpPr>
          <p:cNvPr id="2" name="Inhaltsplatzhalter 4">
            <a:extLst>
              <a:ext uri="{FF2B5EF4-FFF2-40B4-BE49-F238E27FC236}">
                <a16:creationId xmlns:a16="http://schemas.microsoft.com/office/drawing/2014/main" id="{EA112B29-02CF-C3C8-0384-90B6E4EBF2DE}"/>
              </a:ext>
            </a:extLst>
          </p:cNvPr>
          <p:cNvSpPr txBox="1">
            <a:spLocks/>
          </p:cNvSpPr>
          <p:nvPr/>
        </p:nvSpPr>
        <p:spPr>
          <a:xfrm>
            <a:off x="3641934" y="1557600"/>
            <a:ext cx="8082896" cy="4463808"/>
          </a:xfrm>
          <a:prstGeom prst="rect">
            <a:avLst/>
          </a:prstGeom>
          <a:solidFill>
            <a:schemeClr val="bg1">
              <a:lumMod val="95000"/>
            </a:schemeClr>
          </a:solidFill>
          <a:ln>
            <a:solidFill>
              <a:schemeClr val="bg1">
                <a:lumMod val="75000"/>
              </a:schemeClr>
            </a:solidFill>
          </a:ln>
        </p:spPr>
        <p:txBody>
          <a:bodyPr rIns="0" anchor="t" anchorCtr="0">
            <a:noAutofit/>
          </a:bodyPr>
          <a:lstStyle>
            <a:lvl1pPr marL="248625" indent="-248625"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Char char=""/>
              <a:defRPr sz="1381" kern="1200">
                <a:solidFill>
                  <a:schemeClr val="tx1"/>
                </a:solidFill>
                <a:latin typeface="+mn-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pPr marL="85725" lvl="2" indent="0">
              <a:spcBef>
                <a:spcPts val="1800"/>
              </a:spcBef>
              <a:spcAft>
                <a:spcPts val="0"/>
              </a:spcAft>
              <a:buClr>
                <a:srgbClr val="335B74"/>
              </a:buClr>
              <a:buNone/>
            </a:pPr>
            <a:r>
              <a:rPr lang="de-DE" sz="1800" b="1" i="1" dirty="0">
                <a:solidFill>
                  <a:srgbClr val="335B74"/>
                </a:solidFill>
                <a:latin typeface="Roboto" panose="02000000000000000000" pitchFamily="2" charset="0"/>
                <a:ea typeface="Roboto" panose="02000000000000000000" pitchFamily="2" charset="0"/>
                <a:cs typeface="Roboto" panose="02000000000000000000" pitchFamily="2" charset="0"/>
              </a:rPr>
              <a:t>Wenn Du an die neuen Möglichkeiten auf „Cassens Hoff“ denkst </a:t>
            </a:r>
          </a:p>
          <a:p>
            <a:pPr marL="85725" lvl="2" indent="0">
              <a:spcBef>
                <a:spcPts val="600"/>
              </a:spcBef>
              <a:spcAft>
                <a:spcPts val="0"/>
              </a:spcAft>
              <a:buClr>
                <a:srgbClr val="335B74"/>
              </a:buClr>
              <a:buNone/>
            </a:pPr>
            <a:r>
              <a:rPr lang="de-DE" sz="1800" b="1" i="1" dirty="0">
                <a:solidFill>
                  <a:srgbClr val="335B74"/>
                </a:solidFill>
                <a:latin typeface="Roboto" panose="02000000000000000000" pitchFamily="2" charset="0"/>
                <a:ea typeface="Roboto" panose="02000000000000000000" pitchFamily="2" charset="0"/>
                <a:cs typeface="Roboto" panose="02000000000000000000" pitchFamily="2" charset="0"/>
              </a:rPr>
              <a:t>	... Was gehört für dich dazu? </a:t>
            </a:r>
            <a:r>
              <a:rPr lang="de-DE" sz="1800" b="1" i="1" u="sng" dirty="0">
                <a:solidFill>
                  <a:srgbClr val="335B74"/>
                </a:solidFill>
                <a:latin typeface="Roboto" panose="02000000000000000000" pitchFamily="2" charset="0"/>
                <a:ea typeface="Roboto" panose="02000000000000000000" pitchFamily="2" charset="0"/>
                <a:cs typeface="Roboto" panose="02000000000000000000" pitchFamily="2" charset="0"/>
              </a:rPr>
              <a:t>Was würdest Du in Anspruch nehmen</a:t>
            </a:r>
            <a:r>
              <a:rPr lang="de-DE" sz="1800" b="1" i="1" dirty="0">
                <a:solidFill>
                  <a:srgbClr val="335B74"/>
                </a:solidFill>
                <a:latin typeface="Roboto" panose="02000000000000000000" pitchFamily="2" charset="0"/>
                <a:ea typeface="Roboto" panose="02000000000000000000" pitchFamily="2" charset="0"/>
                <a:cs typeface="Roboto" panose="02000000000000000000" pitchFamily="2" charset="0"/>
              </a:rPr>
              <a:t>? </a:t>
            </a:r>
          </a:p>
          <a:p>
            <a:pPr marL="85725" lvl="2" indent="0">
              <a:spcBef>
                <a:spcPts val="600"/>
              </a:spcBef>
              <a:spcAft>
                <a:spcPts val="0"/>
              </a:spcAft>
              <a:buClr>
                <a:srgbClr val="335B74"/>
              </a:buClr>
              <a:buNone/>
            </a:pPr>
            <a:br>
              <a:rPr lang="de-DE" sz="18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8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In Bezug auf Wohnen:</a:t>
            </a:r>
          </a:p>
          <a:p>
            <a:pPr marL="85725" lvl="2" indent="0">
              <a:spcBef>
                <a:spcPts val="600"/>
              </a:spcBef>
              <a:spcAft>
                <a:spcPts val="0"/>
              </a:spcAft>
              <a:buClr>
                <a:srgbClr val="335B74"/>
              </a:buClr>
              <a:buNone/>
            </a:pPr>
            <a:r>
              <a:rPr lang="de-DE" sz="1800"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Barrierefreie eigenständige Wohnungen</a:t>
            </a:r>
            <a:endParaRPr lang="de-DE" sz="1200" i="1" dirty="0">
              <a:solidFill>
                <a:srgbClr val="335B74"/>
              </a:solidFill>
              <a:latin typeface="Roboto" panose="02000000000000000000" pitchFamily="2" charset="0"/>
              <a:ea typeface="Roboto" panose="02000000000000000000" pitchFamily="2" charset="0"/>
              <a:cs typeface="Roboto" panose="02000000000000000000" pitchFamily="2" charset="0"/>
            </a:endParaRPr>
          </a:p>
          <a:p>
            <a:pPr marL="85725" indent="0">
              <a:lnSpc>
                <a:spcPct val="90000"/>
              </a:lnSpc>
              <a:spcBef>
                <a:spcPts val="1200"/>
              </a:spcBef>
              <a:buNone/>
            </a:pPr>
            <a:r>
              <a:rPr lang="de-DE" sz="1800" b="1" dirty="0">
                <a:solidFill>
                  <a:srgbClr val="335B74"/>
                </a:solidFill>
                <a:latin typeface="Roboto" panose="02000000000000000000" pitchFamily="2" charset="0"/>
                <a:ea typeface="Roboto" panose="02000000000000000000" pitchFamily="2" charset="0"/>
                <a:cs typeface="Roboto" panose="02000000000000000000" pitchFamily="2" charset="0"/>
              </a:rPr>
              <a:t>118 x</a:t>
            </a:r>
            <a: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t>  </a:t>
            </a:r>
            <a:r>
              <a:rPr lang="de-DE" sz="1800" b="1" dirty="0">
                <a:solidFill>
                  <a:srgbClr val="335B74"/>
                </a:solidFill>
                <a:latin typeface="Roboto" panose="02000000000000000000" pitchFamily="2" charset="0"/>
                <a:ea typeface="Roboto" panose="02000000000000000000" pitchFamily="2" charset="0"/>
                <a:cs typeface="Roboto" panose="02000000000000000000" pitchFamily="2" charset="0"/>
              </a:rPr>
              <a:t>= 43,7% 	</a:t>
            </a:r>
            <a: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t>in einer Gemeinschaftsanlage </a:t>
            </a:r>
            <a:r>
              <a:rPr lang="de-DE" sz="1800" dirty="0">
                <a:solidFill>
                  <a:srgbClr val="CC3133"/>
                </a:solidFill>
                <a:latin typeface="Roboto" panose="02000000000000000000" pitchFamily="2" charset="0"/>
                <a:ea typeface="Roboto" panose="02000000000000000000" pitchFamily="2" charset="0"/>
                <a:cs typeface="Roboto" panose="02000000000000000000" pitchFamily="2" charset="0"/>
              </a:rPr>
              <a:t>nur für Ältere</a:t>
            </a:r>
            <a: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t>, mit </a:t>
            </a:r>
            <a:r>
              <a:rPr lang="de-DE" sz="1800" dirty="0" err="1">
                <a:solidFill>
                  <a:srgbClr val="1A1A1A"/>
                </a:solidFill>
                <a:latin typeface="Roboto" panose="02000000000000000000" pitchFamily="2" charset="0"/>
                <a:ea typeface="Roboto" panose="02000000000000000000" pitchFamily="2" charset="0"/>
                <a:cs typeface="Roboto" panose="02000000000000000000" pitchFamily="2" charset="0"/>
              </a:rPr>
              <a:t>zubuch</a:t>
            </a:r>
            <a: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t>- 						barer Hauswirtschaft und weiteren Serviceangeboten für </a:t>
            </a:r>
            <a:b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br>
            <a: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t> 					mehr Versorgungssicherheit. In Verbindung mit z.B. Pflege-</a:t>
            </a:r>
            <a:b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br>
            <a: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t> 					</a:t>
            </a:r>
            <a:r>
              <a:rPr lang="de-DE" sz="1800" dirty="0" err="1">
                <a:solidFill>
                  <a:srgbClr val="1A1A1A"/>
                </a:solidFill>
                <a:latin typeface="Roboto" panose="02000000000000000000" pitchFamily="2" charset="0"/>
                <a:ea typeface="Roboto" panose="02000000000000000000" pitchFamily="2" charset="0"/>
                <a:cs typeface="Roboto" panose="02000000000000000000" pitchFamily="2" charset="0"/>
              </a:rPr>
              <a:t>wohngemeinschaften</a:t>
            </a:r>
            <a: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t>, in die bei Bedarf umgezogen werden </a:t>
            </a:r>
            <a:b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br>
            <a: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t>					kann </a:t>
            </a:r>
            <a:endParaRPr lang="de-DE" sz="1400" dirty="0">
              <a:latin typeface="Roboto" panose="02000000000000000000" pitchFamily="2" charset="0"/>
              <a:ea typeface="Roboto" panose="02000000000000000000" pitchFamily="2" charset="0"/>
              <a:cs typeface="Roboto" panose="02000000000000000000" pitchFamily="2" charset="0"/>
            </a:endParaRPr>
          </a:p>
          <a:p>
            <a:pPr marL="85725" lvl="2" indent="0">
              <a:spcBef>
                <a:spcPts val="600"/>
              </a:spcBef>
              <a:spcAft>
                <a:spcPts val="0"/>
              </a:spcAft>
              <a:buClr>
                <a:srgbClr val="335B74"/>
              </a:buClr>
              <a:buNone/>
            </a:pPr>
            <a:endParaRPr lang="de-DE" sz="1800" i="1" dirty="0">
              <a:solidFill>
                <a:srgbClr val="335B74"/>
              </a:solidFill>
              <a:latin typeface="Roboto" panose="02000000000000000000" pitchFamily="2" charset="0"/>
              <a:ea typeface="Roboto" panose="02000000000000000000" pitchFamily="2" charset="0"/>
              <a:cs typeface="Roboto" panose="02000000000000000000" pitchFamily="2" charset="0"/>
            </a:endParaRPr>
          </a:p>
          <a:p>
            <a:pPr marL="85725" lvl="2" indent="0">
              <a:spcBef>
                <a:spcPts val="600"/>
              </a:spcBef>
              <a:spcAft>
                <a:spcPts val="0"/>
              </a:spcAft>
              <a:buClr>
                <a:srgbClr val="335B74"/>
              </a:buClr>
              <a:buNone/>
            </a:pPr>
            <a:endParaRPr lang="de-DE" sz="1600" i="1" dirty="0">
              <a:solidFill>
                <a:srgbClr val="335B74"/>
              </a:solidFill>
              <a:latin typeface="Roboto" panose="02000000000000000000" pitchFamily="2" charset="0"/>
              <a:ea typeface="Roboto" panose="02000000000000000000" pitchFamily="2" charset="0"/>
              <a:cs typeface="Roboto" panose="02000000000000000000" pitchFamily="2" charset="0"/>
            </a:endParaRPr>
          </a:p>
          <a:p>
            <a:pPr marL="263250" lvl="1" indent="0">
              <a:spcBef>
                <a:spcPts val="600"/>
              </a:spcBef>
              <a:spcAft>
                <a:spcPts val="600"/>
              </a:spcAft>
              <a:buClr>
                <a:srgbClr val="335B74"/>
              </a:buClr>
              <a:buNone/>
            </a:pPr>
            <a:endParaRPr lang="de-DE" sz="16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6" name="Ellipse 5">
            <a:extLst>
              <a:ext uri="{FF2B5EF4-FFF2-40B4-BE49-F238E27FC236}">
                <a16:creationId xmlns:a16="http://schemas.microsoft.com/office/drawing/2014/main" id="{ED8AA74C-D1F6-BED6-A90C-5B7CEB264445}"/>
              </a:ext>
            </a:extLst>
          </p:cNvPr>
          <p:cNvSpPr/>
          <p:nvPr/>
        </p:nvSpPr>
        <p:spPr>
          <a:xfrm>
            <a:off x="3705315" y="3208174"/>
            <a:ext cx="1692000" cy="540000"/>
          </a:xfrm>
          <a:prstGeom prst="ellipse">
            <a:avLst/>
          </a:prstGeom>
          <a:noFill/>
          <a:ln w="19050">
            <a:solidFill>
              <a:srgbClr val="CC31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231801C0-6820-6172-9A8A-C32B94CA2D4A}"/>
              </a:ext>
            </a:extLst>
          </p:cNvPr>
          <p:cNvSpPr txBox="1"/>
          <p:nvPr/>
        </p:nvSpPr>
        <p:spPr>
          <a:xfrm rot="1476071">
            <a:off x="10617082" y="1638278"/>
            <a:ext cx="1320774" cy="338554"/>
          </a:xfrm>
          <a:prstGeom prst="rect">
            <a:avLst/>
          </a:prstGeom>
          <a:solidFill>
            <a:schemeClr val="bg1"/>
          </a:solidFill>
        </p:spPr>
        <p:txBody>
          <a:bodyPr wrap="square">
            <a:spAutoFit/>
          </a:bodyPr>
          <a:lstStyle/>
          <a:p>
            <a:pPr marL="85725" lvl="2" indent="0">
              <a:spcBef>
                <a:spcPts val="600"/>
              </a:spcBef>
              <a:spcAft>
                <a:spcPts val="0"/>
              </a:spcAft>
              <a:buClr>
                <a:srgbClr val="335B74"/>
              </a:buClr>
              <a:buNone/>
            </a:pPr>
            <a:r>
              <a:rPr lang="de-DE" sz="1600" dirty="0">
                <a:solidFill>
                  <a:srgbClr val="CE293A"/>
                </a:solidFill>
                <a:latin typeface="Roboto" panose="02000000000000000000" pitchFamily="2" charset="0"/>
                <a:ea typeface="Roboto" panose="02000000000000000000" pitchFamily="2" charset="0"/>
                <a:cs typeface="Roboto" panose="02000000000000000000" pitchFamily="2" charset="0"/>
              </a:rPr>
              <a:t>Antworten</a:t>
            </a:r>
          </a:p>
        </p:txBody>
      </p:sp>
      <p:sp>
        <p:nvSpPr>
          <p:cNvPr id="7" name="Title 4">
            <a:extLst>
              <a:ext uri="{FF2B5EF4-FFF2-40B4-BE49-F238E27FC236}">
                <a16:creationId xmlns:a16="http://schemas.microsoft.com/office/drawing/2014/main" id="{236196E9-6B29-C947-57DE-CB5E3CE05178}"/>
              </a:ext>
            </a:extLst>
          </p:cNvPr>
          <p:cNvSpPr txBox="1">
            <a:spLocks/>
          </p:cNvSpPr>
          <p:nvPr/>
        </p:nvSpPr>
        <p:spPr>
          <a:xfrm>
            <a:off x="479607" y="176725"/>
            <a:ext cx="94278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TOP 1</a:t>
            </a:r>
            <a:r>
              <a:rPr lang="de-DE" sz="2800" b="1"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  Gemeinsam alt werden – </a:t>
            </a:r>
            <a:r>
              <a:rPr lang="de-DE" sz="2800" b="1" i="1"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 ist machbar!</a:t>
            </a:r>
          </a:p>
        </p:txBody>
      </p:sp>
      <p:pic>
        <p:nvPicPr>
          <p:cNvPr id="9" name="Grafik 8">
            <a:extLst>
              <a:ext uri="{FF2B5EF4-FFF2-40B4-BE49-F238E27FC236}">
                <a16:creationId xmlns:a16="http://schemas.microsoft.com/office/drawing/2014/main" id="{FA65F880-9063-8F3D-B350-A832966180C5}"/>
              </a:ext>
            </a:extLst>
          </p:cNvPr>
          <p:cNvPicPr>
            <a:picLocks noChangeAspect="1"/>
          </p:cNvPicPr>
          <p:nvPr/>
        </p:nvPicPr>
        <p:blipFill>
          <a:blip r:embed="rId5"/>
          <a:stretch>
            <a:fillRect/>
          </a:stretch>
        </p:blipFill>
        <p:spPr>
          <a:xfrm>
            <a:off x="479607" y="5632873"/>
            <a:ext cx="1844182" cy="383994"/>
          </a:xfrm>
          <a:prstGeom prst="rect">
            <a:avLst/>
          </a:prstGeom>
        </p:spPr>
      </p:pic>
      <p:pic>
        <p:nvPicPr>
          <p:cNvPr id="10" name="Grafik 9">
            <a:extLst>
              <a:ext uri="{FF2B5EF4-FFF2-40B4-BE49-F238E27FC236}">
                <a16:creationId xmlns:a16="http://schemas.microsoft.com/office/drawing/2014/main" id="{A0A6B6A3-3225-4BAE-296A-BDB760643285}"/>
              </a:ext>
            </a:extLst>
          </p:cNvPr>
          <p:cNvPicPr>
            <a:picLocks noChangeAspect="1"/>
          </p:cNvPicPr>
          <p:nvPr/>
        </p:nvPicPr>
        <p:blipFill>
          <a:blip r:embed="rId6"/>
          <a:stretch>
            <a:fillRect/>
          </a:stretch>
        </p:blipFill>
        <p:spPr>
          <a:xfrm>
            <a:off x="970866" y="2253982"/>
            <a:ext cx="1559610" cy="2709772"/>
          </a:xfrm>
          <a:prstGeom prst="rect">
            <a:avLst/>
          </a:prstGeom>
        </p:spPr>
      </p:pic>
      <p:pic>
        <p:nvPicPr>
          <p:cNvPr id="11" name="Grafik 10">
            <a:extLst>
              <a:ext uri="{FF2B5EF4-FFF2-40B4-BE49-F238E27FC236}">
                <a16:creationId xmlns:a16="http://schemas.microsoft.com/office/drawing/2014/main" id="{47D437CE-BD79-8207-E56F-7FA2FA0E0937}"/>
              </a:ext>
            </a:extLst>
          </p:cNvPr>
          <p:cNvPicPr>
            <a:picLocks noChangeAspect="1"/>
          </p:cNvPicPr>
          <p:nvPr/>
        </p:nvPicPr>
        <p:blipFill>
          <a:blip r:embed="rId7"/>
          <a:stretch>
            <a:fillRect/>
          </a:stretch>
        </p:blipFill>
        <p:spPr>
          <a:xfrm>
            <a:off x="122052" y="1543769"/>
            <a:ext cx="1844183" cy="863396"/>
          </a:xfrm>
          <a:prstGeom prst="rect">
            <a:avLst/>
          </a:prstGeom>
        </p:spPr>
      </p:pic>
      <p:sp>
        <p:nvSpPr>
          <p:cNvPr id="12" name="Rectangle 1">
            <a:extLst>
              <a:ext uri="{FF2B5EF4-FFF2-40B4-BE49-F238E27FC236}">
                <a16:creationId xmlns:a16="http://schemas.microsoft.com/office/drawing/2014/main" id="{A8B9A138-D17C-6CC3-B1A4-D58FB01EA1D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1" name="Textfeld 20">
            <a:extLst>
              <a:ext uri="{FF2B5EF4-FFF2-40B4-BE49-F238E27FC236}">
                <a16:creationId xmlns:a16="http://schemas.microsoft.com/office/drawing/2014/main" id="{194403DD-8C89-2C9D-E909-FFDDFD2AD6A3}"/>
              </a:ext>
            </a:extLst>
          </p:cNvPr>
          <p:cNvSpPr txBox="1"/>
          <p:nvPr/>
        </p:nvSpPr>
        <p:spPr>
          <a:xfrm>
            <a:off x="4183040" y="4761791"/>
            <a:ext cx="4675210" cy="1077218"/>
          </a:xfrm>
          <a:prstGeom prst="rect">
            <a:avLst/>
          </a:prstGeom>
          <a:solidFill>
            <a:srgbClr val="226194"/>
          </a:solidFill>
        </p:spPr>
        <p:txBody>
          <a:bodyPr wrap="square">
            <a:spAutoFit/>
          </a:bodyPr>
          <a:lstStyle/>
          <a:p>
            <a:pPr marL="85725" lvl="2" indent="0">
              <a:spcBef>
                <a:spcPts val="1200"/>
              </a:spcBef>
              <a:spcAft>
                <a:spcPts val="0"/>
              </a:spcAft>
              <a:buClr>
                <a:srgbClr val="335B74"/>
              </a:buClr>
              <a:buNone/>
            </a:pPr>
            <a:r>
              <a:rPr lang="de-DE" sz="1600" i="1" dirty="0">
                <a:solidFill>
                  <a:schemeClr val="bg1">
                    <a:lumMod val="95000"/>
                  </a:schemeClr>
                </a:solidFill>
                <a:latin typeface="Roboto" panose="02000000000000000000" pitchFamily="2" charset="0"/>
                <a:ea typeface="Roboto" panose="02000000000000000000" pitchFamily="2" charset="0"/>
                <a:cs typeface="Roboto" panose="02000000000000000000" pitchFamily="2" charset="0"/>
              </a:rPr>
              <a:t>Wohnen mit Service und Pflege bzw. Betreutes Wohnen liegt bei den </a:t>
            </a:r>
            <a:r>
              <a:rPr lang="de-DE" sz="1600" i="1" dirty="0" err="1">
                <a:solidFill>
                  <a:schemeClr val="bg1">
                    <a:lumMod val="95000"/>
                  </a:schemeClr>
                </a:solidFill>
                <a:latin typeface="Roboto" panose="02000000000000000000" pitchFamily="2" charset="0"/>
                <a:ea typeface="Roboto" panose="02000000000000000000" pitchFamily="2" charset="0"/>
                <a:cs typeface="Roboto" panose="02000000000000000000" pitchFamily="2" charset="0"/>
              </a:rPr>
              <a:t>Moisburger:innen</a:t>
            </a:r>
            <a:r>
              <a:rPr lang="de-DE" sz="1600" i="1" dirty="0">
                <a:solidFill>
                  <a:schemeClr val="bg1">
                    <a:lumMod val="95000"/>
                  </a:schemeClr>
                </a:solidFill>
                <a:latin typeface="Roboto" panose="02000000000000000000" pitchFamily="2" charset="0"/>
                <a:ea typeface="Roboto" panose="02000000000000000000" pitchFamily="2" charset="0"/>
                <a:cs typeface="Roboto" panose="02000000000000000000" pitchFamily="2" charset="0"/>
              </a:rPr>
              <a:t> gleichauf </a:t>
            </a:r>
            <a:br>
              <a:rPr lang="de-DE" sz="1600" i="1" dirty="0">
                <a:solidFill>
                  <a:schemeClr val="bg1">
                    <a:lumMod val="95000"/>
                  </a:schemeClr>
                </a:solidFill>
                <a:latin typeface="Roboto" panose="02000000000000000000" pitchFamily="2" charset="0"/>
                <a:ea typeface="Roboto" panose="02000000000000000000" pitchFamily="2" charset="0"/>
                <a:cs typeface="Roboto" panose="02000000000000000000" pitchFamily="2" charset="0"/>
              </a:rPr>
            </a:br>
            <a:r>
              <a:rPr lang="de-DE" sz="1600" i="1" dirty="0">
                <a:solidFill>
                  <a:schemeClr val="bg1">
                    <a:lumMod val="95000"/>
                  </a:schemeClr>
                </a:solidFill>
                <a:latin typeface="Roboto" panose="02000000000000000000" pitchFamily="2" charset="0"/>
                <a:ea typeface="Roboto" panose="02000000000000000000" pitchFamily="2" charset="0"/>
                <a:cs typeface="Roboto" panose="02000000000000000000" pitchFamily="2" charset="0"/>
              </a:rPr>
              <a:t>mit Wohnen im eigenen Haus (wie heute) bei den Wünschen für das Alter</a:t>
            </a:r>
          </a:p>
        </p:txBody>
      </p:sp>
    </p:spTree>
    <p:extLst>
      <p:ext uri="{BB962C8B-B14F-4D97-AF65-F5344CB8AC3E}">
        <p14:creationId xmlns:p14="http://schemas.microsoft.com/office/powerpoint/2010/main" val="399986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fill="hold"/>
                                        <p:tgtEl>
                                          <p:spTgt spid="2">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bg/>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1+#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6"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05049-CEDD-830A-DDE7-5440EB74D9D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C43A06-E542-5CEA-2915-89F4410C8F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700" b="0" i="0" u="none" strike="noStrike" kern="1200" cap="none" spc="0" normalizeH="0" baseline="0" noProof="0" smtClean="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700" b="0" i="0" u="none" strike="noStrike" kern="1200" cap="none" spc="0" normalizeH="0" baseline="0" noProof="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endParaRPr>
          </a:p>
        </p:txBody>
      </p:sp>
      <p:pic>
        <p:nvPicPr>
          <p:cNvPr id="5" name="logo_rgb_1">
            <a:extLst>
              <a:ext uri="{FF2B5EF4-FFF2-40B4-BE49-F238E27FC236}">
                <a16:creationId xmlns:a16="http://schemas.microsoft.com/office/drawing/2014/main" id="{1D26DC95-2340-ACCE-4EF6-F6755D6522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7609" y="6356350"/>
            <a:ext cx="1072381" cy="437963"/>
          </a:xfrm>
          <a:prstGeom prst="rect">
            <a:avLst/>
          </a:prstGeom>
          <a:solidFill>
            <a:schemeClr val="bg1"/>
          </a:solidFill>
          <a:ln>
            <a:noFill/>
          </a:ln>
        </p:spPr>
      </p:pic>
      <p:pic>
        <p:nvPicPr>
          <p:cNvPr id="3" name="Grafik 2">
            <a:extLst>
              <a:ext uri="{FF2B5EF4-FFF2-40B4-BE49-F238E27FC236}">
                <a16:creationId xmlns:a16="http://schemas.microsoft.com/office/drawing/2014/main" id="{C20A3D35-1EAA-1022-4B5E-1917D0FE95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7457" y="305455"/>
            <a:ext cx="1982533" cy="982878"/>
          </a:xfrm>
          <a:prstGeom prst="rect">
            <a:avLst/>
          </a:prstGeom>
        </p:spPr>
      </p:pic>
      <p:sp>
        <p:nvSpPr>
          <p:cNvPr id="9" name="Inhaltsplatzhalter 4">
            <a:extLst>
              <a:ext uri="{FF2B5EF4-FFF2-40B4-BE49-F238E27FC236}">
                <a16:creationId xmlns:a16="http://schemas.microsoft.com/office/drawing/2014/main" id="{82BBA593-0954-7CED-7845-53FD33B1951D}"/>
              </a:ext>
            </a:extLst>
          </p:cNvPr>
          <p:cNvSpPr txBox="1">
            <a:spLocks/>
          </p:cNvSpPr>
          <p:nvPr/>
        </p:nvSpPr>
        <p:spPr>
          <a:xfrm>
            <a:off x="3643200" y="1558800"/>
            <a:ext cx="8082000" cy="4463808"/>
          </a:xfrm>
          <a:prstGeom prst="rect">
            <a:avLst/>
          </a:prstGeom>
          <a:solidFill>
            <a:schemeClr val="bg1">
              <a:lumMod val="95000"/>
            </a:schemeClr>
          </a:solidFill>
          <a:ln>
            <a:solidFill>
              <a:schemeClr val="bg1">
                <a:lumMod val="75000"/>
              </a:schemeClr>
            </a:solidFill>
          </a:ln>
        </p:spPr>
        <p:txBody>
          <a:bodyPr anchor="t" anchorCtr="0">
            <a:noAutofit/>
          </a:bodyPr>
          <a:lstStyle>
            <a:lvl1pPr marL="248625" indent="-248625"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Char char=""/>
              <a:defRPr sz="1381" kern="1200">
                <a:solidFill>
                  <a:schemeClr val="tx1"/>
                </a:solidFill>
                <a:latin typeface="+mn-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pPr marL="85725" lvl="2" indent="0">
              <a:spcBef>
                <a:spcPts val="1800"/>
              </a:spcBef>
              <a:spcAft>
                <a:spcPts val="0"/>
              </a:spcAft>
              <a:buClr>
                <a:srgbClr val="335B74"/>
              </a:buClr>
              <a:buNone/>
            </a:pPr>
            <a:br>
              <a:rPr lang="de-DE" sz="1600" b="1" i="1" dirty="0">
                <a:solidFill>
                  <a:srgbClr val="335B74"/>
                </a:solidFill>
                <a:latin typeface="Roboto" panose="02000000000000000000" pitchFamily="2" charset="0"/>
                <a:ea typeface="Roboto" panose="02000000000000000000" pitchFamily="2" charset="0"/>
                <a:cs typeface="Roboto" panose="02000000000000000000" pitchFamily="2" charset="0"/>
              </a:rPr>
            </a:br>
            <a:r>
              <a:rPr lang="de-DE" sz="1800" b="1" i="1" dirty="0">
                <a:solidFill>
                  <a:srgbClr val="335B74"/>
                </a:solidFill>
                <a:latin typeface="Roboto" panose="02000000000000000000" pitchFamily="2" charset="0"/>
                <a:ea typeface="Roboto" panose="02000000000000000000" pitchFamily="2" charset="0"/>
                <a:cs typeface="Roboto" panose="02000000000000000000" pitchFamily="2" charset="0"/>
              </a:rPr>
              <a:t>Könntest Du Dir vorstellen, Dich an einer Wohnanlage mit Service und </a:t>
            </a:r>
            <a:br>
              <a:rPr lang="de-DE" sz="1800" b="1" i="1" dirty="0">
                <a:solidFill>
                  <a:srgbClr val="335B74"/>
                </a:solidFill>
                <a:latin typeface="Roboto" panose="02000000000000000000" pitchFamily="2" charset="0"/>
                <a:ea typeface="Roboto" panose="02000000000000000000" pitchFamily="2" charset="0"/>
                <a:cs typeface="Roboto" panose="02000000000000000000" pitchFamily="2" charset="0"/>
              </a:rPr>
            </a:br>
            <a:r>
              <a:rPr lang="de-DE" sz="1800" b="1" i="1" dirty="0">
                <a:solidFill>
                  <a:srgbClr val="335B74"/>
                </a:solidFill>
                <a:latin typeface="Roboto" panose="02000000000000000000" pitchFamily="2" charset="0"/>
                <a:ea typeface="Roboto" panose="02000000000000000000" pitchFamily="2" charset="0"/>
                <a:cs typeface="Roboto" panose="02000000000000000000" pitchFamily="2" charset="0"/>
              </a:rPr>
              <a:t>	Pflegeeinrichtung zum „gemeinsam Altwerden auf Cassens Hoff“ </a:t>
            </a:r>
            <a:br>
              <a:rPr lang="de-DE" sz="1800" b="1" i="1" dirty="0">
                <a:solidFill>
                  <a:srgbClr val="335B74"/>
                </a:solidFill>
                <a:latin typeface="Roboto" panose="02000000000000000000" pitchFamily="2" charset="0"/>
                <a:ea typeface="Roboto" panose="02000000000000000000" pitchFamily="2" charset="0"/>
                <a:cs typeface="Roboto" panose="02000000000000000000" pitchFamily="2" charset="0"/>
              </a:rPr>
            </a:br>
            <a:r>
              <a:rPr lang="de-DE" sz="1800" b="1" i="1" dirty="0">
                <a:solidFill>
                  <a:srgbClr val="335B74"/>
                </a:solidFill>
                <a:latin typeface="Roboto" panose="02000000000000000000" pitchFamily="2" charset="0"/>
                <a:ea typeface="Roboto" panose="02000000000000000000" pitchFamily="2" charset="0"/>
                <a:cs typeface="Roboto" panose="02000000000000000000" pitchFamily="2" charset="0"/>
              </a:rPr>
              <a:t> 	zu beteiligen?</a:t>
            </a:r>
          </a:p>
          <a:p>
            <a:pPr marL="85725" lvl="2" indent="0">
              <a:spcBef>
                <a:spcPts val="1200"/>
              </a:spcBef>
              <a:spcAft>
                <a:spcPts val="0"/>
              </a:spcAft>
              <a:buClr>
                <a:srgbClr val="335B74"/>
              </a:buClr>
              <a:buNone/>
            </a:pPr>
            <a: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t>	[ 106 ]  ja 		[ 29 ]  nein	 [ 131 ]  vielleicht</a:t>
            </a:r>
            <a:r>
              <a:rPr lang="de-DE" sz="1800" b="1" i="1" dirty="0">
                <a:solidFill>
                  <a:srgbClr val="335B74"/>
                </a:solidFill>
                <a:latin typeface="Roboto" panose="02000000000000000000" pitchFamily="2" charset="0"/>
                <a:ea typeface="Roboto" panose="02000000000000000000" pitchFamily="2" charset="0"/>
                <a:cs typeface="Roboto" panose="02000000000000000000" pitchFamily="2" charset="0"/>
              </a:rPr>
              <a:t> </a:t>
            </a:r>
          </a:p>
          <a:p>
            <a:pPr marL="85725" lvl="2" indent="0">
              <a:spcBef>
                <a:spcPts val="600"/>
              </a:spcBef>
              <a:spcAft>
                <a:spcPts val="0"/>
              </a:spcAft>
              <a:buClr>
                <a:srgbClr val="335B74"/>
              </a:buClr>
              <a:buNone/>
            </a:pPr>
            <a:br>
              <a:rPr lang="de-DE" sz="900"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br>
              <a:rPr lang="de-DE" sz="1800"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sz="1800" b="1" i="1" dirty="0">
                <a:solidFill>
                  <a:srgbClr val="335B74"/>
                </a:solidFill>
                <a:latin typeface="Roboto" panose="02000000000000000000" pitchFamily="2" charset="0"/>
                <a:ea typeface="Roboto" panose="02000000000000000000" pitchFamily="2" charset="0"/>
                <a:cs typeface="Roboto" panose="02000000000000000000" pitchFamily="2" charset="0"/>
              </a:rPr>
              <a:t>Wenn ja, könntest Du Dir vorstellen, Dich für das Entstehen dieser Einrichtung	an einem Genossenschaftsmodell zu beteiligen?</a:t>
            </a:r>
          </a:p>
          <a:p>
            <a:pPr marL="21885" indent="0">
              <a:lnSpc>
                <a:spcPct val="90000"/>
              </a:lnSpc>
              <a:spcBef>
                <a:spcPts val="1000"/>
              </a:spcBef>
              <a:buNone/>
            </a:pPr>
            <a: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t>	 [ 86 ]  	ja, persönlich, durch aktive Mitarbeit in der Einrichtung (31,9%)</a:t>
            </a:r>
            <a:endParaRPr lang="de-DE" sz="1800" dirty="0">
              <a:latin typeface="Roboto" panose="02000000000000000000" pitchFamily="2" charset="0"/>
              <a:ea typeface="Roboto" panose="02000000000000000000" pitchFamily="2" charset="0"/>
              <a:cs typeface="Roboto" panose="02000000000000000000" pitchFamily="2" charset="0"/>
            </a:endParaRPr>
          </a:p>
          <a:p>
            <a:pPr marL="21885" indent="0">
              <a:lnSpc>
                <a:spcPct val="90000"/>
              </a:lnSpc>
              <a:spcBef>
                <a:spcPts val="1000"/>
              </a:spcBef>
              <a:buNone/>
            </a:pPr>
            <a: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t>	[ 143 ] 	ja, finanziell, durch Zeichnen von Genossenschaftsanteilen (53%)</a:t>
            </a:r>
            <a:endParaRPr lang="de-DE" sz="1800" dirty="0">
              <a:latin typeface="Roboto" panose="02000000000000000000" pitchFamily="2" charset="0"/>
              <a:ea typeface="Roboto" panose="02000000000000000000" pitchFamily="2" charset="0"/>
              <a:cs typeface="Roboto" panose="02000000000000000000" pitchFamily="2" charset="0"/>
            </a:endParaRPr>
          </a:p>
          <a:p>
            <a:pPr marL="21885" indent="0">
              <a:lnSpc>
                <a:spcPct val="90000"/>
              </a:lnSpc>
              <a:spcBef>
                <a:spcPts val="1000"/>
              </a:spcBef>
              <a:buNone/>
            </a:pPr>
            <a: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t>			[ 115 ]  	um mitzubestimmen, was im Ort entsteht</a:t>
            </a:r>
            <a:endParaRPr lang="de-DE" sz="1800" dirty="0">
              <a:latin typeface="Roboto" panose="02000000000000000000" pitchFamily="2" charset="0"/>
              <a:ea typeface="Roboto" panose="02000000000000000000" pitchFamily="2" charset="0"/>
              <a:cs typeface="Roboto" panose="02000000000000000000" pitchFamily="2" charset="0"/>
            </a:endParaRPr>
          </a:p>
          <a:p>
            <a:pPr marL="21885" indent="0">
              <a:lnSpc>
                <a:spcPct val="90000"/>
              </a:lnSpc>
              <a:spcBef>
                <a:spcPts val="1000"/>
              </a:spcBef>
              <a:buNone/>
            </a:pPr>
            <a:r>
              <a:rPr lang="de-DE" sz="1800" dirty="0">
                <a:solidFill>
                  <a:srgbClr val="1A1A1A"/>
                </a:solidFill>
                <a:latin typeface="Roboto" panose="02000000000000000000" pitchFamily="2" charset="0"/>
                <a:ea typeface="Roboto" panose="02000000000000000000" pitchFamily="2" charset="0"/>
                <a:cs typeface="Roboto" panose="02000000000000000000" pitchFamily="2" charset="0"/>
              </a:rPr>
              <a:t>			 [ 83 ]  	um selber dort zu wohnen</a:t>
            </a:r>
            <a:endParaRPr lang="de-DE" sz="1800" i="1" dirty="0">
              <a:solidFill>
                <a:srgbClr val="335B74"/>
              </a:solidFill>
              <a:latin typeface="Roboto" panose="02000000000000000000" pitchFamily="2" charset="0"/>
              <a:ea typeface="Roboto" panose="02000000000000000000" pitchFamily="2" charset="0"/>
              <a:cs typeface="Roboto" panose="02000000000000000000" pitchFamily="2" charset="0"/>
            </a:endParaRPr>
          </a:p>
          <a:p>
            <a:pPr marL="85725" lvl="2" indent="0">
              <a:spcBef>
                <a:spcPts val="600"/>
              </a:spcBef>
              <a:spcAft>
                <a:spcPts val="0"/>
              </a:spcAft>
              <a:buClr>
                <a:srgbClr val="335B74"/>
              </a:buClr>
              <a:buNone/>
            </a:pPr>
            <a:endParaRPr lang="de-DE" sz="1600" i="1" dirty="0">
              <a:solidFill>
                <a:srgbClr val="335B74"/>
              </a:solidFill>
              <a:latin typeface="Roboto" panose="02000000000000000000" pitchFamily="2" charset="0"/>
              <a:ea typeface="Roboto" panose="02000000000000000000" pitchFamily="2" charset="0"/>
              <a:cs typeface="Roboto" panose="02000000000000000000" pitchFamily="2" charset="0"/>
            </a:endParaRPr>
          </a:p>
          <a:p>
            <a:pPr marL="263250" lvl="1" indent="0">
              <a:spcBef>
                <a:spcPts val="600"/>
              </a:spcBef>
              <a:spcAft>
                <a:spcPts val="600"/>
              </a:spcAft>
              <a:buClr>
                <a:srgbClr val="335B74"/>
              </a:buClr>
              <a:buNone/>
            </a:pPr>
            <a:endParaRPr lang="de-DE" sz="16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0" name="Ellipse 9">
            <a:extLst>
              <a:ext uri="{FF2B5EF4-FFF2-40B4-BE49-F238E27FC236}">
                <a16:creationId xmlns:a16="http://schemas.microsoft.com/office/drawing/2014/main" id="{CC04D9E0-7D41-5345-3975-484126F7E5E6}"/>
              </a:ext>
            </a:extLst>
          </p:cNvPr>
          <p:cNvSpPr/>
          <p:nvPr/>
        </p:nvSpPr>
        <p:spPr>
          <a:xfrm>
            <a:off x="3849412" y="2715776"/>
            <a:ext cx="1295400" cy="464696"/>
          </a:xfrm>
          <a:prstGeom prst="ellipse">
            <a:avLst/>
          </a:prstGeom>
          <a:noFill/>
          <a:ln w="19050">
            <a:solidFill>
              <a:srgbClr val="CC31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347FEF41-0B63-A518-576A-2297308F43B6}"/>
              </a:ext>
            </a:extLst>
          </p:cNvPr>
          <p:cNvSpPr txBox="1"/>
          <p:nvPr/>
        </p:nvSpPr>
        <p:spPr>
          <a:xfrm rot="1476071">
            <a:off x="10617082" y="1638278"/>
            <a:ext cx="1320774" cy="338554"/>
          </a:xfrm>
          <a:prstGeom prst="rect">
            <a:avLst/>
          </a:prstGeom>
          <a:solidFill>
            <a:schemeClr val="bg1"/>
          </a:solidFill>
        </p:spPr>
        <p:txBody>
          <a:bodyPr wrap="square">
            <a:spAutoFit/>
          </a:bodyPr>
          <a:lstStyle/>
          <a:p>
            <a:pPr marL="85725" lvl="2" indent="0">
              <a:spcBef>
                <a:spcPts val="600"/>
              </a:spcBef>
              <a:spcAft>
                <a:spcPts val="0"/>
              </a:spcAft>
              <a:buClr>
                <a:srgbClr val="335B74"/>
              </a:buClr>
              <a:buNone/>
            </a:pPr>
            <a:r>
              <a:rPr lang="de-DE" sz="1600" dirty="0">
                <a:solidFill>
                  <a:srgbClr val="CE293A"/>
                </a:solidFill>
                <a:latin typeface="Roboto" panose="02000000000000000000" pitchFamily="2" charset="0"/>
                <a:ea typeface="Roboto" panose="02000000000000000000" pitchFamily="2" charset="0"/>
                <a:cs typeface="Roboto" panose="02000000000000000000" pitchFamily="2" charset="0"/>
              </a:rPr>
              <a:t>Antworten</a:t>
            </a:r>
          </a:p>
        </p:txBody>
      </p:sp>
      <p:sp>
        <p:nvSpPr>
          <p:cNvPr id="6" name="Title 4">
            <a:extLst>
              <a:ext uri="{FF2B5EF4-FFF2-40B4-BE49-F238E27FC236}">
                <a16:creationId xmlns:a16="http://schemas.microsoft.com/office/drawing/2014/main" id="{3D00CC9F-A206-0BAF-C867-4758E90BC452}"/>
              </a:ext>
            </a:extLst>
          </p:cNvPr>
          <p:cNvSpPr txBox="1">
            <a:spLocks/>
          </p:cNvSpPr>
          <p:nvPr/>
        </p:nvSpPr>
        <p:spPr>
          <a:xfrm>
            <a:off x="479607" y="176725"/>
            <a:ext cx="94278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TOP 1</a:t>
            </a:r>
            <a:r>
              <a:rPr lang="de-DE" sz="2800" b="1"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  Gemeinsam alt werden – </a:t>
            </a:r>
            <a:r>
              <a:rPr lang="de-DE" sz="2800" b="1" i="1"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 ist machbar!</a:t>
            </a:r>
          </a:p>
        </p:txBody>
      </p:sp>
      <p:pic>
        <p:nvPicPr>
          <p:cNvPr id="8" name="Grafik 7">
            <a:extLst>
              <a:ext uri="{FF2B5EF4-FFF2-40B4-BE49-F238E27FC236}">
                <a16:creationId xmlns:a16="http://schemas.microsoft.com/office/drawing/2014/main" id="{2EEB08B2-B97E-038A-0D87-6D28B74AC9EB}"/>
              </a:ext>
            </a:extLst>
          </p:cNvPr>
          <p:cNvPicPr>
            <a:picLocks noChangeAspect="1"/>
          </p:cNvPicPr>
          <p:nvPr/>
        </p:nvPicPr>
        <p:blipFill>
          <a:blip r:embed="rId5"/>
          <a:stretch>
            <a:fillRect/>
          </a:stretch>
        </p:blipFill>
        <p:spPr>
          <a:xfrm>
            <a:off x="479607" y="5632873"/>
            <a:ext cx="1844182" cy="383994"/>
          </a:xfrm>
          <a:prstGeom prst="rect">
            <a:avLst/>
          </a:prstGeom>
        </p:spPr>
      </p:pic>
      <p:pic>
        <p:nvPicPr>
          <p:cNvPr id="13" name="Grafik 12">
            <a:extLst>
              <a:ext uri="{FF2B5EF4-FFF2-40B4-BE49-F238E27FC236}">
                <a16:creationId xmlns:a16="http://schemas.microsoft.com/office/drawing/2014/main" id="{AAC2BE7A-21D2-C9AC-E570-4B0BAFF39C3B}"/>
              </a:ext>
            </a:extLst>
          </p:cNvPr>
          <p:cNvPicPr>
            <a:picLocks noChangeAspect="1"/>
          </p:cNvPicPr>
          <p:nvPr/>
        </p:nvPicPr>
        <p:blipFill>
          <a:blip r:embed="rId6"/>
          <a:stretch>
            <a:fillRect/>
          </a:stretch>
        </p:blipFill>
        <p:spPr>
          <a:xfrm>
            <a:off x="970866" y="2253982"/>
            <a:ext cx="1559610" cy="2709772"/>
          </a:xfrm>
          <a:prstGeom prst="rect">
            <a:avLst/>
          </a:prstGeom>
        </p:spPr>
      </p:pic>
      <p:pic>
        <p:nvPicPr>
          <p:cNvPr id="14" name="Grafik 13">
            <a:extLst>
              <a:ext uri="{FF2B5EF4-FFF2-40B4-BE49-F238E27FC236}">
                <a16:creationId xmlns:a16="http://schemas.microsoft.com/office/drawing/2014/main" id="{C5BD9248-B278-BFF2-5138-28CE26FDD42A}"/>
              </a:ext>
            </a:extLst>
          </p:cNvPr>
          <p:cNvPicPr>
            <a:picLocks noChangeAspect="1"/>
          </p:cNvPicPr>
          <p:nvPr/>
        </p:nvPicPr>
        <p:blipFill>
          <a:blip r:embed="rId7"/>
          <a:stretch>
            <a:fillRect/>
          </a:stretch>
        </p:blipFill>
        <p:spPr>
          <a:xfrm>
            <a:off x="122052" y="1543769"/>
            <a:ext cx="1844183" cy="863396"/>
          </a:xfrm>
          <a:prstGeom prst="rect">
            <a:avLst/>
          </a:prstGeom>
        </p:spPr>
      </p:pic>
    </p:spTree>
    <p:extLst>
      <p:ext uri="{BB962C8B-B14F-4D97-AF65-F5344CB8AC3E}">
        <p14:creationId xmlns:p14="http://schemas.microsoft.com/office/powerpoint/2010/main" val="108059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 calcmode="lin" valueType="num">
                                      <p:cBhvr additive="base">
                                        <p:cTn id="2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 calcmode="lin" valueType="num">
                                      <p:cBhvr additive="base">
                                        <p:cTn id="2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additive="base">
                                        <p:cTn id="3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 calcmode="lin" valueType="num">
                                      <p:cBhvr additive="base">
                                        <p:cTn id="35"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02DC2-6C40-0E57-8FF3-991D1E4DA9A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485AF8-F645-D4D4-E865-3A1B3AF884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700" b="0" i="0" u="none" strike="noStrike" kern="1200" cap="none" spc="0" normalizeH="0" baseline="0" noProof="0" smtClean="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700" b="0" i="0" u="none" strike="noStrike" kern="1200" cap="none" spc="0" normalizeH="0" baseline="0" noProof="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endParaRPr>
          </a:p>
        </p:txBody>
      </p:sp>
      <p:pic>
        <p:nvPicPr>
          <p:cNvPr id="5" name="logo_rgb_1">
            <a:extLst>
              <a:ext uri="{FF2B5EF4-FFF2-40B4-BE49-F238E27FC236}">
                <a16:creationId xmlns:a16="http://schemas.microsoft.com/office/drawing/2014/main" id="{E1CEDDAF-C36F-280B-2E5A-2C8A1E1B22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7609" y="6356350"/>
            <a:ext cx="1072381" cy="437963"/>
          </a:xfrm>
          <a:prstGeom prst="rect">
            <a:avLst/>
          </a:prstGeom>
          <a:solidFill>
            <a:schemeClr val="bg1"/>
          </a:solidFill>
          <a:ln>
            <a:noFill/>
          </a:ln>
        </p:spPr>
      </p:pic>
      <p:pic>
        <p:nvPicPr>
          <p:cNvPr id="3" name="Grafik 2">
            <a:extLst>
              <a:ext uri="{FF2B5EF4-FFF2-40B4-BE49-F238E27FC236}">
                <a16:creationId xmlns:a16="http://schemas.microsoft.com/office/drawing/2014/main" id="{6D230B2F-3198-B665-5E3F-5E7FA39F15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7457" y="305455"/>
            <a:ext cx="1982533" cy="982878"/>
          </a:xfrm>
          <a:prstGeom prst="rect">
            <a:avLst/>
          </a:prstGeom>
        </p:spPr>
      </p:pic>
      <p:pic>
        <p:nvPicPr>
          <p:cNvPr id="28" name="Grafik 27">
            <a:extLst>
              <a:ext uri="{FF2B5EF4-FFF2-40B4-BE49-F238E27FC236}">
                <a16:creationId xmlns:a16="http://schemas.microsoft.com/office/drawing/2014/main" id="{32668CA5-43F8-4F88-2521-638F43D11358}"/>
              </a:ext>
            </a:extLst>
          </p:cNvPr>
          <p:cNvPicPr>
            <a:picLocks noChangeAspect="1"/>
          </p:cNvPicPr>
          <p:nvPr/>
        </p:nvPicPr>
        <p:blipFill>
          <a:blip r:embed="rId5"/>
          <a:stretch>
            <a:fillRect/>
          </a:stretch>
        </p:blipFill>
        <p:spPr>
          <a:xfrm>
            <a:off x="357509" y="1459256"/>
            <a:ext cx="3167077" cy="1567926"/>
          </a:xfrm>
          <a:prstGeom prst="rect">
            <a:avLst/>
          </a:prstGeom>
        </p:spPr>
      </p:pic>
      <p:sp>
        <p:nvSpPr>
          <p:cNvPr id="12" name="Textfeld 11">
            <a:extLst>
              <a:ext uri="{FF2B5EF4-FFF2-40B4-BE49-F238E27FC236}">
                <a16:creationId xmlns:a16="http://schemas.microsoft.com/office/drawing/2014/main" id="{872C6396-AA83-79CF-D63F-FE0C49045FBB}"/>
              </a:ext>
            </a:extLst>
          </p:cNvPr>
          <p:cNvSpPr txBox="1"/>
          <p:nvPr/>
        </p:nvSpPr>
        <p:spPr>
          <a:xfrm rot="1476071">
            <a:off x="10775763" y="1525193"/>
            <a:ext cx="1112277" cy="584775"/>
          </a:xfrm>
          <a:prstGeom prst="rect">
            <a:avLst/>
          </a:prstGeom>
          <a:solidFill>
            <a:schemeClr val="bg1"/>
          </a:solidFill>
        </p:spPr>
        <p:txBody>
          <a:bodyPr wrap="square">
            <a:spAutoFit/>
          </a:bodyPr>
          <a:lstStyle/>
          <a:p>
            <a:pPr marL="85725" lvl="2" indent="0" algn="ctr">
              <a:spcBef>
                <a:spcPts val="600"/>
              </a:spcBef>
              <a:spcAft>
                <a:spcPts val="0"/>
              </a:spcAft>
              <a:buClr>
                <a:srgbClr val="335B74"/>
              </a:buClr>
              <a:buNone/>
            </a:pPr>
            <a:r>
              <a:rPr lang="de-DE" sz="1600" dirty="0">
                <a:solidFill>
                  <a:srgbClr val="CE293A"/>
                </a:solidFill>
                <a:latin typeface="Roboto" panose="02000000000000000000" pitchFamily="2" charset="0"/>
                <a:ea typeface="Roboto" panose="02000000000000000000" pitchFamily="2" charset="0"/>
                <a:cs typeface="Roboto" panose="02000000000000000000" pitchFamily="2" charset="0"/>
              </a:rPr>
              <a:t>Gute Beispiele</a:t>
            </a:r>
          </a:p>
        </p:txBody>
      </p:sp>
      <p:pic>
        <p:nvPicPr>
          <p:cNvPr id="6" name="Grafik 5">
            <a:extLst>
              <a:ext uri="{FF2B5EF4-FFF2-40B4-BE49-F238E27FC236}">
                <a16:creationId xmlns:a16="http://schemas.microsoft.com/office/drawing/2014/main" id="{84AFA35B-65C8-7CBD-73D0-AC68024FBC2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684049" y="3094287"/>
            <a:ext cx="2864416" cy="2148312"/>
          </a:xfrm>
          <a:prstGeom prst="rect">
            <a:avLst/>
          </a:prstGeom>
        </p:spPr>
      </p:pic>
      <p:pic>
        <p:nvPicPr>
          <p:cNvPr id="8" name="Grafik 7">
            <a:extLst>
              <a:ext uri="{FF2B5EF4-FFF2-40B4-BE49-F238E27FC236}">
                <a16:creationId xmlns:a16="http://schemas.microsoft.com/office/drawing/2014/main" id="{5E657B90-4218-07CF-C841-1C218D66375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140798" y="1502288"/>
            <a:ext cx="2874678" cy="2156008"/>
          </a:xfrm>
          <a:prstGeom prst="rect">
            <a:avLst/>
          </a:prstGeom>
        </p:spPr>
      </p:pic>
      <p:sp>
        <p:nvSpPr>
          <p:cNvPr id="14" name="Textfeld 13">
            <a:extLst>
              <a:ext uri="{FF2B5EF4-FFF2-40B4-BE49-F238E27FC236}">
                <a16:creationId xmlns:a16="http://schemas.microsoft.com/office/drawing/2014/main" id="{3F27D132-5CF5-1A1D-7B28-C5B5EEFD9B75}"/>
              </a:ext>
            </a:extLst>
          </p:cNvPr>
          <p:cNvSpPr txBox="1"/>
          <p:nvPr/>
        </p:nvSpPr>
        <p:spPr>
          <a:xfrm>
            <a:off x="6140798" y="3742186"/>
            <a:ext cx="2226443" cy="830997"/>
          </a:xfrm>
          <a:prstGeom prst="rect">
            <a:avLst/>
          </a:prstGeom>
          <a:noFill/>
        </p:spPr>
        <p:txBody>
          <a:bodyPr wrap="square">
            <a:spAutoFit/>
          </a:bodyPr>
          <a:lstStyle/>
          <a:p>
            <a:pPr marL="85725" lvl="2" indent="0">
              <a:spcBef>
                <a:spcPts val="0"/>
              </a:spcBef>
              <a:spcAft>
                <a:spcPts val="0"/>
              </a:spcAft>
              <a:buClr>
                <a:srgbClr val="335B74"/>
              </a:buClr>
              <a:buNone/>
            </a:pPr>
            <a:r>
              <a:rPr lang="de-DE" sz="16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Zu Besuch in Vrees und Harsefeld im November 2024</a:t>
            </a:r>
          </a:p>
        </p:txBody>
      </p:sp>
      <p:pic>
        <p:nvPicPr>
          <p:cNvPr id="19" name="Grafik 18">
            <a:extLst>
              <a:ext uri="{FF2B5EF4-FFF2-40B4-BE49-F238E27FC236}">
                <a16:creationId xmlns:a16="http://schemas.microsoft.com/office/drawing/2014/main" id="{62466CB7-E841-211E-892E-7323470BAA16}"/>
              </a:ext>
            </a:extLst>
          </p:cNvPr>
          <p:cNvPicPr>
            <a:picLocks noChangeAspect="1"/>
          </p:cNvPicPr>
          <p:nvPr/>
        </p:nvPicPr>
        <p:blipFill>
          <a:blip r:embed="rId10">
            <a:extLst>
              <a:ext uri="{28A0092B-C50C-407E-A947-70E740481C1C}">
                <a14:useLocalDpi xmlns:a14="http://schemas.microsoft.com/office/drawing/2010/main" val="0"/>
              </a:ext>
            </a:extLst>
          </a:blip>
          <a:srcRect t="12533" r="20547" b="13574"/>
          <a:stretch>
            <a:fillRect/>
          </a:stretch>
        </p:blipFill>
        <p:spPr>
          <a:xfrm>
            <a:off x="1883579" y="3106031"/>
            <a:ext cx="4097557" cy="1907033"/>
          </a:xfrm>
          <a:prstGeom prst="rect">
            <a:avLst/>
          </a:prstGeom>
        </p:spPr>
      </p:pic>
      <p:pic>
        <p:nvPicPr>
          <p:cNvPr id="21" name="Grafik 20">
            <a:extLst>
              <a:ext uri="{FF2B5EF4-FFF2-40B4-BE49-F238E27FC236}">
                <a16:creationId xmlns:a16="http://schemas.microsoft.com/office/drawing/2014/main" id="{76E984BE-442B-A57D-F47F-A2BCDF705626}"/>
              </a:ext>
            </a:extLst>
          </p:cNvPr>
          <p:cNvPicPr>
            <a:picLocks noChangeAspect="1"/>
          </p:cNvPicPr>
          <p:nvPr/>
        </p:nvPicPr>
        <p:blipFill>
          <a:blip r:embed="rId11">
            <a:extLst>
              <a:ext uri="{28A0092B-C50C-407E-A947-70E740481C1C}">
                <a14:useLocalDpi xmlns:a14="http://schemas.microsoft.com/office/drawing/2010/main" val="0"/>
              </a:ext>
            </a:extLst>
          </a:blip>
          <a:srcRect l="11327" r="14516"/>
          <a:stretch>
            <a:fillRect/>
          </a:stretch>
        </p:blipFill>
        <p:spPr>
          <a:xfrm>
            <a:off x="1883579" y="5150618"/>
            <a:ext cx="2434026" cy="1478320"/>
          </a:xfrm>
          <a:prstGeom prst="rect">
            <a:avLst/>
          </a:prstGeom>
        </p:spPr>
      </p:pic>
      <p:pic>
        <p:nvPicPr>
          <p:cNvPr id="16" name="Grafik 15">
            <a:extLst>
              <a:ext uri="{FF2B5EF4-FFF2-40B4-BE49-F238E27FC236}">
                <a16:creationId xmlns:a16="http://schemas.microsoft.com/office/drawing/2014/main" id="{BB8F98EA-C843-D431-0C99-B7272AD9626A}"/>
              </a:ext>
            </a:extLst>
          </p:cNvPr>
          <p:cNvPicPr>
            <a:picLocks noChangeAspect="1"/>
          </p:cNvPicPr>
          <p:nvPr/>
        </p:nvPicPr>
        <p:blipFill>
          <a:blip r:embed="rId12">
            <a:extLst>
              <a:ext uri="{28A0092B-C50C-407E-A947-70E740481C1C}">
                <a14:useLocalDpi xmlns:a14="http://schemas.microsoft.com/office/drawing/2010/main" val="0"/>
              </a:ext>
            </a:extLst>
          </a:blip>
          <a:srcRect l="2933" r="3725"/>
          <a:stretch>
            <a:fillRect/>
          </a:stretch>
        </p:blipFill>
        <p:spPr>
          <a:xfrm>
            <a:off x="4439703" y="4631691"/>
            <a:ext cx="4097557" cy="2119590"/>
          </a:xfrm>
          <a:prstGeom prst="rect">
            <a:avLst/>
          </a:prstGeom>
        </p:spPr>
      </p:pic>
      <p:pic>
        <p:nvPicPr>
          <p:cNvPr id="2" name="Grafik 1">
            <a:extLst>
              <a:ext uri="{FF2B5EF4-FFF2-40B4-BE49-F238E27FC236}">
                <a16:creationId xmlns:a16="http://schemas.microsoft.com/office/drawing/2014/main" id="{8F58F814-DE6C-C1C7-7E08-71638EABEAC2}"/>
              </a:ext>
            </a:extLst>
          </p:cNvPr>
          <p:cNvPicPr>
            <a:picLocks noChangeAspect="1"/>
          </p:cNvPicPr>
          <p:nvPr/>
        </p:nvPicPr>
        <p:blipFill>
          <a:blip r:embed="rId13"/>
          <a:stretch>
            <a:fillRect/>
          </a:stretch>
        </p:blipFill>
        <p:spPr>
          <a:xfrm>
            <a:off x="9175138" y="2055799"/>
            <a:ext cx="1478012" cy="982878"/>
          </a:xfrm>
          <a:prstGeom prst="rect">
            <a:avLst/>
          </a:prstGeom>
        </p:spPr>
      </p:pic>
      <p:pic>
        <p:nvPicPr>
          <p:cNvPr id="9" name="Grafik 8">
            <a:extLst>
              <a:ext uri="{FF2B5EF4-FFF2-40B4-BE49-F238E27FC236}">
                <a16:creationId xmlns:a16="http://schemas.microsoft.com/office/drawing/2014/main" id="{B745BDAA-376D-4EEC-0A23-E0B81F424D69}"/>
              </a:ext>
            </a:extLst>
          </p:cNvPr>
          <p:cNvPicPr>
            <a:picLocks noChangeAspect="1"/>
          </p:cNvPicPr>
          <p:nvPr/>
        </p:nvPicPr>
        <p:blipFill>
          <a:blip r:embed="rId14"/>
          <a:stretch>
            <a:fillRect/>
          </a:stretch>
        </p:blipFill>
        <p:spPr>
          <a:xfrm>
            <a:off x="3483085" y="4583941"/>
            <a:ext cx="1596428" cy="703910"/>
          </a:xfrm>
          <a:prstGeom prst="rect">
            <a:avLst/>
          </a:prstGeom>
        </p:spPr>
      </p:pic>
      <p:sp>
        <p:nvSpPr>
          <p:cNvPr id="7" name="Rechteck 6">
            <a:extLst>
              <a:ext uri="{FF2B5EF4-FFF2-40B4-BE49-F238E27FC236}">
                <a16:creationId xmlns:a16="http://schemas.microsoft.com/office/drawing/2014/main" id="{B14FB4BE-F6DA-0869-64E3-81CF8B0594C8}"/>
              </a:ext>
            </a:extLst>
          </p:cNvPr>
          <p:cNvSpPr/>
          <p:nvPr/>
        </p:nvSpPr>
        <p:spPr>
          <a:xfrm>
            <a:off x="10497269" y="5298209"/>
            <a:ext cx="1072381" cy="200055"/>
          </a:xfrm>
          <a:prstGeom prst="rect">
            <a:avLst/>
          </a:prstGeom>
        </p:spPr>
        <p:txBody>
          <a:bodyPr wrap="square" anchor="ctr">
            <a:spAutoFit/>
          </a:bodyPr>
          <a:lstStyle/>
          <a:p>
            <a:pPr algn="r" eaLnBrk="1" hangingPunct="1">
              <a:spcBef>
                <a:spcPts val="600"/>
              </a:spcBef>
              <a:defRPr/>
            </a:pPr>
            <a:r>
              <a:rPr lang="de-DE" altLang="de-DE" sz="700" dirty="0">
                <a:solidFill>
                  <a:schemeClr val="bg1">
                    <a:lumMod val="50000"/>
                  </a:schemeClr>
                </a:solidFill>
                <a:latin typeface="Roboto Light" panose="02000000000000000000" pitchFamily="2" charset="0"/>
                <a:ea typeface="Roboto Light" panose="02000000000000000000" pitchFamily="2" charset="0"/>
                <a:cs typeface="Roboto Light" panose="02000000000000000000" pitchFamily="2" charset="0"/>
              </a:rPr>
              <a:t>Fotos: StadtUmLand</a:t>
            </a:r>
          </a:p>
        </p:txBody>
      </p:sp>
      <p:sp>
        <p:nvSpPr>
          <p:cNvPr id="10" name="Title 4">
            <a:extLst>
              <a:ext uri="{FF2B5EF4-FFF2-40B4-BE49-F238E27FC236}">
                <a16:creationId xmlns:a16="http://schemas.microsoft.com/office/drawing/2014/main" id="{2FF64DBB-399B-2C5A-C9D4-3D8A76F3B6B0}"/>
              </a:ext>
            </a:extLst>
          </p:cNvPr>
          <p:cNvSpPr txBox="1">
            <a:spLocks/>
          </p:cNvSpPr>
          <p:nvPr/>
        </p:nvSpPr>
        <p:spPr>
          <a:xfrm>
            <a:off x="479607" y="176725"/>
            <a:ext cx="94278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TOP 1</a:t>
            </a:r>
            <a:r>
              <a:rPr lang="de-DE" sz="2800" b="1"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  Gemeinsam alt werden – </a:t>
            </a:r>
            <a:r>
              <a:rPr lang="de-DE" sz="2800" b="1" i="1"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 ist machbar!</a:t>
            </a:r>
          </a:p>
        </p:txBody>
      </p:sp>
    </p:spTree>
    <p:extLst>
      <p:ext uri="{BB962C8B-B14F-4D97-AF65-F5344CB8AC3E}">
        <p14:creationId xmlns:p14="http://schemas.microsoft.com/office/powerpoint/2010/main" val="309494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1+#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C1ED5-DB0C-C2C3-5E9A-885345536BA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4FF45D-1869-79B7-0091-482A66A37F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700" b="0" i="0" u="none" strike="noStrike" kern="1200" cap="none" spc="0" normalizeH="0" baseline="0" noProof="0" smtClean="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700" b="0" i="0" u="none" strike="noStrike" kern="1200" cap="none" spc="0" normalizeH="0" baseline="0" noProof="0">
              <a:ln>
                <a:noFill/>
              </a:ln>
              <a:solidFill>
                <a:srgbClr val="FFFFFF">
                  <a:lumMod val="50000"/>
                </a:srgbClr>
              </a:solidFill>
              <a:effectLst/>
              <a:uLnTx/>
              <a:uFillTx/>
              <a:latin typeface="Roboto Light" panose="02000000000000000000" pitchFamily="2" charset="0"/>
              <a:ea typeface="Roboto Light" panose="02000000000000000000" pitchFamily="2" charset="0"/>
              <a:cs typeface="+mn-cs"/>
            </a:endParaRPr>
          </a:p>
        </p:txBody>
      </p:sp>
      <p:pic>
        <p:nvPicPr>
          <p:cNvPr id="5" name="logo_rgb_1">
            <a:extLst>
              <a:ext uri="{FF2B5EF4-FFF2-40B4-BE49-F238E27FC236}">
                <a16:creationId xmlns:a16="http://schemas.microsoft.com/office/drawing/2014/main" id="{8D94FC91-B9BF-91E6-3F33-CE874AEA3D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7609" y="6356350"/>
            <a:ext cx="1072381" cy="437963"/>
          </a:xfrm>
          <a:prstGeom prst="rect">
            <a:avLst/>
          </a:prstGeom>
          <a:solidFill>
            <a:schemeClr val="bg1"/>
          </a:solidFill>
          <a:ln>
            <a:noFill/>
          </a:ln>
        </p:spPr>
      </p:pic>
      <p:pic>
        <p:nvPicPr>
          <p:cNvPr id="3" name="Grafik 2">
            <a:extLst>
              <a:ext uri="{FF2B5EF4-FFF2-40B4-BE49-F238E27FC236}">
                <a16:creationId xmlns:a16="http://schemas.microsoft.com/office/drawing/2014/main" id="{3EA430F2-E705-3334-84EE-E106E253E8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7457" y="305455"/>
            <a:ext cx="1982533" cy="982878"/>
          </a:xfrm>
          <a:prstGeom prst="rect">
            <a:avLst/>
          </a:prstGeom>
        </p:spPr>
      </p:pic>
      <p:pic>
        <p:nvPicPr>
          <p:cNvPr id="32" name="Grafik 31">
            <a:extLst>
              <a:ext uri="{FF2B5EF4-FFF2-40B4-BE49-F238E27FC236}">
                <a16:creationId xmlns:a16="http://schemas.microsoft.com/office/drawing/2014/main" id="{FD17604A-4DB4-0D3F-E21E-FC05307CE009}"/>
              </a:ext>
            </a:extLst>
          </p:cNvPr>
          <p:cNvPicPr>
            <a:picLocks noChangeAspect="1"/>
          </p:cNvPicPr>
          <p:nvPr/>
        </p:nvPicPr>
        <p:blipFill>
          <a:blip r:embed="rId5"/>
          <a:srcRect l="3368" r="52664"/>
          <a:stretch>
            <a:fillRect/>
          </a:stretch>
        </p:blipFill>
        <p:spPr>
          <a:xfrm>
            <a:off x="259747" y="5806220"/>
            <a:ext cx="2774950" cy="343815"/>
          </a:xfrm>
          <a:prstGeom prst="rect">
            <a:avLst/>
          </a:prstGeom>
        </p:spPr>
      </p:pic>
      <p:pic>
        <p:nvPicPr>
          <p:cNvPr id="38" name="Grafik 37">
            <a:extLst>
              <a:ext uri="{FF2B5EF4-FFF2-40B4-BE49-F238E27FC236}">
                <a16:creationId xmlns:a16="http://schemas.microsoft.com/office/drawing/2014/main" id="{9AE74C2D-BC74-9C57-C5F6-4B9A2BEDDAA2}"/>
              </a:ext>
            </a:extLst>
          </p:cNvPr>
          <p:cNvPicPr>
            <a:picLocks noChangeAspect="1"/>
          </p:cNvPicPr>
          <p:nvPr/>
        </p:nvPicPr>
        <p:blipFill>
          <a:blip r:embed="rId6"/>
          <a:stretch>
            <a:fillRect/>
          </a:stretch>
        </p:blipFill>
        <p:spPr>
          <a:xfrm>
            <a:off x="282508" y="1597881"/>
            <a:ext cx="2545080" cy="3428999"/>
          </a:xfrm>
          <a:prstGeom prst="rect">
            <a:avLst/>
          </a:prstGeom>
        </p:spPr>
      </p:pic>
      <p:pic>
        <p:nvPicPr>
          <p:cNvPr id="42" name="Grafik 41">
            <a:extLst>
              <a:ext uri="{FF2B5EF4-FFF2-40B4-BE49-F238E27FC236}">
                <a16:creationId xmlns:a16="http://schemas.microsoft.com/office/drawing/2014/main" id="{D50E36C6-BA9A-907A-6F89-085C56615D22}"/>
              </a:ext>
            </a:extLst>
          </p:cNvPr>
          <p:cNvPicPr>
            <a:picLocks noChangeAspect="1"/>
          </p:cNvPicPr>
          <p:nvPr/>
        </p:nvPicPr>
        <p:blipFill>
          <a:blip r:embed="rId7"/>
          <a:stretch>
            <a:fillRect/>
          </a:stretch>
        </p:blipFill>
        <p:spPr>
          <a:xfrm>
            <a:off x="1858328" y="5357081"/>
            <a:ext cx="995082" cy="308054"/>
          </a:xfrm>
          <a:prstGeom prst="rect">
            <a:avLst/>
          </a:prstGeom>
        </p:spPr>
      </p:pic>
      <p:sp>
        <p:nvSpPr>
          <p:cNvPr id="6" name="Inhaltsplatzhalter 4">
            <a:extLst>
              <a:ext uri="{FF2B5EF4-FFF2-40B4-BE49-F238E27FC236}">
                <a16:creationId xmlns:a16="http://schemas.microsoft.com/office/drawing/2014/main" id="{140DB623-DC56-71CB-BC5A-98EC50D1F0F0}"/>
              </a:ext>
            </a:extLst>
          </p:cNvPr>
          <p:cNvSpPr txBox="1">
            <a:spLocks/>
          </p:cNvSpPr>
          <p:nvPr/>
        </p:nvSpPr>
        <p:spPr>
          <a:xfrm>
            <a:off x="3606597" y="1514319"/>
            <a:ext cx="8283393" cy="4463808"/>
          </a:xfrm>
          <a:prstGeom prst="rect">
            <a:avLst/>
          </a:prstGeom>
          <a:noFill/>
          <a:ln>
            <a:solidFill>
              <a:schemeClr val="bg1">
                <a:lumMod val="75000"/>
              </a:schemeClr>
            </a:solidFill>
          </a:ln>
        </p:spPr>
        <p:txBody>
          <a:bodyPr anchor="t" anchorCtr="0">
            <a:noAutofit/>
          </a:bodyPr>
          <a:lstStyle>
            <a:lvl1pPr marL="248625" indent="-248625"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Char char=""/>
              <a:defRPr sz="1381" kern="1200">
                <a:solidFill>
                  <a:schemeClr val="tx1"/>
                </a:solidFill>
                <a:latin typeface="+mn-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pPr marL="85725" lvl="2" indent="0">
              <a:spcBef>
                <a:spcPts val="0"/>
              </a:spcBef>
              <a:spcAft>
                <a:spcPts val="0"/>
              </a:spcAft>
              <a:buClr>
                <a:srgbClr val="335B74"/>
              </a:buClr>
              <a:buNone/>
            </a:pPr>
            <a:r>
              <a:rPr lang="de-DE" sz="1600"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Der Bedarf ist da und ist eine gute Basis für ein Konzept</a:t>
            </a:r>
          </a:p>
          <a:p>
            <a:pPr marL="649350" lvl="3" indent="-285750">
              <a:spcBef>
                <a:spcPts val="600"/>
              </a:spcBef>
              <a:spcAft>
                <a:spcPts val="0"/>
              </a:spcAft>
              <a:buClr>
                <a:srgbClr val="335B74"/>
              </a:buClr>
            </a:pPr>
            <a: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mit Seniorenwohnungen mitten im Dorf</a:t>
            </a:r>
          </a:p>
          <a:p>
            <a:pPr marL="649350" lvl="3" indent="-285750">
              <a:spcBef>
                <a:spcPts val="600"/>
              </a:spcBef>
              <a:spcAft>
                <a:spcPts val="0"/>
              </a:spcAft>
              <a:buClr>
                <a:srgbClr val="335B74"/>
              </a:buClr>
            </a:pPr>
            <a: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mit Pflege-Wohngemeinschaften</a:t>
            </a:r>
          </a:p>
          <a:p>
            <a:pPr marL="649350" lvl="3" indent="-285750">
              <a:spcBef>
                <a:spcPts val="600"/>
              </a:spcBef>
              <a:spcAft>
                <a:spcPts val="0"/>
              </a:spcAft>
              <a:buClr>
                <a:srgbClr val="335B74"/>
              </a:buClr>
            </a:pPr>
            <a:r>
              <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mit einem „echten“ Begegnungsort</a:t>
            </a:r>
          </a:p>
          <a:p>
            <a:pPr marL="363600" lvl="3" indent="0">
              <a:spcBef>
                <a:spcPts val="0"/>
              </a:spcBef>
              <a:spcAft>
                <a:spcPts val="0"/>
              </a:spcAft>
              <a:buClr>
                <a:srgbClr val="335B74"/>
              </a:buClr>
              <a:buNone/>
            </a:pPr>
            <a:endPar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marL="85725" lvl="2" indent="-285750">
              <a:spcBef>
                <a:spcPts val="0"/>
              </a:spcBef>
              <a:spcAft>
                <a:spcPts val="0"/>
              </a:spcAft>
              <a:buClr>
                <a:srgbClr val="335B74"/>
              </a:buClr>
            </a:pPr>
            <a:endParaRPr lang="de-DE" sz="1438"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7" name="Textfeld 6">
            <a:extLst>
              <a:ext uri="{FF2B5EF4-FFF2-40B4-BE49-F238E27FC236}">
                <a16:creationId xmlns:a16="http://schemas.microsoft.com/office/drawing/2014/main" id="{BEE325A0-1902-6B10-6B00-58B13063F3FC}"/>
              </a:ext>
            </a:extLst>
          </p:cNvPr>
          <p:cNvSpPr txBox="1"/>
          <p:nvPr/>
        </p:nvSpPr>
        <p:spPr>
          <a:xfrm>
            <a:off x="6888125" y="4170665"/>
            <a:ext cx="1531188" cy="1615827"/>
          </a:xfrm>
          <a:prstGeom prst="rect">
            <a:avLst/>
          </a:prstGeom>
          <a:solidFill>
            <a:schemeClr val="bg1">
              <a:lumMod val="95000"/>
            </a:schemeClr>
          </a:solidFill>
          <a:ln>
            <a:solidFill>
              <a:srgbClr val="2092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Altengerechte Appartements / Servicewohnen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Service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Hauswirtschaft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techn. Unterstützung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Betreuung bei Bedarf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 name="Textfeld 7">
            <a:extLst>
              <a:ext uri="{FF2B5EF4-FFF2-40B4-BE49-F238E27FC236}">
                <a16:creationId xmlns:a16="http://schemas.microsoft.com/office/drawing/2014/main" id="{B0765094-2439-CFFE-EDB5-5D01B758BB9F}"/>
              </a:ext>
            </a:extLst>
          </p:cNvPr>
          <p:cNvSpPr txBox="1"/>
          <p:nvPr/>
        </p:nvSpPr>
        <p:spPr>
          <a:xfrm>
            <a:off x="8547207" y="4175780"/>
            <a:ext cx="1336550" cy="1615827"/>
          </a:xfrm>
          <a:prstGeom prst="rect">
            <a:avLst/>
          </a:prstGeom>
          <a:solidFill>
            <a:schemeClr val="bg1">
              <a:lumMod val="95000"/>
            </a:schemeClr>
          </a:solidFill>
          <a:ln>
            <a:solidFill>
              <a:srgbClr val="2092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Pflegewohn-gemeinschaften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1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Betreuung durch ambulanten Pflegedienst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Textfeld 8">
            <a:extLst>
              <a:ext uri="{FF2B5EF4-FFF2-40B4-BE49-F238E27FC236}">
                <a16:creationId xmlns:a16="http://schemas.microsoft.com/office/drawing/2014/main" id="{A4D2D3F3-D3A4-FB3C-D3EA-BB434FEA28B4}"/>
              </a:ext>
            </a:extLst>
          </p:cNvPr>
          <p:cNvSpPr txBox="1"/>
          <p:nvPr/>
        </p:nvSpPr>
        <p:spPr>
          <a:xfrm>
            <a:off x="10043291" y="4165389"/>
            <a:ext cx="1531188" cy="1615827"/>
          </a:xfrm>
          <a:prstGeom prst="rect">
            <a:avLst/>
          </a:prstGeom>
          <a:solidFill>
            <a:schemeClr val="bg1">
              <a:lumMod val="95000"/>
            </a:schemeClr>
          </a:solidFill>
          <a:ln>
            <a:solidFill>
              <a:srgbClr val="2092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Multifunktionshaus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„Bürgertreff“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Mittagstisch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Gemeinschaftsraum Café/Kneipe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Terrasse/Garten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RepairCafé</a:t>
            </a:r>
            <a:endParaRPr kumimoji="0" lang="de-DE"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Bücherei/Tausch</a:t>
            </a:r>
          </a:p>
        </p:txBody>
      </p:sp>
      <p:sp>
        <p:nvSpPr>
          <p:cNvPr id="10" name="Textfeld 9">
            <a:extLst>
              <a:ext uri="{FF2B5EF4-FFF2-40B4-BE49-F238E27FC236}">
                <a16:creationId xmlns:a16="http://schemas.microsoft.com/office/drawing/2014/main" id="{50DE548E-B73B-F519-1F58-FD93A92D899A}"/>
              </a:ext>
            </a:extLst>
          </p:cNvPr>
          <p:cNvSpPr txBox="1"/>
          <p:nvPr/>
        </p:nvSpPr>
        <p:spPr>
          <a:xfrm>
            <a:off x="6888125" y="3790054"/>
            <a:ext cx="4686354" cy="261610"/>
          </a:xfrm>
          <a:prstGeom prst="rect">
            <a:avLst/>
          </a:prstGeom>
          <a:solidFill>
            <a:srgbClr val="6DB9F5"/>
          </a:solidFill>
          <a:ln>
            <a:solidFill>
              <a:srgbClr val="2092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Auf Cassens Hoff und „mittendrin“</a:t>
            </a:r>
            <a:endParaRPr kumimoji="0" lang="de-DE"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3" name="Grafik 12">
            <a:extLst>
              <a:ext uri="{FF2B5EF4-FFF2-40B4-BE49-F238E27FC236}">
                <a16:creationId xmlns:a16="http://schemas.microsoft.com/office/drawing/2014/main" id="{59C4F828-EDD0-1B2B-44ED-BE11A8B4B68E}"/>
              </a:ext>
            </a:extLst>
          </p:cNvPr>
          <p:cNvPicPr>
            <a:picLocks noChangeAspect="1"/>
          </p:cNvPicPr>
          <p:nvPr/>
        </p:nvPicPr>
        <p:blipFill>
          <a:blip r:embed="rId8"/>
          <a:stretch>
            <a:fillRect/>
          </a:stretch>
        </p:blipFill>
        <p:spPr>
          <a:xfrm>
            <a:off x="6735779" y="2870546"/>
            <a:ext cx="4958604" cy="883670"/>
          </a:xfrm>
          <a:prstGeom prst="rect">
            <a:avLst/>
          </a:prstGeom>
        </p:spPr>
      </p:pic>
      <p:pic>
        <p:nvPicPr>
          <p:cNvPr id="23" name="Grafik 22">
            <a:extLst>
              <a:ext uri="{FF2B5EF4-FFF2-40B4-BE49-F238E27FC236}">
                <a16:creationId xmlns:a16="http://schemas.microsoft.com/office/drawing/2014/main" id="{4AC4BAC1-E3A4-05EA-7B3B-90757E67967F}"/>
              </a:ext>
            </a:extLst>
          </p:cNvPr>
          <p:cNvPicPr>
            <a:picLocks noChangeAspect="1"/>
          </p:cNvPicPr>
          <p:nvPr/>
        </p:nvPicPr>
        <p:blipFill>
          <a:blip r:embed="rId9"/>
          <a:stretch>
            <a:fillRect/>
          </a:stretch>
        </p:blipFill>
        <p:spPr>
          <a:xfrm>
            <a:off x="3154030" y="2906811"/>
            <a:ext cx="3014116" cy="2591355"/>
          </a:xfrm>
          <a:prstGeom prst="rect">
            <a:avLst/>
          </a:prstGeom>
        </p:spPr>
      </p:pic>
      <mc:AlternateContent xmlns:mc="http://schemas.openxmlformats.org/markup-compatibility/2006" xmlns:p14="http://schemas.microsoft.com/office/powerpoint/2010/main">
        <mc:Choice Requires="p14">
          <p:contentPart p14:bwMode="auto" r:id="rId10">
            <p14:nvContentPartPr>
              <p14:cNvPr id="22" name="Freihand 21">
                <a:extLst>
                  <a:ext uri="{FF2B5EF4-FFF2-40B4-BE49-F238E27FC236}">
                    <a16:creationId xmlns:a16="http://schemas.microsoft.com/office/drawing/2014/main" id="{7D750E70-5B8B-78BE-23FF-69C6A4B3C7E4}"/>
                  </a:ext>
                </a:extLst>
              </p14:cNvPr>
              <p14:cNvContentPartPr>
                <a14:cpLocks xmlns:a14="http://schemas.microsoft.com/office/drawing/2010/main" noChangeAspect="1"/>
              </p14:cNvContentPartPr>
              <p14:nvPr/>
            </p14:nvContentPartPr>
            <p14:xfrm rot="2182316" flipH="1">
              <a:off x="3906029" y="4395796"/>
              <a:ext cx="1817119" cy="677833"/>
            </p14:xfrm>
          </p:contentPart>
        </mc:Choice>
        <mc:Fallback xmlns="">
          <p:pic>
            <p:nvPicPr>
              <p:cNvPr id="22" name="Freihand 21">
                <a:extLst>
                  <a:ext uri="{FF2B5EF4-FFF2-40B4-BE49-F238E27FC236}">
                    <a16:creationId xmlns:a16="http://schemas.microsoft.com/office/drawing/2014/main" id="{7D750E70-5B8B-78BE-23FF-69C6A4B3C7E4}"/>
                  </a:ext>
                </a:extLst>
              </p:cNvPr>
              <p:cNvPicPr>
                <a:picLocks noChangeAspect="1"/>
              </p:cNvPicPr>
              <p:nvPr/>
            </p:nvPicPr>
            <p:blipFill>
              <a:blip r:embed="rId15"/>
              <a:stretch>
                <a:fillRect/>
              </a:stretch>
            </p:blipFill>
            <p:spPr>
              <a:xfrm rot="2182316" flipH="1">
                <a:off x="3888020" y="4377797"/>
                <a:ext cx="1852777" cy="713471"/>
              </a:xfrm>
              <a:prstGeom prst="rect">
                <a:avLst/>
              </a:prstGeom>
            </p:spPr>
          </p:pic>
        </mc:Fallback>
      </mc:AlternateContent>
      <p:pic>
        <p:nvPicPr>
          <p:cNvPr id="24" name="Grafik 23">
            <a:extLst>
              <a:ext uri="{FF2B5EF4-FFF2-40B4-BE49-F238E27FC236}">
                <a16:creationId xmlns:a16="http://schemas.microsoft.com/office/drawing/2014/main" id="{412D437C-0058-0CB0-7CB6-EBC35E6C69E1}"/>
              </a:ext>
            </a:extLst>
          </p:cNvPr>
          <p:cNvPicPr>
            <a:picLocks noChangeAspect="1"/>
          </p:cNvPicPr>
          <p:nvPr/>
        </p:nvPicPr>
        <p:blipFill>
          <a:blip r:embed="rId16"/>
          <a:stretch>
            <a:fillRect/>
          </a:stretch>
        </p:blipFill>
        <p:spPr>
          <a:xfrm>
            <a:off x="5055534" y="4270164"/>
            <a:ext cx="1589299" cy="1536056"/>
          </a:xfrm>
          <a:prstGeom prst="rect">
            <a:avLst/>
          </a:prstGeom>
        </p:spPr>
      </p:pic>
      <p:pic>
        <p:nvPicPr>
          <p:cNvPr id="20" name="Grafik 19" descr="Lupe mit einfarbiger Füllung">
            <a:extLst>
              <a:ext uri="{FF2B5EF4-FFF2-40B4-BE49-F238E27FC236}">
                <a16:creationId xmlns:a16="http://schemas.microsoft.com/office/drawing/2014/main" id="{030C1A0A-BA72-8EF8-9971-D1AF7D98CFD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flipH="1">
            <a:off x="4441634" y="4090641"/>
            <a:ext cx="2373564" cy="2314500"/>
          </a:xfrm>
          <a:prstGeom prst="rect">
            <a:avLst/>
          </a:prstGeom>
        </p:spPr>
      </p:pic>
      <p:sp>
        <p:nvSpPr>
          <p:cNvPr id="25" name="Text Placeholder 2">
            <a:extLst>
              <a:ext uri="{FF2B5EF4-FFF2-40B4-BE49-F238E27FC236}">
                <a16:creationId xmlns:a16="http://schemas.microsoft.com/office/drawing/2014/main" id="{C82D200E-CCB6-2F9F-6656-8A5C207BE72A}"/>
              </a:ext>
            </a:extLst>
          </p:cNvPr>
          <p:cNvSpPr txBox="1">
            <a:spLocks/>
          </p:cNvSpPr>
          <p:nvPr/>
        </p:nvSpPr>
        <p:spPr>
          <a:xfrm>
            <a:off x="3405357" y="5475590"/>
            <a:ext cx="1138885" cy="189545"/>
          </a:xfrm>
          <a:prstGeom prst="rect">
            <a:avLst/>
          </a:prstGeom>
        </p:spPr>
        <p:txBody>
          <a:bodyPr anchor="t" anchorCtr="0"/>
          <a:lstStyle>
            <a:lvl1pPr marL="248625" indent="-248625" algn="l" defTabSz="371475" rtl="0" eaLnBrk="1" latinLnBrk="0" hangingPunct="1">
              <a:lnSpc>
                <a:spcPct val="110000"/>
              </a:lnSpc>
              <a:spcBef>
                <a:spcPct val="20000"/>
              </a:spcBef>
              <a:spcAft>
                <a:spcPts val="488"/>
              </a:spcAft>
              <a:buClr>
                <a:schemeClr val="accent1"/>
              </a:buClr>
              <a:buSzPct val="92000"/>
              <a:buFont typeface="Wingdings 2" panose="05020102010507070707" pitchFamily="18" charset="2"/>
              <a:buChar char=""/>
              <a:defRPr sz="1381" kern="1200">
                <a:solidFill>
                  <a:schemeClr val="tx1"/>
                </a:solidFill>
                <a:latin typeface="+mn-lt"/>
                <a:ea typeface="+mn-ea"/>
                <a:cs typeface="+mn-cs"/>
              </a:defRPr>
            </a:lvl1pPr>
            <a:lvl2pPr marL="511875" indent="-2486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138" kern="1200">
                <a:solidFill>
                  <a:schemeClr val="tx1"/>
                </a:solidFill>
                <a:latin typeface="+mn-lt"/>
                <a:ea typeface="+mn-ea"/>
                <a:cs typeface="+mn-cs"/>
              </a:defRPr>
            </a:lvl2pPr>
            <a:lvl3pPr marL="731250" indent="-21937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1056" kern="1200">
                <a:solidFill>
                  <a:schemeClr val="tx1"/>
                </a:solidFill>
                <a:latin typeface="+mn-lt"/>
                <a:ea typeface="+mn-ea"/>
                <a:cs typeface="+mn-cs"/>
              </a:defRPr>
            </a:lvl3pPr>
            <a:lvl4pPr marL="10091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4pPr>
            <a:lvl5pPr marL="1301625" indent="-190125" algn="l" defTabSz="371475" rtl="0" eaLnBrk="1" latinLnBrk="0" hangingPunct="1">
              <a:spcBef>
                <a:spcPct val="20000"/>
              </a:spcBef>
              <a:spcAft>
                <a:spcPts val="488"/>
              </a:spcAft>
              <a:buClr>
                <a:schemeClr val="accent1"/>
              </a:buClr>
              <a:buSzPct val="92000"/>
              <a:buFont typeface="Wingdings 2" panose="05020102010507070707" pitchFamily="18" charset="2"/>
              <a:buChar char=""/>
              <a:defRPr sz="894" kern="1200">
                <a:solidFill>
                  <a:schemeClr val="tx1"/>
                </a:solidFill>
                <a:latin typeface="+mn-lt"/>
                <a:ea typeface="+mn-ea"/>
                <a:cs typeface="+mn-cs"/>
              </a:defRPr>
            </a:lvl5pPr>
            <a:lvl6pPr marL="15437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6pPr>
            <a:lvl7pPr marL="17875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7pPr>
            <a:lvl8pPr marL="203125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8pPr>
            <a:lvl9pPr marL="2275000" indent="-185738" algn="l" defTabSz="371475" rtl="0" eaLnBrk="1" latinLnBrk="0" hangingPunct="1">
              <a:spcBef>
                <a:spcPct val="20000"/>
              </a:spcBef>
              <a:spcAft>
                <a:spcPts val="488"/>
              </a:spcAft>
              <a:buClr>
                <a:schemeClr val="accent2"/>
              </a:buClr>
              <a:buSzPct val="92000"/>
              <a:buFont typeface="Wingdings 2" panose="05020102010507070707" pitchFamily="18" charset="2"/>
              <a:buChar char=""/>
              <a:defRPr sz="975" kern="1200">
                <a:solidFill>
                  <a:schemeClr val="tx2"/>
                </a:solidFill>
                <a:latin typeface="+mn-lt"/>
                <a:ea typeface="+mn-ea"/>
                <a:cs typeface="+mn-cs"/>
              </a:defRPr>
            </a:lvl9pPr>
          </a:lstStyle>
          <a:p>
            <a:pPr marL="0" indent="0" algn="r" defTabSz="914400">
              <a:spcBef>
                <a:spcPts val="600"/>
              </a:spcBef>
              <a:spcAft>
                <a:spcPts val="3000"/>
              </a:spcAft>
              <a:buClr>
                <a:srgbClr val="335B74"/>
              </a:buClr>
              <a:buNone/>
              <a:defRPr/>
            </a:pPr>
            <a:r>
              <a:rPr lang="de-DE" sz="700" dirty="0">
                <a:solidFill>
                  <a:schemeClr val="bg1">
                    <a:lumMod val="50000"/>
                  </a:schemeClr>
                </a:solidFill>
                <a:latin typeface="Roboto Light" panose="02000000000000000000" pitchFamily="2" charset="0"/>
                <a:ea typeface="Roboto Light" panose="02000000000000000000" pitchFamily="2" charset="0"/>
                <a:cs typeface="Roboto Light" panose="02000000000000000000" pitchFamily="2" charset="0"/>
              </a:rPr>
              <a:t>Quelle: Google Maps</a:t>
            </a:r>
          </a:p>
          <a:p>
            <a:pPr marL="285750" indent="-285750">
              <a:spcBef>
                <a:spcPts val="0"/>
              </a:spcBef>
              <a:spcAft>
                <a:spcPts val="3000"/>
              </a:spcAft>
              <a:buClr>
                <a:srgbClr val="335B74"/>
              </a:buClr>
              <a:buFont typeface="Arial" panose="020B0604020202020204" pitchFamily="34" charset="0"/>
              <a:buChar char="•"/>
            </a:pPr>
            <a:endParaRPr lang="de-DE" sz="1600" dirty="0"/>
          </a:p>
        </p:txBody>
      </p:sp>
      <p:sp>
        <p:nvSpPr>
          <p:cNvPr id="26" name="Title 4">
            <a:extLst>
              <a:ext uri="{FF2B5EF4-FFF2-40B4-BE49-F238E27FC236}">
                <a16:creationId xmlns:a16="http://schemas.microsoft.com/office/drawing/2014/main" id="{7325AB4D-FB41-E0EE-AF40-C664AF4E8F79}"/>
              </a:ext>
            </a:extLst>
          </p:cNvPr>
          <p:cNvSpPr txBox="1">
            <a:spLocks/>
          </p:cNvSpPr>
          <p:nvPr/>
        </p:nvSpPr>
        <p:spPr>
          <a:xfrm>
            <a:off x="479607" y="176725"/>
            <a:ext cx="94278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TOP 1</a:t>
            </a:r>
            <a:r>
              <a:rPr lang="de-DE" sz="2800" b="1"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  Gemeinsam alt werden – </a:t>
            </a:r>
            <a:r>
              <a:rPr lang="de-DE" sz="2800" b="1" i="1" dirty="0">
                <a:solidFill>
                  <a:srgbClr val="335B74"/>
                </a:solidFill>
                <a:latin typeface="Roboto Light" panose="02000000000000000000" pitchFamily="2" charset="0"/>
                <a:ea typeface="Roboto Light" panose="02000000000000000000" pitchFamily="2" charset="0"/>
                <a:cs typeface="Roboto Light" panose="02000000000000000000" pitchFamily="2" charset="0"/>
              </a:rPr>
              <a:t>… ist machbar!</a:t>
            </a:r>
          </a:p>
        </p:txBody>
      </p:sp>
      <p:sp>
        <p:nvSpPr>
          <p:cNvPr id="2" name="Textfeld 1">
            <a:extLst>
              <a:ext uri="{FF2B5EF4-FFF2-40B4-BE49-F238E27FC236}">
                <a16:creationId xmlns:a16="http://schemas.microsoft.com/office/drawing/2014/main" id="{0BA13EFA-5803-4FC6-00FB-C1248432A6FD}"/>
              </a:ext>
            </a:extLst>
          </p:cNvPr>
          <p:cNvSpPr txBox="1"/>
          <p:nvPr/>
        </p:nvSpPr>
        <p:spPr>
          <a:xfrm>
            <a:off x="7594207" y="5882128"/>
            <a:ext cx="1755588" cy="261610"/>
          </a:xfrm>
          <a:prstGeom prst="rect">
            <a:avLst/>
          </a:prstGeom>
          <a:solidFill>
            <a:schemeClr val="bg1"/>
          </a:solidFill>
          <a:ln>
            <a:solidFill>
              <a:schemeClr val="bg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i="0" u="none" strike="noStrike" kern="1200" cap="none" spc="0" normalizeH="0" baseline="0" noProof="0" dirty="0">
                <a:ln>
                  <a:noFill/>
                </a:ln>
                <a:solidFill>
                  <a:srgbClr val="226194"/>
                </a:solidFill>
                <a:effectLst/>
                <a:uLnTx/>
                <a:uFillTx/>
                <a:latin typeface="Roboto" panose="02000000000000000000" pitchFamily="2" charset="0"/>
                <a:ea typeface="Roboto" panose="02000000000000000000" pitchFamily="2" charset="0"/>
                <a:cs typeface="Roboto" panose="02000000000000000000" pitchFamily="2" charset="0"/>
              </a:rPr>
              <a:t>Genossenschaftsmodell</a:t>
            </a:r>
          </a:p>
        </p:txBody>
      </p:sp>
      <p:sp>
        <p:nvSpPr>
          <p:cNvPr id="11" name="Textfeld 10">
            <a:extLst>
              <a:ext uri="{FF2B5EF4-FFF2-40B4-BE49-F238E27FC236}">
                <a16:creationId xmlns:a16="http://schemas.microsoft.com/office/drawing/2014/main" id="{45633FEA-0657-BAC7-A160-77ABBFD5DDEE}"/>
              </a:ext>
            </a:extLst>
          </p:cNvPr>
          <p:cNvSpPr txBox="1"/>
          <p:nvPr/>
        </p:nvSpPr>
        <p:spPr>
          <a:xfrm>
            <a:off x="9971926" y="5882128"/>
            <a:ext cx="1722457" cy="261610"/>
          </a:xfrm>
          <a:prstGeom prst="rect">
            <a:avLst/>
          </a:prstGeom>
          <a:solidFill>
            <a:schemeClr val="bg1"/>
          </a:solidFill>
          <a:ln>
            <a:solidFill>
              <a:schemeClr val="bg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i="0" u="none" strike="noStrike" kern="1200" cap="none" spc="0" normalizeH="0" baseline="0" noProof="0" dirty="0">
                <a:ln>
                  <a:noFill/>
                </a:ln>
                <a:solidFill>
                  <a:srgbClr val="226194"/>
                </a:solidFill>
                <a:effectLst/>
                <a:uLnTx/>
                <a:uFillTx/>
                <a:latin typeface="Roboto" panose="02000000000000000000" pitchFamily="2" charset="0"/>
                <a:ea typeface="Roboto" panose="02000000000000000000" pitchFamily="2" charset="0"/>
                <a:cs typeface="Roboto" panose="02000000000000000000" pitchFamily="2" charset="0"/>
              </a:rPr>
              <a:t>Gemeinde/Bürgerverein</a:t>
            </a:r>
          </a:p>
        </p:txBody>
      </p:sp>
    </p:spTree>
    <p:extLst>
      <p:ext uri="{BB962C8B-B14F-4D97-AF65-F5344CB8AC3E}">
        <p14:creationId xmlns:p14="http://schemas.microsoft.com/office/powerpoint/2010/main" val="70660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2"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esta_Farben">
  <a:themeElements>
    <a:clrScheme name="Mesta_Farben">
      <a:dk1>
        <a:srgbClr val="000000"/>
      </a:dk1>
      <a:lt1>
        <a:srgbClr val="FFFFFF"/>
      </a:lt1>
      <a:dk2>
        <a:srgbClr val="65747C"/>
      </a:dk2>
      <a:lt2>
        <a:srgbClr val="DFE3E5"/>
      </a:lt2>
      <a:accent1>
        <a:srgbClr val="335B74"/>
      </a:accent1>
      <a:accent2>
        <a:srgbClr val="3A7B77"/>
      </a:accent2>
      <a:accent3>
        <a:srgbClr val="62A39F"/>
      </a:accent3>
      <a:accent4>
        <a:srgbClr val="AEE5D6"/>
      </a:accent4>
      <a:accent5>
        <a:srgbClr val="335B74"/>
      </a:accent5>
      <a:accent6>
        <a:srgbClr val="3A7B77"/>
      </a:accent6>
      <a:hlink>
        <a:srgbClr val="3A7B77"/>
      </a:hlink>
      <a:folHlink>
        <a:srgbClr val="FFFFFF"/>
      </a:folHlink>
    </a:clrScheme>
    <a:fontScheme name="Mesta Format">
      <a:majorFont>
        <a:latin typeface="Roboto Black"/>
        <a:ea typeface=""/>
        <a:cs typeface=""/>
      </a:majorFont>
      <a:minorFont>
        <a:latin typeface="Roboto Light"/>
        <a:ea typeface=""/>
        <a:cs typeface=""/>
      </a:minorFont>
    </a:fontScheme>
    <a:fmtScheme name="Dividende">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spDef>
      <a:spPr>
        <a:solidFill>
          <a:schemeClr val="bg1">
            <a:lumMod val="75000"/>
          </a:schemeClr>
        </a:solidFill>
        <a:ln w="25400" cap="flat" cmpd="sng" algn="ctr">
          <a:noFill/>
          <a:prstDash val="solid"/>
        </a:ln>
        <a:effectLst/>
      </a:spPr>
      <a:bodyPr tIns="36000" bIns="36000" rtlCol="0" anchor="t"/>
      <a:lstStyle>
        <a:defPPr marL="0" marR="0" indent="0" algn="just" defTabSz="914400" rtl="0" eaLnBrk="1" fontAlgn="auto" latinLnBrk="0" hangingPunct="1">
          <a:lnSpc>
            <a:spcPct val="100000"/>
          </a:lnSpc>
          <a:spcBef>
            <a:spcPts val="0"/>
          </a:spcBef>
          <a:spcAft>
            <a:spcPts val="0"/>
          </a:spcAft>
          <a:buClrTx/>
          <a:buSzTx/>
          <a:buFontTx/>
          <a:buNone/>
          <a:tabLst/>
          <a:defRPr kumimoji="0" sz="1200" i="0" u="none" strike="noStrike" kern="0" cap="none" spc="0" normalizeH="0" baseline="0" noProof="0" dirty="0">
            <a:ln>
              <a:noFill/>
            </a:ln>
            <a:solidFill>
              <a:prstClr val="black"/>
            </a:solidFill>
            <a:effectLst/>
            <a:uLnTx/>
            <a:uFillTx/>
            <a:ea typeface="+mn-ea"/>
            <a:cs typeface="+mn-cs"/>
          </a:defRPr>
        </a:defPPr>
      </a:lstStyle>
    </a:spDef>
  </a:objectDefaults>
  <a:extraClrSchemeLst/>
  <a:extLst>
    <a:ext uri="{05A4C25C-085E-4340-85A3-A5531E510DB2}">
      <thm15:themeFamily xmlns:thm15="http://schemas.microsoft.com/office/thememl/2012/main" name="Mesta_Farben" id="{0B5619CD-9112-EF4B-94B3-F6F2115916B9}" vid="{8DDC39E4-4AF1-BF4E-A472-867280AB77B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2250</Words>
  <Application>Microsoft Office PowerPoint</Application>
  <PresentationFormat>Breitbild</PresentationFormat>
  <Paragraphs>311</Paragraphs>
  <Slides>17</Slides>
  <Notes>17</Notes>
  <HiddenSlides>0</HiddenSlides>
  <MMClips>0</MMClips>
  <ScaleCrop>false</ScaleCrop>
  <HeadingPairs>
    <vt:vector size="8" baseType="variant">
      <vt:variant>
        <vt:lpstr>Verwendete Schriftarten</vt:lpstr>
      </vt:variant>
      <vt:variant>
        <vt:i4>14</vt:i4>
      </vt:variant>
      <vt:variant>
        <vt:lpstr>Design</vt:lpstr>
      </vt:variant>
      <vt:variant>
        <vt:i4>2</vt:i4>
      </vt:variant>
      <vt:variant>
        <vt:lpstr>Eingebettete OLE-Server</vt:lpstr>
      </vt:variant>
      <vt:variant>
        <vt:i4>2</vt:i4>
      </vt:variant>
      <vt:variant>
        <vt:lpstr>Folientitel</vt:lpstr>
      </vt:variant>
      <vt:variant>
        <vt:i4>17</vt:i4>
      </vt:variant>
    </vt:vector>
  </HeadingPairs>
  <TitlesOfParts>
    <vt:vector size="35" baseType="lpstr">
      <vt:lpstr>Arial</vt:lpstr>
      <vt:lpstr>Calibri</vt:lpstr>
      <vt:lpstr>Comic Sans MS</vt:lpstr>
      <vt:lpstr>DejaVuSansCondensed</vt:lpstr>
      <vt:lpstr>Franklin Gothic Book</vt:lpstr>
      <vt:lpstr>Open Sans</vt:lpstr>
      <vt:lpstr>Open Sans Semibold</vt:lpstr>
      <vt:lpstr>Roboto</vt:lpstr>
      <vt:lpstr>Roboto Black</vt:lpstr>
      <vt:lpstr>Roboto Light</vt:lpstr>
      <vt:lpstr>Roboto Medium</vt:lpstr>
      <vt:lpstr>Symbol</vt:lpstr>
      <vt:lpstr>Wingdings</vt:lpstr>
      <vt:lpstr>Wingdings 2</vt:lpstr>
      <vt:lpstr>Mesta_Farben</vt:lpstr>
      <vt:lpstr>Benutzerdefiniertes Design</vt:lpstr>
      <vt:lpstr>think-cell Slide</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Bettina Meyer</dc:creator>
  <cp:lastModifiedBy>Ronald Doll</cp:lastModifiedBy>
  <cp:revision>453</cp:revision>
  <cp:lastPrinted>2025-10-26T11:11:35Z</cp:lastPrinted>
  <dcterms:created xsi:type="dcterms:W3CDTF">2023-06-02T14:19:13Z</dcterms:created>
  <dcterms:modified xsi:type="dcterms:W3CDTF">2025-10-28T09:06:55Z</dcterms:modified>
</cp:coreProperties>
</file>