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4" r:id="rId6"/>
    <p:sldId id="267" r:id="rId7"/>
    <p:sldId id="260" r:id="rId8"/>
    <p:sldId id="265" r:id="rId9"/>
    <p:sldId id="281" r:id="rId10"/>
    <p:sldId id="271" r:id="rId11"/>
    <p:sldId id="278" r:id="rId12"/>
    <p:sldId id="279" r:id="rId13"/>
    <p:sldId id="280" r:id="rId14"/>
    <p:sldId id="274" r:id="rId15"/>
    <p:sldId id="275" r:id="rId16"/>
    <p:sldId id="282" r:id="rId17"/>
  </p:sldIdLst>
  <p:sldSz cx="9753600" cy="7315200"/>
  <p:notesSz cx="6858000" cy="9144000"/>
  <p:embeddedFontLst>
    <p:embeddedFont>
      <p:font typeface="Avenir Book" panose="02000503020000020003" pitchFamily="2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 autoAdjust="0"/>
    <p:restoredTop sz="94540" autoAdjust="0"/>
  </p:normalViewPr>
  <p:slideViewPr>
    <p:cSldViewPr>
      <p:cViewPr varScale="1">
        <p:scale>
          <a:sx n="98" d="100"/>
          <a:sy n="98" d="100"/>
        </p:scale>
        <p:origin x="13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1" dirty="0">
                <a:effectLst/>
              </a:rPr>
              <a:t>"</a:t>
            </a:r>
            <a:r>
              <a:rPr lang="en-US" sz="1500" b="1" i="1" dirty="0" err="1">
                <a:effectLst/>
              </a:rPr>
              <a:t>Pourquoi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choisir</a:t>
            </a:r>
            <a:r>
              <a:rPr lang="en-US" sz="1500" b="1" i="1" dirty="0">
                <a:effectLst/>
              </a:rPr>
              <a:t> </a:t>
            </a:r>
            <a:r>
              <a:rPr lang="en-US" sz="1500" b="1" i="1" dirty="0" err="1">
                <a:effectLst/>
              </a:rPr>
              <a:t>une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plateforme</a:t>
            </a:r>
            <a:r>
              <a:rPr lang="en-US" sz="1500" b="1" i="1" dirty="0">
                <a:effectLst/>
              </a:rPr>
              <a:t> pour </a:t>
            </a:r>
            <a:r>
              <a:rPr lang="en-US" sz="1500" b="1" i="1" dirty="0" err="1">
                <a:effectLst/>
              </a:rPr>
              <a:t>vendre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vos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créations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plutôt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qu'une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autre</a:t>
            </a:r>
            <a:r>
              <a:rPr lang="en-US" sz="1500" b="1" i="1" dirty="0">
                <a:effectLst/>
              </a:rPr>
              <a:t> ?"</a:t>
            </a:r>
            <a:endParaRPr lang="fr-FR" sz="15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7075479822834645"/>
          <c:y val="0.21009461819646205"/>
          <c:w val="0.59732621801181107"/>
          <c:h val="0.68212916222048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Feuil1!$A$2:$A$6</c:f>
              <c:strCache>
                <c:ptCount val="5"/>
                <c:pt idx="0">
                  <c:v>La sélection de qualité : 44,44% </c:v>
                </c:pt>
                <c:pt idx="1">
                  <c:v>Le positionnement</c:v>
                </c:pt>
                <c:pt idx="2">
                  <c:v>Le design du site </c:v>
                </c:pt>
                <c:pt idx="3">
                  <c:v>Les relations avec la plateforme</c:v>
                </c:pt>
                <c:pt idx="4">
                  <c:v>Un service de communication et un accompagnement adapté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0.44</c:v>
                </c:pt>
                <c:pt idx="1">
                  <c:v>0.2</c:v>
                </c:pt>
                <c:pt idx="2">
                  <c:v>0.08</c:v>
                </c:pt>
                <c:pt idx="3">
                  <c:v>0.04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1-5543-86CD-1AF0214C8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7643840"/>
        <c:axId val="1627645472"/>
      </c:barChart>
      <c:catAx>
        <c:axId val="162764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7645472"/>
        <c:crosses val="autoZero"/>
        <c:auto val="1"/>
        <c:lblAlgn val="ctr"/>
        <c:lblOffset val="100"/>
        <c:noMultiLvlLbl val="0"/>
      </c:catAx>
      <c:valAx>
        <c:axId val="162764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764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1" dirty="0">
                <a:effectLst/>
              </a:rPr>
              <a:t>"</a:t>
            </a:r>
            <a:r>
              <a:rPr lang="en-US" sz="1500" b="1" i="1" dirty="0" err="1">
                <a:effectLst/>
              </a:rPr>
              <a:t>Quel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modèle</a:t>
            </a:r>
            <a:r>
              <a:rPr lang="en-US" sz="1500" b="1" i="1" dirty="0">
                <a:effectLst/>
              </a:rPr>
              <a:t> de </a:t>
            </a:r>
            <a:r>
              <a:rPr lang="en-US" sz="1500" b="1" i="1" dirty="0" err="1">
                <a:effectLst/>
              </a:rPr>
              <a:t>rémunération</a:t>
            </a:r>
            <a:r>
              <a:rPr lang="en-US" sz="1500" b="1" i="1" dirty="0">
                <a:effectLst/>
              </a:rPr>
              <a:t> </a:t>
            </a:r>
            <a:r>
              <a:rPr lang="en-US" sz="1500" b="1" i="1" dirty="0" err="1">
                <a:effectLst/>
              </a:rPr>
              <a:t>préféreriez-vous</a:t>
            </a:r>
            <a:r>
              <a:rPr lang="en-US" sz="1500" b="1" i="1" dirty="0">
                <a:effectLst/>
              </a:rPr>
              <a:t> ? " </a:t>
            </a:r>
            <a:endParaRPr lang="fr-FR" sz="1500" b="1" i="1" dirty="0">
              <a:effectLst/>
            </a:endParaRPr>
          </a:p>
        </c:rich>
      </c:tx>
      <c:layout>
        <c:manualLayout>
          <c:xMode val="edge"/>
          <c:yMode val="edge"/>
          <c:x val="0.231443680425121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50360513041338584"/>
          <c:y val="0.20854670648888923"/>
          <c:w val="0.46447588582677163"/>
          <c:h val="0.7132255561966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Forfait mensuel 19,9€ par mois pour vous apporter de la visibilité (Newsletter, diffusion de vos produits sur les réseaux sociaux etc....)</c:v>
                </c:pt>
                <c:pt idx="1">
                  <c:v>A la de commission (+/- 30%) sans service de communication et de promotion : 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3-1F44-9EE5-02E0ACF68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87597328"/>
        <c:axId val="1628758832"/>
      </c:barChart>
      <c:catAx>
        <c:axId val="158759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8758832"/>
        <c:crosses val="autoZero"/>
        <c:auto val="1"/>
        <c:lblAlgn val="ctr"/>
        <c:lblOffset val="100"/>
        <c:noMultiLvlLbl val="0"/>
      </c:catAx>
      <c:valAx>
        <c:axId val="162875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759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810625" y="6410325"/>
            <a:ext cx="474639" cy="57871"/>
            <a:chOff x="0" y="0"/>
            <a:chExt cx="5208050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8051" cy="635000"/>
            </a:xfrm>
            <a:custGeom>
              <a:avLst/>
              <a:gdLst/>
              <a:ahLst/>
              <a:cxnLst/>
              <a:rect l="l" t="t" r="r" b="b"/>
              <a:pathLst>
                <a:path w="5208051" h="635000">
                  <a:moveTo>
                    <a:pt x="0" y="0"/>
                  </a:moveTo>
                  <a:lnTo>
                    <a:pt x="5208051" y="0"/>
                  </a:lnTo>
                  <a:lnTo>
                    <a:pt x="5208051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6407" y="4616957"/>
            <a:ext cx="7931286" cy="900157"/>
            <a:chOff x="0" y="0"/>
            <a:chExt cx="2331139" cy="2645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31139" cy="264571"/>
            </a:xfrm>
            <a:custGeom>
              <a:avLst/>
              <a:gdLst/>
              <a:ahLst/>
              <a:cxnLst/>
              <a:rect l="l" t="t" r="r" b="b"/>
              <a:pathLst>
                <a:path w="2331139" h="264571">
                  <a:moveTo>
                    <a:pt x="0" y="0"/>
                  </a:moveTo>
                  <a:lnTo>
                    <a:pt x="2331139" y="0"/>
                  </a:lnTo>
                  <a:lnTo>
                    <a:pt x="2331139" y="264571"/>
                  </a:lnTo>
                  <a:lnTo>
                    <a:pt x="0" y="2645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690" y="59690"/>
              <a:ext cx="2210489" cy="143921"/>
            </a:xfrm>
            <a:custGeom>
              <a:avLst/>
              <a:gdLst/>
              <a:ahLst/>
              <a:cxnLst/>
              <a:rect l="l" t="t" r="r" b="b"/>
              <a:pathLst>
                <a:path w="2210489" h="143921">
                  <a:moveTo>
                    <a:pt x="0" y="0"/>
                  </a:moveTo>
                  <a:lnTo>
                    <a:pt x="2210489" y="0"/>
                  </a:lnTo>
                  <a:lnTo>
                    <a:pt x="2210489" y="143921"/>
                  </a:lnTo>
                  <a:lnTo>
                    <a:pt x="0" y="143921"/>
                  </a:lnTo>
                  <a:close/>
                </a:path>
              </a:pathLst>
            </a:custGeom>
            <a:solidFill>
              <a:srgbClr val="22222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858906" y="4919307"/>
            <a:ext cx="8226288" cy="33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1"/>
              </a:lnSpc>
            </a:pPr>
            <a:r>
              <a:rPr lang="en-US" sz="2367" b="1" dirty="0">
                <a:solidFill>
                  <a:srgbClr val="FFFFFF"/>
                </a:solidFill>
                <a:latin typeface="Avenir Book" panose="02000503020000020003" pitchFamily="2" charset="0"/>
              </a:rPr>
              <a:t>PRÉSENTATION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6226" y="731520"/>
            <a:ext cx="2937140" cy="327714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06407" y="6231615"/>
            <a:ext cx="793128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Septembre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5000"/>
          </a:blip>
          <a:srcRect/>
          <a:stretch>
            <a:fillRect/>
          </a:stretch>
        </p:blipFill>
        <p:spPr>
          <a:xfrm rot="-4389381">
            <a:off x="5898381" y="183040"/>
            <a:ext cx="1482949" cy="14829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1924480">
            <a:off x="6177199" y="625290"/>
            <a:ext cx="1232111" cy="62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303030"/>
                </a:solidFill>
                <a:latin typeface="Avenir Book" panose="02000503020000020003" pitchFamily="2" charset="0"/>
              </a:rPr>
              <a:t>LAMPE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3030"/>
                </a:solidFill>
                <a:latin typeface="Avenir Book" panose="02000503020000020003" pitchFamily="2" charset="0"/>
              </a:rPr>
              <a:t>90,00 €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006894" y="4430520"/>
            <a:ext cx="2153169" cy="215316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58673" r="-17942" b="-1789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678906" y="6526530"/>
            <a:ext cx="280914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FF0F2"/>
                </a:solidFill>
                <a:latin typeface="Avenir Book" panose="02000503020000020003" pitchFamily="2" charset="0"/>
              </a:rPr>
              <a:t>Nathanaëlle Lobjoy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1630" y="6850060"/>
            <a:ext cx="1003697" cy="64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D9D9D9"/>
                </a:solidFill>
                <a:latin typeface="Avenir Book" panose="02000503020000020003" pitchFamily="2" charset="0"/>
              </a:rPr>
              <a:t>Sculptrice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D9D9D9"/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B816EDB-4BB8-444B-B9C0-6A00C2945969}"/>
              </a:ext>
            </a:extLst>
          </p:cNvPr>
          <p:cNvSpPr txBox="1"/>
          <p:nvPr/>
        </p:nvSpPr>
        <p:spPr>
          <a:xfrm>
            <a:off x="762000" y="3253492"/>
            <a:ext cx="8418606" cy="49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FFFF"/>
                </a:solidFill>
                <a:latin typeface="Avenir Book" panose="02000503020000020003" pitchFamily="2" charset="0"/>
              </a:rPr>
              <a:t>NOTRE OFFRE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C8CB818B-24C0-E84D-A0EB-76E0283B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rcRect l="9508" r="51277"/>
          <a:stretch>
            <a:fillRect/>
          </a:stretch>
        </p:blipFill>
        <p:spPr>
          <a:xfrm>
            <a:off x="6753132" y="-203334"/>
            <a:ext cx="3000468" cy="7651592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82833774-1BFE-1443-BBCD-31C2F73123C6}"/>
              </a:ext>
            </a:extLst>
          </p:cNvPr>
          <p:cNvSpPr txBox="1"/>
          <p:nvPr/>
        </p:nvSpPr>
        <p:spPr>
          <a:xfrm>
            <a:off x="1042092" y="501275"/>
            <a:ext cx="6461223" cy="627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4200" spc="508" dirty="0">
                <a:solidFill>
                  <a:srgbClr val="222222"/>
                </a:solidFill>
                <a:latin typeface="Avenir Book" panose="02000503020000020003" pitchFamily="2" charset="0"/>
              </a:rPr>
              <a:t>Notre </a:t>
            </a:r>
            <a:r>
              <a:rPr lang="en-US" sz="4200" spc="508" dirty="0" err="1">
                <a:solidFill>
                  <a:srgbClr val="222222"/>
                </a:solidFill>
                <a:latin typeface="Avenir Book" panose="02000503020000020003" pitchFamily="2" charset="0"/>
              </a:rPr>
              <a:t>offre</a:t>
            </a:r>
            <a:endParaRPr lang="en-US" sz="4200" spc="508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86A9727-420E-7747-9C38-D4F714E9745A}"/>
              </a:ext>
            </a:extLst>
          </p:cNvPr>
          <p:cNvSpPr txBox="1"/>
          <p:nvPr/>
        </p:nvSpPr>
        <p:spPr>
          <a:xfrm>
            <a:off x="513518" y="2036442"/>
            <a:ext cx="8859506" cy="4341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La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création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votre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b="1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profil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sur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page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dédiée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  </a:t>
            </a:r>
          </a:p>
          <a:p>
            <a:pPr>
              <a:lnSpc>
                <a:spcPts val="3060"/>
              </a:lnSpc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   ex: https://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www.latelierdescreateurs.com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/nos-createurs-_l_FR_r_47.html</a:t>
            </a:r>
          </a:p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Le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référencement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d</a:t>
            </a:r>
            <a:r>
              <a:rPr lang="en-US" sz="1800" b="1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'une</a:t>
            </a:r>
            <a:r>
              <a:rPr lang="en-US" sz="1800" b="1" spc="117" dirty="0">
                <a:solidFill>
                  <a:srgbClr val="000000"/>
                </a:solidFill>
                <a:latin typeface="Avenir Book" panose="02000503020000020003" pitchFamily="2" charset="0"/>
              </a:rPr>
              <a:t> vingtaines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créations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sur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notre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site</a:t>
            </a:r>
          </a:p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Un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accès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b="1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illimité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a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votre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espace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pour que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vous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puissiez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gérer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produits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et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mettre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jour de manière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autonome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informations</a:t>
            </a:r>
            <a:endParaRPr lang="en-US" sz="1800" spc="117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Un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système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paiement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dédié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et </a:t>
            </a:r>
            <a:r>
              <a:rPr lang="en-US" sz="1800" b="1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sécurisé</a:t>
            </a:r>
            <a:endParaRPr lang="en-US" sz="1800" b="1" spc="117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b="1" spc="117" dirty="0">
                <a:solidFill>
                  <a:srgbClr val="000000"/>
                </a:solidFill>
                <a:latin typeface="Avenir Book" panose="02000503020000020003" pitchFamily="2" charset="0"/>
              </a:rPr>
              <a:t>                               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dans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nos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newsletters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envoyées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minimum </a:t>
            </a:r>
          </a:p>
          <a:p>
            <a:pPr>
              <a:lnSpc>
                <a:spcPts val="3060"/>
              </a:lnSpc>
            </a:pPr>
            <a:r>
              <a:rPr lang="en-US" sz="1800" b="1" spc="117" dirty="0">
                <a:solidFill>
                  <a:srgbClr val="000000"/>
                </a:solidFill>
                <a:latin typeface="Avenir Book" panose="02000503020000020003" pitchFamily="2" charset="0"/>
              </a:rPr>
              <a:t>    10 000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personnes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                par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trimestre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créations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sur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nos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réseaux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sociaux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Facebook et Instagram *</a:t>
            </a:r>
          </a:p>
          <a:p>
            <a:pPr marL="297180" lvl="1" indent="-148590">
              <a:lnSpc>
                <a:spcPts val="3060"/>
              </a:lnSpc>
              <a:buFont typeface="Arial"/>
              <a:buChar char="•"/>
            </a:pP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                         de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vos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actualités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dans </a:t>
            </a:r>
            <a:r>
              <a:rPr lang="en-US" sz="1800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nos</a:t>
            </a:r>
            <a:r>
              <a:rPr lang="en-US" sz="1800" spc="117" dirty="0">
                <a:solidFill>
                  <a:srgbClr val="000000"/>
                </a:solidFill>
                <a:latin typeface="Avenir Book" panose="02000503020000020003" pitchFamily="2" charset="0"/>
              </a:rPr>
              <a:t> newsletters et sur </a:t>
            </a:r>
            <a:r>
              <a:rPr lang="en-US" sz="1800" b="1" spc="117" dirty="0" err="1">
                <a:solidFill>
                  <a:srgbClr val="000000"/>
                </a:solidFill>
                <a:latin typeface="Avenir Book" panose="02000503020000020003" pitchFamily="2" charset="0"/>
              </a:rPr>
              <a:t>notre</a:t>
            </a:r>
            <a:r>
              <a:rPr lang="en-US" sz="1800" b="1" spc="117" dirty="0">
                <a:solidFill>
                  <a:srgbClr val="000000"/>
                </a:solidFill>
                <a:latin typeface="Avenir Book" panose="02000503020000020003" pitchFamily="2" charset="0"/>
              </a:rPr>
              <a:t> blog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99D6552-5761-544C-B529-A03714711185}"/>
              </a:ext>
            </a:extLst>
          </p:cNvPr>
          <p:cNvSpPr txBox="1"/>
          <p:nvPr/>
        </p:nvSpPr>
        <p:spPr>
          <a:xfrm>
            <a:off x="585128" y="1234546"/>
            <a:ext cx="772782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NOUS PROPOSONS UN SERVICE COMPRENANT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BA44C55B-4120-F74D-AE92-47387CB6D84E}"/>
              </a:ext>
            </a:extLst>
          </p:cNvPr>
          <p:cNvSpPr txBox="1"/>
          <p:nvPr/>
        </p:nvSpPr>
        <p:spPr>
          <a:xfrm>
            <a:off x="1851314" y="6982878"/>
            <a:ext cx="9426548" cy="24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i="1" spc="168">
                <a:solidFill>
                  <a:srgbClr val="000000"/>
                </a:solidFill>
                <a:latin typeface="Avenir Book" panose="02000503020000020003" pitchFamily="2" charset="0"/>
              </a:rPr>
              <a:t>Sous réserve que vos visuels respectent notre ligne éditoriale</a:t>
            </a: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42D8FAF5-C56C-BB45-BB3D-3F995B42EBEC}"/>
              </a:ext>
            </a:extLst>
          </p:cNvPr>
          <p:cNvGrpSpPr/>
          <p:nvPr/>
        </p:nvGrpSpPr>
        <p:grpSpPr>
          <a:xfrm>
            <a:off x="298156" y="5284147"/>
            <a:ext cx="2244642" cy="530646"/>
            <a:chOff x="0" y="147350"/>
            <a:chExt cx="2992856" cy="707529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42A516D8-282C-764B-97CD-AA4F101976F8}"/>
                </a:ext>
              </a:extLst>
            </p:cNvPr>
            <p:cNvSpPr txBox="1"/>
            <p:nvPr/>
          </p:nvSpPr>
          <p:spPr>
            <a:xfrm>
              <a:off x="147492" y="147350"/>
              <a:ext cx="2845364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0" i="0" spc="234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2 POSTS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F046CFB-D58C-6E49-BD31-754A08B8C27D}"/>
                </a:ext>
              </a:extLst>
            </p:cNvPr>
            <p:cNvSpPr txBox="1"/>
            <p:nvPr/>
          </p:nvSpPr>
          <p:spPr>
            <a:xfrm>
              <a:off x="0" y="494951"/>
              <a:ext cx="2845364" cy="359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endParaRPr>
                <a:latin typeface="Avenir Book" panose="02000503020000020003" pitchFamily="2" charset="0"/>
              </a:endParaRPr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27DB9E8C-6FB6-2B44-966B-322D99443320}"/>
              </a:ext>
            </a:extLst>
          </p:cNvPr>
          <p:cNvGrpSpPr/>
          <p:nvPr/>
        </p:nvGrpSpPr>
        <p:grpSpPr>
          <a:xfrm>
            <a:off x="298156" y="4457699"/>
            <a:ext cx="3599456" cy="621840"/>
            <a:chOff x="0" y="25758"/>
            <a:chExt cx="4799275" cy="829120"/>
          </a:xfrm>
        </p:grpSpPr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996CA84D-1B8A-3F43-8CC0-32C4AD840394}"/>
                </a:ext>
              </a:extLst>
            </p:cNvPr>
            <p:cNvSpPr txBox="1"/>
            <p:nvPr/>
          </p:nvSpPr>
          <p:spPr>
            <a:xfrm>
              <a:off x="66099" y="25758"/>
              <a:ext cx="4733176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0" i="0" spc="234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1 MISE EN AVANT </a:t>
              </a: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C2643BCF-1A85-7942-8BE9-316C78E6F0CD}"/>
                </a:ext>
              </a:extLst>
            </p:cNvPr>
            <p:cNvSpPr txBox="1"/>
            <p:nvPr/>
          </p:nvSpPr>
          <p:spPr>
            <a:xfrm>
              <a:off x="0" y="494950"/>
              <a:ext cx="4733176" cy="359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endParaRPr>
                <a:latin typeface="Avenir Book" panose="02000503020000020003" pitchFamily="2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1FA6B1FC-807C-2849-AB5B-B123508018AA}"/>
              </a:ext>
            </a:extLst>
          </p:cNvPr>
          <p:cNvGrpSpPr/>
          <p:nvPr/>
        </p:nvGrpSpPr>
        <p:grpSpPr>
          <a:xfrm>
            <a:off x="725210" y="6047601"/>
            <a:ext cx="2134023" cy="523183"/>
            <a:chOff x="0" y="157301"/>
            <a:chExt cx="2845364" cy="697578"/>
          </a:xfrm>
        </p:grpSpPr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22A5C0B7-C21B-2149-A7A0-F894E7B85FBA}"/>
                </a:ext>
              </a:extLst>
            </p:cNvPr>
            <p:cNvSpPr txBox="1"/>
            <p:nvPr/>
          </p:nvSpPr>
          <p:spPr>
            <a:xfrm>
              <a:off x="0" y="157301"/>
              <a:ext cx="2845364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0" i="0" spc="234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LA DIFFUSION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5BFB541F-E16D-BB4E-8BD1-132A89B91239}"/>
                </a:ext>
              </a:extLst>
            </p:cNvPr>
            <p:cNvSpPr txBox="1"/>
            <p:nvPr/>
          </p:nvSpPr>
          <p:spPr>
            <a:xfrm>
              <a:off x="0" y="494951"/>
              <a:ext cx="2845364" cy="359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endParaRPr>
                <a:latin typeface="Avenir Book" panose="02000503020000020003" pitchFamily="2" charset="0"/>
              </a:endParaRP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BDA29E28-78F9-214C-8ADB-3A579AC84FD3}"/>
              </a:ext>
            </a:extLst>
          </p:cNvPr>
          <p:cNvGrpSpPr/>
          <p:nvPr/>
        </p:nvGrpSpPr>
        <p:grpSpPr>
          <a:xfrm rot="5400000">
            <a:off x="167989" y="493551"/>
            <a:ext cx="1044973" cy="57871"/>
            <a:chOff x="0" y="0"/>
            <a:chExt cx="11466122" cy="635000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9C287160-71C9-BA42-B187-1E0A3B17E538}"/>
                </a:ext>
              </a:extLst>
            </p:cNvPr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>
            <a:extLst>
              <a:ext uri="{FF2B5EF4-FFF2-40B4-BE49-F238E27FC236}">
                <a16:creationId xmlns:a16="http://schemas.microsoft.com/office/drawing/2014/main" id="{58D8EF17-B15C-7849-B66F-1F9237182D6D}"/>
              </a:ext>
            </a:extLst>
          </p:cNvPr>
          <p:cNvSpPr/>
          <p:nvPr/>
        </p:nvSpPr>
        <p:spPr>
          <a:xfrm>
            <a:off x="-1" y="-26475"/>
            <a:ext cx="9753601" cy="3676342"/>
          </a:xfrm>
          <a:prstGeom prst="rect">
            <a:avLst/>
          </a:prstGeom>
          <a:solidFill>
            <a:srgbClr val="F6F6F6"/>
          </a:solidFill>
        </p:spPr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8FE05783-6F15-4F40-8337-124138D035FD}"/>
              </a:ext>
            </a:extLst>
          </p:cNvPr>
          <p:cNvSpPr/>
          <p:nvPr/>
        </p:nvSpPr>
        <p:spPr>
          <a:xfrm>
            <a:off x="5515182" y="2972018"/>
            <a:ext cx="4238417" cy="3808243"/>
          </a:xfrm>
          <a:prstGeom prst="rect">
            <a:avLst/>
          </a:prstGeom>
          <a:solidFill>
            <a:srgbClr val="222222"/>
          </a:solidFill>
        </p:spPr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ED1C9C4-6F9F-1145-A3D0-9C853E3A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83" r="31083"/>
          <a:stretch>
            <a:fillRect/>
          </a:stretch>
        </p:blipFill>
        <p:spPr>
          <a:xfrm>
            <a:off x="5867400" y="-26475"/>
            <a:ext cx="3564059" cy="6280204"/>
          </a:xfrm>
          <a:prstGeom prst="rect">
            <a:avLst/>
          </a:prstGeom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E1062A0C-A300-0747-BD9A-0C8F5D748DE1}"/>
              </a:ext>
            </a:extLst>
          </p:cNvPr>
          <p:cNvGrpSpPr/>
          <p:nvPr/>
        </p:nvGrpSpPr>
        <p:grpSpPr>
          <a:xfrm>
            <a:off x="728749" y="3581400"/>
            <a:ext cx="4512008" cy="1212837"/>
            <a:chOff x="0" y="-67678"/>
            <a:chExt cx="6016011" cy="1617117"/>
          </a:xfrm>
        </p:grpSpPr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43523211-4E3D-B647-BD74-FB6857DF92E7}"/>
                </a:ext>
              </a:extLst>
            </p:cNvPr>
            <p:cNvSpPr txBox="1"/>
            <p:nvPr/>
          </p:nvSpPr>
          <p:spPr>
            <a:xfrm>
              <a:off x="1" y="-67678"/>
              <a:ext cx="6016010" cy="462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600" b="1" i="0" spc="28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29,90€ par </a:t>
              </a:r>
              <a:r>
                <a:rPr lang="en-US" sz="1600" b="1" i="0" spc="28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endParaRPr lang="en-US" sz="1600" b="1" i="0" spc="288" dirty="0">
                <a:solidFill>
                  <a:srgbClr val="222222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4E64598-6B7B-5E42-ACFE-04AB5E4D7028}"/>
                </a:ext>
              </a:extLst>
            </p:cNvPr>
            <p:cNvSpPr txBox="1"/>
            <p:nvPr/>
          </p:nvSpPr>
          <p:spPr>
            <a:xfrm>
              <a:off x="0" y="434432"/>
              <a:ext cx="6016011" cy="111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Engagement de 6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minimum,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paiement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mensuel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tous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les 10 du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.</a:t>
              </a:r>
            </a:p>
          </p:txBody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0922E35C-B889-E149-98E6-C45775E1798A}"/>
              </a:ext>
            </a:extLst>
          </p:cNvPr>
          <p:cNvSpPr txBox="1"/>
          <p:nvPr/>
        </p:nvSpPr>
        <p:spPr>
          <a:xfrm>
            <a:off x="914400" y="270303"/>
            <a:ext cx="6477000" cy="627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4200" spc="504" dirty="0" err="1">
                <a:solidFill>
                  <a:srgbClr val="222222"/>
                </a:solidFill>
                <a:latin typeface="Avenir Book" panose="02000503020000020003" pitchFamily="2" charset="0"/>
              </a:rPr>
              <a:t>Tarifs</a:t>
            </a:r>
            <a:endParaRPr lang="en-US" sz="4200" spc="504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06C79502-E142-414F-958B-C3C531374AA7}"/>
              </a:ext>
            </a:extLst>
          </p:cNvPr>
          <p:cNvGrpSpPr/>
          <p:nvPr/>
        </p:nvGrpSpPr>
        <p:grpSpPr>
          <a:xfrm>
            <a:off x="719411" y="2566672"/>
            <a:ext cx="4076360" cy="938528"/>
            <a:chOff x="0" y="81774"/>
            <a:chExt cx="5435146" cy="1251371"/>
          </a:xfrm>
        </p:grpSpPr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ECD81BDC-0B55-BD43-AF7A-1E311A56B0E0}"/>
                </a:ext>
              </a:extLst>
            </p:cNvPr>
            <p:cNvSpPr txBox="1"/>
            <p:nvPr/>
          </p:nvSpPr>
          <p:spPr>
            <a:xfrm>
              <a:off x="3" y="81774"/>
              <a:ext cx="5435143" cy="452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600" b="1" i="0" spc="290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27,90€ par </a:t>
              </a:r>
              <a:r>
                <a:rPr lang="en-US" sz="1600" b="1" i="0" spc="290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endParaRPr lang="en-US" sz="1600" b="1" i="0" spc="290" dirty="0">
                <a:solidFill>
                  <a:srgbClr val="222222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8EB04915-4E56-9644-B000-38BEA6BDF5A2}"/>
                </a:ext>
              </a:extLst>
            </p:cNvPr>
            <p:cNvSpPr txBox="1"/>
            <p:nvPr/>
          </p:nvSpPr>
          <p:spPr>
            <a:xfrm>
              <a:off x="0" y="674692"/>
              <a:ext cx="5435146" cy="658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4"/>
                </a:lnSpc>
              </a:pP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Paiement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en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une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fois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de </a:t>
              </a:r>
              <a:r>
                <a:rPr lang="en-US" sz="1600" b="1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167,40 € 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pour 6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d’engagement</a:t>
              </a:r>
              <a:endParaRPr lang="en-US" sz="1600" b="0" i="0" spc="208" dirty="0">
                <a:solidFill>
                  <a:srgbClr val="222222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id="{19D6672D-7AD6-004F-B9B3-F47A2C67C44B}"/>
              </a:ext>
            </a:extLst>
          </p:cNvPr>
          <p:cNvGrpSpPr/>
          <p:nvPr/>
        </p:nvGrpSpPr>
        <p:grpSpPr>
          <a:xfrm>
            <a:off x="690475" y="1531712"/>
            <a:ext cx="4512008" cy="967491"/>
            <a:chOff x="0" y="108180"/>
            <a:chExt cx="6016011" cy="1289989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5863533D-A1A2-5F45-9526-CC00AFDAE632}"/>
                </a:ext>
              </a:extLst>
            </p:cNvPr>
            <p:cNvSpPr txBox="1"/>
            <p:nvPr/>
          </p:nvSpPr>
          <p:spPr>
            <a:xfrm>
              <a:off x="1" y="108180"/>
              <a:ext cx="6016010" cy="452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600" b="1" i="0" spc="290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24,90€ par </a:t>
              </a:r>
              <a:r>
                <a:rPr lang="en-US" sz="1600" b="1" i="0" spc="290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endParaRPr lang="en-US" sz="1600" b="1" i="0" spc="290" dirty="0">
                <a:solidFill>
                  <a:srgbClr val="222222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67BB0648-B7B8-404F-890A-B788316EC769}"/>
                </a:ext>
              </a:extLst>
            </p:cNvPr>
            <p:cNvSpPr txBox="1"/>
            <p:nvPr/>
          </p:nvSpPr>
          <p:spPr>
            <a:xfrm>
              <a:off x="0" y="646117"/>
              <a:ext cx="6016011" cy="752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Paiement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en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une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fois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de </a:t>
              </a:r>
              <a:r>
                <a:rPr lang="en-US" sz="1600" b="1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298,80 €</a:t>
              </a:r>
              <a:r>
                <a:rPr lang="en-US" sz="1600" b="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pour 1 an </a:t>
              </a:r>
              <a:r>
                <a:rPr lang="en-US" sz="1600" b="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d’engagement</a:t>
              </a:r>
              <a:endParaRPr lang="en-US" sz="1600" b="0" i="0" spc="208" dirty="0">
                <a:solidFill>
                  <a:srgbClr val="222222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25" name="Group 15">
            <a:extLst>
              <a:ext uri="{FF2B5EF4-FFF2-40B4-BE49-F238E27FC236}">
                <a16:creationId xmlns:a16="http://schemas.microsoft.com/office/drawing/2014/main" id="{53847ACF-34DE-7B4A-90DB-EF757877F746}"/>
              </a:ext>
            </a:extLst>
          </p:cNvPr>
          <p:cNvGrpSpPr/>
          <p:nvPr/>
        </p:nvGrpSpPr>
        <p:grpSpPr>
          <a:xfrm>
            <a:off x="719411" y="4953000"/>
            <a:ext cx="4620921" cy="1537760"/>
            <a:chOff x="0" y="-54871"/>
            <a:chExt cx="6161228" cy="2050346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51A76E6C-7F09-ED4A-B3B3-6785EF5186E8}"/>
                </a:ext>
              </a:extLst>
            </p:cNvPr>
            <p:cNvSpPr txBox="1"/>
            <p:nvPr/>
          </p:nvSpPr>
          <p:spPr>
            <a:xfrm>
              <a:off x="3" y="-54871"/>
              <a:ext cx="6161225" cy="462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1600" b="1" i="0" spc="290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39,90€ par </a:t>
              </a:r>
              <a:r>
                <a:rPr lang="en-US" sz="1600" b="1" i="0" spc="290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endParaRPr lang="en-US" sz="1600" b="1" i="0" spc="290" dirty="0">
                <a:solidFill>
                  <a:srgbClr val="222222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06C8B9D4-8C09-7144-9111-892F2F16A27B}"/>
                </a:ext>
              </a:extLst>
            </p:cNvPr>
            <p:cNvSpPr txBox="1"/>
            <p:nvPr/>
          </p:nvSpPr>
          <p:spPr>
            <a:xfrm>
              <a:off x="0" y="484810"/>
              <a:ext cx="6161228" cy="1510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Vous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êtes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créateurs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de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décoration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et de bijoux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ou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d'accessoires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?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Rejoignez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nos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2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plateformes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pour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seulement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39,9 € par </a:t>
              </a:r>
              <a:r>
                <a:rPr lang="en-US" sz="1600" i="0" spc="208" dirty="0" err="1">
                  <a:solidFill>
                    <a:srgbClr val="222222"/>
                  </a:solidFill>
                  <a:latin typeface="Avenir Book" panose="02000503020000020003" pitchFamily="2" charset="0"/>
                </a:rPr>
                <a:t>mois</a:t>
              </a:r>
              <a:r>
                <a:rPr lang="en-US" sz="1600" i="0" spc="208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 !</a:t>
              </a:r>
            </a:p>
          </p:txBody>
        </p: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B8BDC61C-FB9A-294D-96E4-B98ED12930D9}"/>
              </a:ext>
            </a:extLst>
          </p:cNvPr>
          <p:cNvSpPr txBox="1"/>
          <p:nvPr/>
        </p:nvSpPr>
        <p:spPr>
          <a:xfrm>
            <a:off x="-1108490" y="6909775"/>
            <a:ext cx="10539949" cy="25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100" i="1" spc="192" dirty="0">
                <a:solidFill>
                  <a:srgbClr val="000000"/>
                </a:solidFill>
                <a:latin typeface="Avenir Book" panose="02000503020000020003" pitchFamily="2" charset="0"/>
              </a:rPr>
              <a:t>* Engagement minimum de 6 </a:t>
            </a:r>
            <a:r>
              <a:rPr lang="en-US" sz="1100" i="1" spc="192" dirty="0" err="1">
                <a:solidFill>
                  <a:srgbClr val="000000"/>
                </a:solidFill>
                <a:latin typeface="Avenir Book" panose="02000503020000020003" pitchFamily="2" charset="0"/>
              </a:rPr>
              <a:t>mois</a:t>
            </a:r>
            <a:r>
              <a:rPr lang="en-US" sz="1100" i="1" spc="192" dirty="0">
                <a:solidFill>
                  <a:srgbClr val="000000"/>
                </a:solidFill>
                <a:latin typeface="Avenir Book" panose="02000503020000020003" pitchFamily="2" charset="0"/>
              </a:rPr>
              <a:t> et participation aux frais </a:t>
            </a:r>
            <a:r>
              <a:rPr lang="en-US" sz="1100" i="1" spc="192" dirty="0" err="1">
                <a:solidFill>
                  <a:srgbClr val="000000"/>
                </a:solidFill>
                <a:latin typeface="Avenir Book" panose="02000503020000020003" pitchFamily="2" charset="0"/>
              </a:rPr>
              <a:t>bancaires</a:t>
            </a:r>
            <a:r>
              <a:rPr lang="en-US" sz="1100" i="1" spc="192" dirty="0">
                <a:solidFill>
                  <a:srgbClr val="000000"/>
                </a:solidFill>
                <a:latin typeface="Avenir Book" panose="02000503020000020003" pitchFamily="2" charset="0"/>
              </a:rPr>
              <a:t> de 3%</a:t>
            </a: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56E64FBF-2E0F-D04A-A3E6-962B525A5607}"/>
              </a:ext>
            </a:extLst>
          </p:cNvPr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A1145753-354F-2642-BDE4-2DFF85CC9AC5}"/>
                </a:ext>
              </a:extLst>
            </p:cNvPr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31" name="Picture 10">
            <a:extLst>
              <a:ext uri="{FF2B5EF4-FFF2-40B4-BE49-F238E27FC236}">
                <a16:creationId xmlns:a16="http://schemas.microsoft.com/office/drawing/2014/main" id="{189582E5-CE52-E644-84DF-292449FB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016" y="434531"/>
            <a:ext cx="7989648" cy="62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US" sz="4200" b="1">
                <a:solidFill>
                  <a:srgbClr val="222222"/>
                </a:solidFill>
                <a:latin typeface="Avenir Book" panose="02000503020000020003" pitchFamily="2" charset="0"/>
              </a:rPr>
              <a:t>Annexe 5 - A la carte : Tarifs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732637B0-2349-494E-8D53-3EF3709F196E}"/>
              </a:ext>
            </a:extLst>
          </p:cNvPr>
          <p:cNvSpPr/>
          <p:nvPr/>
        </p:nvSpPr>
        <p:spPr>
          <a:xfrm>
            <a:off x="0" y="0"/>
            <a:ext cx="9753600" cy="3684606"/>
          </a:xfrm>
          <a:prstGeom prst="rect">
            <a:avLst/>
          </a:prstGeom>
          <a:solidFill>
            <a:srgbClr val="545454"/>
          </a:solidFill>
        </p:spPr>
        <p:txBody>
          <a:bodyPr/>
          <a:lstStyle/>
          <a:p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0F51AD2-DFA8-094C-9971-3E4D18032085}"/>
              </a:ext>
            </a:extLst>
          </p:cNvPr>
          <p:cNvSpPr/>
          <p:nvPr/>
        </p:nvSpPr>
        <p:spPr>
          <a:xfrm>
            <a:off x="457200" y="0"/>
            <a:ext cx="8656320" cy="599354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fr-FR" dirty="0">
              <a:latin typeface="Avenir Book" panose="02000503020000020003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A6AD31A-52EA-494F-AABD-9588FC67CA2C}"/>
              </a:ext>
            </a:extLst>
          </p:cNvPr>
          <p:cNvSpPr txBox="1"/>
          <p:nvPr/>
        </p:nvSpPr>
        <p:spPr>
          <a:xfrm>
            <a:off x="1041779" y="434530"/>
            <a:ext cx="8428179" cy="646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i="0" spc="504" dirty="0">
                <a:solidFill>
                  <a:srgbClr val="222222"/>
                </a:solidFill>
                <a:latin typeface="Avenir Book" panose="02000503020000020003" pitchFamily="2" charset="0"/>
              </a:rPr>
              <a:t>A la carte : </a:t>
            </a:r>
            <a:r>
              <a:rPr lang="en-US" sz="4200" i="0" spc="504" dirty="0" err="1">
                <a:solidFill>
                  <a:srgbClr val="222222"/>
                </a:solidFill>
                <a:latin typeface="Avenir Book" panose="02000503020000020003" pitchFamily="2" charset="0"/>
              </a:rPr>
              <a:t>Tarifs</a:t>
            </a:r>
            <a:endParaRPr lang="en-US" sz="4200" i="0" spc="504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D198D293-8282-134F-A7C2-56B9D665C3AE}"/>
              </a:ext>
            </a:extLst>
          </p:cNvPr>
          <p:cNvSpPr/>
          <p:nvPr/>
        </p:nvSpPr>
        <p:spPr>
          <a:xfrm>
            <a:off x="1321375" y="2150803"/>
            <a:ext cx="7110851" cy="15443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779F3D06-EFE3-3C44-BCC6-DFB358F39365}"/>
              </a:ext>
            </a:extLst>
          </p:cNvPr>
          <p:cNvGrpSpPr/>
          <p:nvPr/>
        </p:nvGrpSpPr>
        <p:grpSpPr>
          <a:xfrm rot="5400000">
            <a:off x="4590832" y="2373240"/>
            <a:ext cx="571936" cy="144401"/>
            <a:chOff x="0" y="0"/>
            <a:chExt cx="2012066" cy="5080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D4C3A9C-7C47-6948-A8F6-C68515023B86}"/>
                </a:ext>
              </a:extLst>
            </p:cNvPr>
            <p:cNvSpPr/>
            <p:nvPr/>
          </p:nvSpPr>
          <p:spPr>
            <a:xfrm>
              <a:off x="0" y="49530"/>
              <a:ext cx="2012066" cy="408940"/>
            </a:xfrm>
            <a:custGeom>
              <a:avLst/>
              <a:gdLst/>
              <a:ahLst/>
              <a:cxnLst/>
              <a:rect l="l" t="t" r="r" b="b"/>
              <a:pathLst>
                <a:path w="2012066" h="408940">
                  <a:moveTo>
                    <a:pt x="1806326" y="0"/>
                  </a:moveTo>
                  <a:cubicBezTo>
                    <a:pt x="1705996" y="0"/>
                    <a:pt x="1623446" y="72390"/>
                    <a:pt x="1604396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605666" y="242570"/>
                  </a:lnTo>
                  <a:cubicBezTo>
                    <a:pt x="1623446" y="337820"/>
                    <a:pt x="1707266" y="408940"/>
                    <a:pt x="1807596" y="408940"/>
                  </a:cubicBezTo>
                  <a:cubicBezTo>
                    <a:pt x="1920626" y="408940"/>
                    <a:pt x="2012066" y="317500"/>
                    <a:pt x="2012066" y="204470"/>
                  </a:cubicBezTo>
                  <a:cubicBezTo>
                    <a:pt x="2012066" y="91440"/>
                    <a:pt x="1920626" y="0"/>
                    <a:pt x="180632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8751CFE4-7583-6043-AAEE-652BCDD72CB6}"/>
              </a:ext>
            </a:extLst>
          </p:cNvPr>
          <p:cNvGrpSpPr/>
          <p:nvPr/>
        </p:nvGrpSpPr>
        <p:grpSpPr>
          <a:xfrm>
            <a:off x="2195924" y="4475289"/>
            <a:ext cx="2844385" cy="938194"/>
            <a:chOff x="0" y="-57150"/>
            <a:chExt cx="3792513" cy="1250924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AED44538-BEC5-2D4E-8D4E-FAB45271809F}"/>
                </a:ext>
              </a:extLst>
            </p:cNvPr>
            <p:cNvSpPr txBox="1"/>
            <p:nvPr/>
          </p:nvSpPr>
          <p:spPr>
            <a:xfrm>
              <a:off x="0" y="-57150"/>
              <a:ext cx="3792513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0" i="0" spc="234">
                  <a:solidFill>
                    <a:srgbClr val="222222"/>
                  </a:solidFill>
                  <a:latin typeface="Avenir Book" panose="02000503020000020003" pitchFamily="2" charset="0"/>
                </a:rPr>
                <a:t>1 PUBLICATION</a:t>
              </a: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31765030-1F30-FB44-B3E1-B326E0EB0B45}"/>
                </a:ext>
              </a:extLst>
            </p:cNvPr>
            <p:cNvSpPr txBox="1"/>
            <p:nvPr/>
          </p:nvSpPr>
          <p:spPr>
            <a:xfrm>
              <a:off x="0" y="494950"/>
              <a:ext cx="3792513" cy="698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0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facebook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b="1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60,00€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E8C13F4F-2644-DC41-A695-7889401DF99F}"/>
              </a:ext>
            </a:extLst>
          </p:cNvPr>
          <p:cNvGrpSpPr/>
          <p:nvPr/>
        </p:nvGrpSpPr>
        <p:grpSpPr>
          <a:xfrm>
            <a:off x="3667400" y="2881681"/>
            <a:ext cx="2418800" cy="988929"/>
            <a:chOff x="0" y="-57150"/>
            <a:chExt cx="3225066" cy="1318571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EF5A4308-C5A1-3141-AB9D-FE624CAB31F7}"/>
                </a:ext>
              </a:extLst>
            </p:cNvPr>
            <p:cNvSpPr txBox="1"/>
            <p:nvPr/>
          </p:nvSpPr>
          <p:spPr>
            <a:xfrm>
              <a:off x="0" y="-57150"/>
              <a:ext cx="3225066" cy="849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0" i="0" spc="234">
                  <a:solidFill>
                    <a:srgbClr val="222222"/>
                  </a:solidFill>
                  <a:latin typeface="Avenir Book" panose="02000503020000020003" pitchFamily="2" charset="0"/>
                </a:rPr>
                <a:t>1 ARTICLE DE BLOG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1841F723-3C77-4848-B11D-2E0EE62F8508}"/>
                </a:ext>
              </a:extLst>
            </p:cNvPr>
            <p:cNvSpPr txBox="1"/>
            <p:nvPr/>
          </p:nvSpPr>
          <p:spPr>
            <a:xfrm>
              <a:off x="0" y="921670"/>
              <a:ext cx="3225066" cy="33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1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200,00 €</a:t>
              </a:r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EFE67A83-9CF0-624D-AFFE-231FE64BB922}"/>
              </a:ext>
            </a:extLst>
          </p:cNvPr>
          <p:cNvGrpSpPr/>
          <p:nvPr/>
        </p:nvGrpSpPr>
        <p:grpSpPr>
          <a:xfrm>
            <a:off x="1267493" y="2881681"/>
            <a:ext cx="2134023" cy="1207497"/>
            <a:chOff x="0" y="-57150"/>
            <a:chExt cx="2845364" cy="1609995"/>
          </a:xfrm>
        </p:grpSpPr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59223B51-0004-9E45-9FE3-A5817B9E27AA}"/>
                </a:ext>
              </a:extLst>
            </p:cNvPr>
            <p:cNvSpPr txBox="1"/>
            <p:nvPr/>
          </p:nvSpPr>
          <p:spPr>
            <a:xfrm>
              <a:off x="0" y="-57150"/>
              <a:ext cx="2845364" cy="422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0" i="0" spc="234" dirty="0">
                  <a:solidFill>
                    <a:srgbClr val="222222"/>
                  </a:solidFill>
                  <a:latin typeface="Avenir Book" panose="02000503020000020003" pitchFamily="2" charset="0"/>
                </a:rPr>
                <a:t>1 POST</a:t>
              </a:r>
            </a:p>
          </p:txBody>
        </p: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F503465F-A96A-3C49-B9CC-8390757E6B1B}"/>
                </a:ext>
              </a:extLst>
            </p:cNvPr>
            <p:cNvSpPr txBox="1"/>
            <p:nvPr/>
          </p:nvSpPr>
          <p:spPr>
            <a:xfrm>
              <a:off x="0" y="494950"/>
              <a:ext cx="2845364" cy="1057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0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Instagram sur un compte de plus de 10K 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b="1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100,00 €</a:t>
              </a:r>
            </a:p>
          </p:txBody>
        </p:sp>
      </p:grpSp>
      <p:grpSp>
        <p:nvGrpSpPr>
          <p:cNvPr id="23" name="Group 17">
            <a:extLst>
              <a:ext uri="{FF2B5EF4-FFF2-40B4-BE49-F238E27FC236}">
                <a16:creationId xmlns:a16="http://schemas.microsoft.com/office/drawing/2014/main" id="{377DC91E-3D5F-6D44-B0FB-12D15C132FCD}"/>
              </a:ext>
            </a:extLst>
          </p:cNvPr>
          <p:cNvGrpSpPr/>
          <p:nvPr/>
        </p:nvGrpSpPr>
        <p:grpSpPr>
          <a:xfrm rot="5400000">
            <a:off x="2048536" y="2373240"/>
            <a:ext cx="571936" cy="144401"/>
            <a:chOff x="0" y="0"/>
            <a:chExt cx="2012066" cy="508000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9313F60-0FAF-DD42-9B4D-7DB0089FE2C6}"/>
                </a:ext>
              </a:extLst>
            </p:cNvPr>
            <p:cNvSpPr/>
            <p:nvPr/>
          </p:nvSpPr>
          <p:spPr>
            <a:xfrm>
              <a:off x="0" y="49530"/>
              <a:ext cx="2012066" cy="408940"/>
            </a:xfrm>
            <a:custGeom>
              <a:avLst/>
              <a:gdLst/>
              <a:ahLst/>
              <a:cxnLst/>
              <a:rect l="l" t="t" r="r" b="b"/>
              <a:pathLst>
                <a:path w="2012066" h="408940">
                  <a:moveTo>
                    <a:pt x="1806326" y="0"/>
                  </a:moveTo>
                  <a:cubicBezTo>
                    <a:pt x="1705996" y="0"/>
                    <a:pt x="1623446" y="72390"/>
                    <a:pt x="1604396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605666" y="242570"/>
                  </a:lnTo>
                  <a:cubicBezTo>
                    <a:pt x="1623446" y="337820"/>
                    <a:pt x="1707266" y="408940"/>
                    <a:pt x="1807596" y="408940"/>
                  </a:cubicBezTo>
                  <a:cubicBezTo>
                    <a:pt x="1920626" y="408940"/>
                    <a:pt x="2012066" y="317500"/>
                    <a:pt x="2012066" y="204470"/>
                  </a:cubicBezTo>
                  <a:cubicBezTo>
                    <a:pt x="2012066" y="91440"/>
                    <a:pt x="1920626" y="0"/>
                    <a:pt x="180632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5" name="Group 19">
            <a:extLst>
              <a:ext uri="{FF2B5EF4-FFF2-40B4-BE49-F238E27FC236}">
                <a16:creationId xmlns:a16="http://schemas.microsoft.com/office/drawing/2014/main" id="{B607F353-7FD7-6644-8C0F-BFE2E9AC6B51}"/>
              </a:ext>
            </a:extLst>
          </p:cNvPr>
          <p:cNvGrpSpPr/>
          <p:nvPr/>
        </p:nvGrpSpPr>
        <p:grpSpPr>
          <a:xfrm rot="5400000">
            <a:off x="7079246" y="2373240"/>
            <a:ext cx="571936" cy="144401"/>
            <a:chOff x="0" y="0"/>
            <a:chExt cx="2012066" cy="508000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B4919890-1532-B24C-8F2B-9C26F325BAB3}"/>
                </a:ext>
              </a:extLst>
            </p:cNvPr>
            <p:cNvSpPr/>
            <p:nvPr/>
          </p:nvSpPr>
          <p:spPr>
            <a:xfrm>
              <a:off x="0" y="49530"/>
              <a:ext cx="2012066" cy="408940"/>
            </a:xfrm>
            <a:custGeom>
              <a:avLst/>
              <a:gdLst/>
              <a:ahLst/>
              <a:cxnLst/>
              <a:rect l="l" t="t" r="r" b="b"/>
              <a:pathLst>
                <a:path w="2012066" h="408940">
                  <a:moveTo>
                    <a:pt x="1806326" y="0"/>
                  </a:moveTo>
                  <a:cubicBezTo>
                    <a:pt x="1705996" y="0"/>
                    <a:pt x="1623446" y="72390"/>
                    <a:pt x="1604396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1605666" y="242570"/>
                  </a:lnTo>
                  <a:cubicBezTo>
                    <a:pt x="1623446" y="337820"/>
                    <a:pt x="1707266" y="408940"/>
                    <a:pt x="1807596" y="408940"/>
                  </a:cubicBezTo>
                  <a:cubicBezTo>
                    <a:pt x="1920626" y="408940"/>
                    <a:pt x="2012066" y="317500"/>
                    <a:pt x="2012066" y="204470"/>
                  </a:cubicBezTo>
                  <a:cubicBezTo>
                    <a:pt x="2012066" y="91440"/>
                    <a:pt x="1920626" y="0"/>
                    <a:pt x="180632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7" name="TextBox 21">
            <a:extLst>
              <a:ext uri="{FF2B5EF4-FFF2-40B4-BE49-F238E27FC236}">
                <a16:creationId xmlns:a16="http://schemas.microsoft.com/office/drawing/2014/main" id="{02367B98-EAF6-4949-BEB1-44A745E4B1F9}"/>
              </a:ext>
            </a:extLst>
          </p:cNvPr>
          <p:cNvSpPr txBox="1"/>
          <p:nvPr/>
        </p:nvSpPr>
        <p:spPr>
          <a:xfrm>
            <a:off x="648678" y="5993540"/>
            <a:ext cx="8017285" cy="835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Nous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organisons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également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événements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régulièrement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,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chacun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est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libre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d’y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participer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selon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ses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disponibilités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. Les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tarifs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varient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selon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les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lieux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 et la durée de </a:t>
            </a:r>
            <a:r>
              <a:rPr lang="en-US" sz="1400" spc="195" dirty="0" err="1">
                <a:solidFill>
                  <a:srgbClr val="000000"/>
                </a:solidFill>
                <a:latin typeface="Avenir Book" panose="02000503020000020003" pitchFamily="2" charset="0"/>
              </a:rPr>
              <a:t>l’événement</a:t>
            </a:r>
            <a:r>
              <a:rPr lang="en-US" sz="1400" spc="195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7091FF92-9DA0-BC43-9CFD-1FB11C71B9F3}"/>
              </a:ext>
            </a:extLst>
          </p:cNvPr>
          <p:cNvGrpSpPr/>
          <p:nvPr/>
        </p:nvGrpSpPr>
        <p:grpSpPr>
          <a:xfrm rot="5400000">
            <a:off x="2498190" y="3198529"/>
            <a:ext cx="2239853" cy="144401"/>
            <a:chOff x="0" y="0"/>
            <a:chExt cx="7879778" cy="508000"/>
          </a:xfrm>
        </p:grpSpPr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778031B-AF3E-6542-8B97-FAAA0DCB65ED}"/>
                </a:ext>
              </a:extLst>
            </p:cNvPr>
            <p:cNvSpPr/>
            <p:nvPr/>
          </p:nvSpPr>
          <p:spPr>
            <a:xfrm>
              <a:off x="0" y="49530"/>
              <a:ext cx="7879778" cy="408940"/>
            </a:xfrm>
            <a:custGeom>
              <a:avLst/>
              <a:gdLst/>
              <a:ahLst/>
              <a:cxnLst/>
              <a:rect l="l" t="t" r="r" b="b"/>
              <a:pathLst>
                <a:path w="7879778" h="408940">
                  <a:moveTo>
                    <a:pt x="7674038" y="0"/>
                  </a:moveTo>
                  <a:cubicBezTo>
                    <a:pt x="7573707" y="0"/>
                    <a:pt x="7491157" y="72390"/>
                    <a:pt x="7472107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7473378" y="242570"/>
                  </a:lnTo>
                  <a:cubicBezTo>
                    <a:pt x="7491157" y="337820"/>
                    <a:pt x="7574978" y="408940"/>
                    <a:pt x="7675307" y="408940"/>
                  </a:cubicBezTo>
                  <a:cubicBezTo>
                    <a:pt x="7788338" y="408940"/>
                    <a:pt x="7879778" y="317500"/>
                    <a:pt x="7879778" y="204470"/>
                  </a:cubicBezTo>
                  <a:cubicBezTo>
                    <a:pt x="7879778" y="91440"/>
                    <a:pt x="7788338" y="0"/>
                    <a:pt x="76740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id="{885A2DF6-8CE7-D240-8DAA-F3907649B953}"/>
              </a:ext>
            </a:extLst>
          </p:cNvPr>
          <p:cNvGrpSpPr/>
          <p:nvPr/>
        </p:nvGrpSpPr>
        <p:grpSpPr>
          <a:xfrm>
            <a:off x="4679307" y="4475289"/>
            <a:ext cx="2844385" cy="1258234"/>
            <a:chOff x="0" y="-57150"/>
            <a:chExt cx="3792513" cy="1677644"/>
          </a:xfrm>
        </p:grpSpPr>
        <p:sp>
          <p:nvSpPr>
            <p:cNvPr id="31" name="TextBox 25">
              <a:extLst>
                <a:ext uri="{FF2B5EF4-FFF2-40B4-BE49-F238E27FC236}">
                  <a16:creationId xmlns:a16="http://schemas.microsoft.com/office/drawing/2014/main" id="{6C33B2A4-CF47-164D-BF0C-3E66C16F6326}"/>
                </a:ext>
              </a:extLst>
            </p:cNvPr>
            <p:cNvSpPr txBox="1"/>
            <p:nvPr/>
          </p:nvSpPr>
          <p:spPr>
            <a:xfrm>
              <a:off x="0" y="-57150"/>
              <a:ext cx="3792513" cy="849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0" i="0" spc="234">
                  <a:solidFill>
                    <a:srgbClr val="222222"/>
                  </a:solidFill>
                  <a:latin typeface="Avenir Book" panose="02000503020000020003" pitchFamily="2" charset="0"/>
                </a:rPr>
                <a:t>ENVOI D'UNE NEWSLETTER</a:t>
              </a:r>
            </a:p>
          </p:txBody>
        </p:sp>
        <p:sp>
          <p:nvSpPr>
            <p:cNvPr id="32" name="TextBox 26">
              <a:extLst>
                <a:ext uri="{FF2B5EF4-FFF2-40B4-BE49-F238E27FC236}">
                  <a16:creationId xmlns:a16="http://schemas.microsoft.com/office/drawing/2014/main" id="{C3DBB4D2-9BD3-304F-A6A5-9F7F9EAA0073}"/>
                </a:ext>
              </a:extLst>
            </p:cNvPr>
            <p:cNvSpPr txBox="1"/>
            <p:nvPr/>
          </p:nvSpPr>
          <p:spPr>
            <a:xfrm>
              <a:off x="0" y="921670"/>
              <a:ext cx="3792513" cy="698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b="0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mutualisée sur 3000 contacts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b="1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100,00€</a:t>
              </a:r>
            </a:p>
          </p:txBody>
        </p:sp>
      </p:grpSp>
      <p:grpSp>
        <p:nvGrpSpPr>
          <p:cNvPr id="33" name="Group 27">
            <a:extLst>
              <a:ext uri="{FF2B5EF4-FFF2-40B4-BE49-F238E27FC236}">
                <a16:creationId xmlns:a16="http://schemas.microsoft.com/office/drawing/2014/main" id="{1825AAF3-9246-2D4B-B83A-C4D26BB8CAA1}"/>
              </a:ext>
            </a:extLst>
          </p:cNvPr>
          <p:cNvGrpSpPr/>
          <p:nvPr/>
        </p:nvGrpSpPr>
        <p:grpSpPr>
          <a:xfrm>
            <a:off x="6247163" y="2881681"/>
            <a:ext cx="2418800" cy="1527537"/>
            <a:chOff x="0" y="-57150"/>
            <a:chExt cx="3225066" cy="2036715"/>
          </a:xfrm>
        </p:grpSpPr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FD84315E-8C81-5845-8CA2-4E3C2BE214DB}"/>
                </a:ext>
              </a:extLst>
            </p:cNvPr>
            <p:cNvSpPr txBox="1"/>
            <p:nvPr/>
          </p:nvSpPr>
          <p:spPr>
            <a:xfrm>
              <a:off x="0" y="-57150"/>
              <a:ext cx="3225066" cy="8496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b="0" i="0" spc="234">
                  <a:solidFill>
                    <a:srgbClr val="222222"/>
                  </a:solidFill>
                  <a:latin typeface="Avenir Book" panose="02000503020000020003" pitchFamily="2" charset="0"/>
                </a:rPr>
                <a:t>DESIGN ET ENVOI </a:t>
              </a:r>
            </a:p>
          </p:txBody>
        </p:sp>
        <p:sp>
          <p:nvSpPr>
            <p:cNvPr id="35" name="TextBox 29">
              <a:extLst>
                <a:ext uri="{FF2B5EF4-FFF2-40B4-BE49-F238E27FC236}">
                  <a16:creationId xmlns:a16="http://schemas.microsoft.com/office/drawing/2014/main" id="{6D65AE50-1B07-8645-B6D7-D11BA4C17E22}"/>
                </a:ext>
              </a:extLst>
            </p:cNvPr>
            <p:cNvSpPr txBox="1"/>
            <p:nvPr/>
          </p:nvSpPr>
          <p:spPr>
            <a:xfrm>
              <a:off x="0" y="921670"/>
              <a:ext cx="3225066" cy="1057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400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d'une Newsletter dédiée sur 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10 000 contacts</a:t>
              </a:r>
            </a:p>
            <a:p>
              <a:pPr algn="ctr">
                <a:lnSpc>
                  <a:spcPts val="2100"/>
                </a:lnSpc>
              </a:pPr>
              <a:r>
                <a:rPr lang="en-US" sz="1400" b="1" i="0" spc="14">
                  <a:solidFill>
                    <a:srgbClr val="222222"/>
                  </a:solidFill>
                  <a:latin typeface="Avenir Book" panose="02000503020000020003" pitchFamily="2" charset="0"/>
                </a:rPr>
                <a:t>300,00 €</a:t>
              </a:r>
            </a:p>
          </p:txBody>
        </p:sp>
      </p:grpSp>
      <p:grpSp>
        <p:nvGrpSpPr>
          <p:cNvPr id="36" name="Group 30">
            <a:extLst>
              <a:ext uri="{FF2B5EF4-FFF2-40B4-BE49-F238E27FC236}">
                <a16:creationId xmlns:a16="http://schemas.microsoft.com/office/drawing/2014/main" id="{2F49C926-8B38-2F48-851D-B77F69A1FA99}"/>
              </a:ext>
            </a:extLst>
          </p:cNvPr>
          <p:cNvGrpSpPr/>
          <p:nvPr/>
        </p:nvGrpSpPr>
        <p:grpSpPr>
          <a:xfrm rot="5400000">
            <a:off x="4989295" y="3206250"/>
            <a:ext cx="2224410" cy="144401"/>
            <a:chOff x="0" y="0"/>
            <a:chExt cx="7825451" cy="508000"/>
          </a:xfrm>
        </p:grpSpPr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CC017BA2-0A22-9242-BCF2-ACAF38F665C2}"/>
                </a:ext>
              </a:extLst>
            </p:cNvPr>
            <p:cNvSpPr/>
            <p:nvPr/>
          </p:nvSpPr>
          <p:spPr>
            <a:xfrm>
              <a:off x="0" y="49530"/>
              <a:ext cx="7825451" cy="408940"/>
            </a:xfrm>
            <a:custGeom>
              <a:avLst/>
              <a:gdLst/>
              <a:ahLst/>
              <a:cxnLst/>
              <a:rect l="l" t="t" r="r" b="b"/>
              <a:pathLst>
                <a:path w="7825451" h="408940">
                  <a:moveTo>
                    <a:pt x="7619711" y="0"/>
                  </a:moveTo>
                  <a:cubicBezTo>
                    <a:pt x="7519381" y="0"/>
                    <a:pt x="7436831" y="72390"/>
                    <a:pt x="7417781" y="166370"/>
                  </a:cubicBezTo>
                  <a:lnTo>
                    <a:pt x="0" y="166370"/>
                  </a:lnTo>
                  <a:lnTo>
                    <a:pt x="0" y="242570"/>
                  </a:lnTo>
                  <a:lnTo>
                    <a:pt x="7419051" y="242570"/>
                  </a:lnTo>
                  <a:cubicBezTo>
                    <a:pt x="7436831" y="337820"/>
                    <a:pt x="7520651" y="408940"/>
                    <a:pt x="7620981" y="408940"/>
                  </a:cubicBezTo>
                  <a:cubicBezTo>
                    <a:pt x="7734011" y="408940"/>
                    <a:pt x="7825451" y="317500"/>
                    <a:pt x="7825451" y="204470"/>
                  </a:cubicBezTo>
                  <a:cubicBezTo>
                    <a:pt x="7825451" y="91440"/>
                    <a:pt x="7734011" y="0"/>
                    <a:pt x="761971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971595F1-BEF7-BD49-98C0-80803BFA1955}"/>
              </a:ext>
            </a:extLst>
          </p:cNvPr>
          <p:cNvGrpSpPr/>
          <p:nvPr/>
        </p:nvGrpSpPr>
        <p:grpSpPr>
          <a:xfrm rot="5400000">
            <a:off x="320087" y="493551"/>
            <a:ext cx="1044973" cy="57871"/>
            <a:chOff x="0" y="0"/>
            <a:chExt cx="11466122" cy="635000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9239382-CC41-6C45-9E3B-D6870A4D54BD}"/>
                </a:ext>
              </a:extLst>
            </p:cNvPr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4000"/>
          </a:blip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8039" y="1019301"/>
            <a:ext cx="8037521" cy="179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rgbClr val="222222"/>
                </a:solidFill>
                <a:latin typeface="Avenir Book" panose="02000503020000020003" pitchFamily="2" charset="0"/>
              </a:rPr>
              <a:t>DES QUESTIONS ?</a:t>
            </a:r>
            <a:br>
              <a:rPr lang="en-US" sz="4800" b="1" dirty="0">
                <a:solidFill>
                  <a:srgbClr val="222222"/>
                </a:solidFill>
                <a:latin typeface="Avenir Book" panose="02000503020000020003" pitchFamily="2" charset="0"/>
              </a:rPr>
            </a:br>
            <a:r>
              <a:rPr lang="en-US" sz="4800" b="1" dirty="0">
                <a:solidFill>
                  <a:srgbClr val="222222"/>
                </a:solidFill>
                <a:latin typeface="Avenir Book" panose="02000503020000020003" pitchFamily="2" charset="0"/>
              </a:rPr>
              <a:t>/ CONTACTEZ-NOUS 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AD789-EFA4-754D-A378-8882BD91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8096" y="6218026"/>
            <a:ext cx="464021" cy="464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A6AC1-9172-3D44-BC49-3DFF132548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70244" y="5743507"/>
            <a:ext cx="466059" cy="466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AC289-6506-D145-A024-87BC74A68361}"/>
              </a:ext>
            </a:extLst>
          </p:cNvPr>
          <p:cNvSpPr txBox="1"/>
          <p:nvPr/>
        </p:nvSpPr>
        <p:spPr>
          <a:xfrm>
            <a:off x="1206146" y="5793544"/>
            <a:ext cx="314747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22222"/>
                </a:solidFill>
                <a:latin typeface="Avenir Book" panose="02000503020000020003" pitchFamily="2" charset="0"/>
              </a:rPr>
              <a:t>LATELIERDESCREATEURS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292A3-CFC3-D44C-97EA-B2AE3B9F2C5A}"/>
              </a:ext>
            </a:extLst>
          </p:cNvPr>
          <p:cNvSpPr txBox="1"/>
          <p:nvPr/>
        </p:nvSpPr>
        <p:spPr>
          <a:xfrm>
            <a:off x="1078987" y="6279469"/>
            <a:ext cx="3401790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22222"/>
                </a:solidFill>
                <a:latin typeface="Avenir Book" panose="02000503020000020003" pitchFamily="2" charset="0"/>
              </a:rPr>
              <a:t>LATELIERDESCREATEURS75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482D40-54D8-6841-91BC-012695B853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71263" y="6209566"/>
            <a:ext cx="464021" cy="464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2D6A31-42BD-1E4E-A74B-9073FFFB2BFD}"/>
              </a:ext>
            </a:extLst>
          </p:cNvPr>
          <p:cNvSpPr txBox="1"/>
          <p:nvPr/>
        </p:nvSpPr>
        <p:spPr>
          <a:xfrm>
            <a:off x="2932385" y="5690761"/>
            <a:ext cx="4677757" cy="289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5"/>
              </a:lnSpc>
            </a:pPr>
            <a:endParaRPr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893BA-2132-AC47-AFE6-D0A151FDDAAC}"/>
              </a:ext>
            </a:extLst>
          </p:cNvPr>
          <p:cNvSpPr txBox="1"/>
          <p:nvPr/>
        </p:nvSpPr>
        <p:spPr>
          <a:xfrm>
            <a:off x="5830951" y="5782226"/>
            <a:ext cx="2788939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22222"/>
                </a:solidFill>
                <a:latin typeface="Avenir Book" panose="02000503020000020003" pitchFamily="2" charset="0"/>
              </a:rPr>
              <a:t>LATELIERDESBIJOUX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A53A3-0439-4B41-A3B7-9E21F22F28C7}"/>
              </a:ext>
            </a:extLst>
          </p:cNvPr>
          <p:cNvSpPr txBox="1"/>
          <p:nvPr/>
        </p:nvSpPr>
        <p:spPr>
          <a:xfrm>
            <a:off x="449076" y="5183538"/>
            <a:ext cx="4267498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22222"/>
                </a:solidFill>
                <a:latin typeface="Avenir Book" panose="02000503020000020003" pitchFamily="2" charset="0"/>
              </a:rPr>
              <a:t>WWW.LATELIERDESCREATEURS.COM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4B7C3E-E60C-8347-BEEF-9C46A108BAF1}"/>
              </a:ext>
            </a:extLst>
          </p:cNvPr>
          <p:cNvSpPr txBox="1"/>
          <p:nvPr/>
        </p:nvSpPr>
        <p:spPr>
          <a:xfrm>
            <a:off x="5443737" y="5183538"/>
            <a:ext cx="3683347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22222"/>
                </a:solidFill>
                <a:latin typeface="Avenir Book" panose="02000503020000020003" pitchFamily="2" charset="0"/>
              </a:rPr>
              <a:t>WWW.LATELIERDESBIJOUX.COM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BEAAD-BC6D-A042-A518-0E9F1483B00D}"/>
              </a:ext>
            </a:extLst>
          </p:cNvPr>
          <p:cNvSpPr txBox="1"/>
          <p:nvPr/>
        </p:nvSpPr>
        <p:spPr>
          <a:xfrm>
            <a:off x="5830951" y="6279469"/>
            <a:ext cx="3391800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222222"/>
                </a:solidFill>
                <a:latin typeface="Avenir Book" panose="02000503020000020003" pitchFamily="2" charset="0"/>
              </a:rPr>
              <a:t>LATELIERDESBIJOUX75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2D430-A3A8-EA4B-86D0-B9528423B2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26058" y="5751967"/>
            <a:ext cx="466059" cy="4660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F5B590-7A77-B442-86E7-992C4CCE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58132" y="3727392"/>
            <a:ext cx="1443501" cy="12688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23DE79-2352-634E-BEFC-D853FB7A6EB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144683" y="3651069"/>
            <a:ext cx="1348910" cy="1345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49847">
            <a:off x="7599442" y="4435000"/>
            <a:ext cx="1400110" cy="14001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 rot="1350152">
            <a:off x="7652875" y="4949191"/>
            <a:ext cx="1377409" cy="602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>
                <a:solidFill>
                  <a:srgbClr val="303030"/>
                </a:solidFill>
                <a:latin typeface="Avenir Book" panose="02000503020000020003" pitchFamily="2" charset="0"/>
              </a:rPr>
              <a:t>P</a:t>
            </a:r>
            <a:r>
              <a:rPr lang="en-US" sz="1699">
                <a:solidFill>
                  <a:srgbClr val="303030"/>
                </a:solidFill>
                <a:latin typeface="Avenir Book" panose="02000503020000020003" pitchFamily="2" charset="0"/>
              </a:rPr>
              <a:t>OT</a:t>
            </a:r>
          </a:p>
          <a:p>
            <a:pPr algn="ctr">
              <a:lnSpc>
                <a:spcPts val="2379"/>
              </a:lnSpc>
              <a:spcBef>
                <a:spcPct val="0"/>
              </a:spcBef>
            </a:pPr>
            <a:r>
              <a:rPr lang="en-US" sz="1700">
                <a:solidFill>
                  <a:srgbClr val="303030"/>
                </a:solidFill>
                <a:latin typeface="Avenir Book" panose="02000503020000020003" pitchFamily="2" charset="0"/>
              </a:rPr>
              <a:t>69,00 €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006894" y="4430520"/>
            <a:ext cx="2153169" cy="215316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t="-849" b="-8129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4006894" y="6526530"/>
            <a:ext cx="216144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FF0F2"/>
                </a:solidFill>
                <a:latin typeface="Avenir Book" panose="02000503020000020003" pitchFamily="2" charset="0"/>
              </a:rPr>
              <a:t>Sophie Lalance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62654" y="6850060"/>
            <a:ext cx="1041648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D9D9D9"/>
                </a:solidFill>
                <a:latin typeface="Avenir Book" panose="02000503020000020003" pitchFamily="2" charset="0"/>
              </a:rPr>
              <a:t>Céramiste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2109" y="2749972"/>
            <a:ext cx="6349383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>
                <a:solidFill>
                  <a:srgbClr val="FFFFFF"/>
                </a:solidFill>
                <a:latin typeface="Avenir Book" panose="02000503020000020003" pitchFamily="2" charset="0"/>
              </a:rPr>
              <a:t>ANNEXES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705850" y="6991350"/>
            <a:ext cx="705503" cy="57871"/>
            <a:chOff x="0" y="0"/>
            <a:chExt cx="7741236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41237" cy="635000"/>
            </a:xfrm>
            <a:custGeom>
              <a:avLst/>
              <a:gdLst/>
              <a:ahLst/>
              <a:cxnLst/>
              <a:rect l="l" t="t" r="r" b="b"/>
              <a:pathLst>
                <a:path w="7741237" h="635000">
                  <a:moveTo>
                    <a:pt x="0" y="0"/>
                  </a:moveTo>
                  <a:lnTo>
                    <a:pt x="7741237" y="0"/>
                  </a:lnTo>
                  <a:lnTo>
                    <a:pt x="7741237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E194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-1066917" y="434531"/>
            <a:ext cx="9514132" cy="62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US" sz="4200" dirty="0" err="1">
                <a:solidFill>
                  <a:srgbClr val="222222"/>
                </a:solidFill>
                <a:latin typeface="Avenir Book" panose="02000503020000020003" pitchFamily="2" charset="0"/>
              </a:rPr>
              <a:t>Annexe</a:t>
            </a:r>
            <a:r>
              <a:rPr lang="en-US" sz="4200" dirty="0">
                <a:solidFill>
                  <a:srgbClr val="222222"/>
                </a:solidFill>
                <a:latin typeface="Avenir Book" panose="02000503020000020003" pitchFamily="2" charset="0"/>
              </a:rPr>
              <a:t> 7 - </a:t>
            </a:r>
            <a:r>
              <a:rPr lang="en-US" sz="4200" dirty="0" err="1">
                <a:solidFill>
                  <a:srgbClr val="222222"/>
                </a:solidFill>
                <a:latin typeface="Avenir Book" panose="02000503020000020003" pitchFamily="2" charset="0"/>
              </a:rPr>
              <a:t>Références</a:t>
            </a:r>
            <a:endParaRPr lang="en-US" sz="4200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3332" y="1897102"/>
            <a:ext cx="8297830" cy="350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www.ateliersdart.com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/les-metiers-d-art,29.htm</a:t>
            </a:r>
          </a:p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www.entreprises.gouv.fr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/files/files/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directions_services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/etudes-et-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statistiques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Chiffres_cles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Artisanat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/2018-Chiffres-cles-artisanat.pdf</a:t>
            </a:r>
          </a:p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www.artisanat.fr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lartisanat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/un-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secteur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cle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-de-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leconomie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lartisanat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-premiere-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entreprise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-de-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france</a:t>
            </a:r>
            <a:endParaRPr lang="en-US" sz="1600" i="1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blog.sensefuel.com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etsy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-sera-t-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il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-le-prochain-amazon </a:t>
            </a:r>
          </a:p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www.observatoiredelafranchise.fr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/dossier-franchise/la-decoration-un-marche-qui-progresse-1721.htm</a:t>
            </a:r>
          </a:p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https://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www.fnaem.fr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chiffres_cles.cfm</a:t>
            </a:r>
            <a:endParaRPr lang="en-US" sz="1600" i="1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264160" lvl="1" indent="-132080">
              <a:lnSpc>
                <a:spcPts val="2528"/>
              </a:lnSpc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http://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mapetiteentreprise.pro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/91494401/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lartisanat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en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france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-des-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signes</a:t>
            </a:r>
            <a:r>
              <a:rPr lang="en-US" sz="1600" i="1" dirty="0">
                <a:solidFill>
                  <a:srgbClr val="000000"/>
                </a:solidFill>
                <a:latin typeface="Avenir Book" panose="02000503020000020003" pitchFamily="2" charset="0"/>
              </a:rPr>
              <a:t>-de-bonne-</a:t>
            </a:r>
            <a:r>
              <a:rPr lang="en-US" sz="1600" i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sante.html</a:t>
            </a:r>
            <a:endParaRPr lang="en-US" sz="1600" i="1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85000"/>
          </a:blip>
          <a:srcRect/>
          <a:stretch>
            <a:fillRect/>
          </a:stretch>
        </p:blipFill>
        <p:spPr>
          <a:xfrm rot="-5013877">
            <a:off x="6893748" y="456506"/>
            <a:ext cx="1341245" cy="13412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2313877">
            <a:off x="7063008" y="873856"/>
            <a:ext cx="1232111" cy="55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303030"/>
                </a:solidFill>
                <a:latin typeface="Avenir Book" panose="02000503020000020003" pitchFamily="2" charset="0"/>
              </a:rPr>
              <a:t>LAMPE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303030"/>
                </a:solidFill>
                <a:latin typeface="Avenir Book" panose="02000503020000020003" pitchFamily="2" charset="0"/>
              </a:rPr>
              <a:t>290,00 €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006894" y="4430520"/>
            <a:ext cx="2153169" cy="215316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3742164" y="6526530"/>
            <a:ext cx="268262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FF0F2"/>
                </a:solidFill>
                <a:latin typeface="Avenir Book" panose="02000503020000020003" pitchFamily="2" charset="0"/>
              </a:rPr>
              <a:t>Agnes Bourayne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81630" y="6850060"/>
            <a:ext cx="1003697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D9D9D9"/>
                </a:solidFill>
                <a:latin typeface="Avenir Book" panose="02000503020000020003" pitchFamily="2" charset="0"/>
              </a:rPr>
              <a:t>Sculptrice</a:t>
            </a:r>
            <a:endParaRPr lang="en-US" sz="1800" dirty="0">
              <a:solidFill>
                <a:srgbClr val="D9D9D9"/>
              </a:solidFill>
              <a:latin typeface="Avenir Book" panose="02000503020000020003" pitchFamily="2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7497" y="2234060"/>
            <a:ext cx="8418606" cy="1319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"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Promouvoir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 le savoir faire et 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l'excellence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 des 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créateurs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 et des artisans d'art 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Français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à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 travers 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une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 Marketplace </a:t>
            </a:r>
            <a:r>
              <a:rPr lang="en-US" sz="3200" dirty="0" err="1">
                <a:solidFill>
                  <a:srgbClr val="FFFFFF"/>
                </a:solidFill>
                <a:latin typeface="Avenir Book" panose="02000503020000020003" pitchFamily="2" charset="0"/>
              </a:rPr>
              <a:t>Internationale</a:t>
            </a:r>
            <a:r>
              <a:rPr lang="en-US" sz="3200" dirty="0">
                <a:solidFill>
                  <a:srgbClr val="FFFFFF"/>
                </a:solidFill>
                <a:latin typeface="Avenir Book" panose="02000503020000020003" pitchFamily="2" charset="0"/>
              </a:rPr>
              <a:t>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2000"/>
          </a:blip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5679" y="413851"/>
            <a:ext cx="8357659" cy="60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4087" dirty="0">
                <a:solidFill>
                  <a:srgbClr val="303030"/>
                </a:solidFill>
                <a:latin typeface="Avenir Book" panose="02000503020000020003" pitchFamily="2" charset="0"/>
              </a:rPr>
              <a:t>Qui </a:t>
            </a:r>
            <a:r>
              <a:rPr lang="en-US" sz="4087" dirty="0" err="1">
                <a:solidFill>
                  <a:srgbClr val="303030"/>
                </a:solidFill>
                <a:latin typeface="Avenir Book" panose="02000503020000020003" pitchFamily="2" charset="0"/>
              </a:rPr>
              <a:t>sommes</a:t>
            </a:r>
            <a:r>
              <a:rPr lang="en-US" sz="4087" dirty="0">
                <a:solidFill>
                  <a:srgbClr val="303030"/>
                </a:solidFill>
                <a:latin typeface="Avenir Book" panose="02000503020000020003" pitchFamily="2" charset="0"/>
              </a:rPr>
              <a:t>-nous ? </a:t>
            </a:r>
          </a:p>
        </p:txBody>
      </p:sp>
      <p:grpSp>
        <p:nvGrpSpPr>
          <p:cNvPr id="4" name="Group 4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 l="33556" t="4654"/>
          <a:stretch>
            <a:fillRect/>
          </a:stretch>
        </p:blipFill>
        <p:spPr>
          <a:xfrm>
            <a:off x="6496050" y="6172200"/>
            <a:ext cx="2931200" cy="1156716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B0D25AD-08C9-4144-A289-2BB7DDADDF01}"/>
              </a:ext>
            </a:extLst>
          </p:cNvPr>
          <p:cNvSpPr txBox="1"/>
          <p:nvPr/>
        </p:nvSpPr>
        <p:spPr>
          <a:xfrm>
            <a:off x="1055216" y="1949273"/>
            <a:ext cx="8056847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L’Atelier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des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est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LA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plateforme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française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dédiée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aux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et artisans d’art, 100% fait-main.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9E8685C6-417F-5443-8C00-B0EB8CD01151}"/>
              </a:ext>
            </a:extLst>
          </p:cNvPr>
          <p:cNvSpPr txBox="1"/>
          <p:nvPr/>
        </p:nvSpPr>
        <p:spPr>
          <a:xfrm>
            <a:off x="1044330" y="2873820"/>
            <a:ext cx="7556254" cy="3835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Lancé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en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janvier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2017,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l’Atelier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des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valorise</a:t>
            </a:r>
            <a:r>
              <a:rPr lang="en-US" sz="1800" b="1" dirty="0">
                <a:solidFill>
                  <a:srgbClr val="222222"/>
                </a:solidFill>
                <a:latin typeface="Avenir Book" panose="02000503020000020003" pitchFamily="2" charset="0"/>
              </a:rPr>
              <a:t> la </a:t>
            </a:r>
            <a:r>
              <a:rPr lang="en-US" sz="18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singularité</a:t>
            </a:r>
            <a:r>
              <a:rPr lang="en-US" sz="1800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du travail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manuel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,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l'authenticité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des matières brutes et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naturelles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.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dirty="0">
              <a:latin typeface="Avenir Book" panose="02000503020000020003" pitchFamily="2" charset="0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L’Atelier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des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apporte</a:t>
            </a:r>
            <a:r>
              <a:rPr lang="en-US" b="1" dirty="0">
                <a:solidFill>
                  <a:srgbClr val="222222"/>
                </a:solidFill>
                <a:latin typeface="Avenir Book" panose="02000503020000020003" pitchFamily="2" charset="0"/>
              </a:rPr>
              <a:t> de la </a:t>
            </a:r>
            <a:r>
              <a:rPr lang="en-US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visibilité</a:t>
            </a:r>
            <a:r>
              <a:rPr lang="en-US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aux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en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France et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à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l’International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dirty="0">
              <a:latin typeface="Avenir Book" panose="02000503020000020003" pitchFamily="2" charset="0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L’Atelier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des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valorise</a:t>
            </a:r>
            <a:r>
              <a:rPr lang="en-US" b="1" dirty="0">
                <a:solidFill>
                  <a:srgbClr val="222222"/>
                </a:solidFill>
                <a:latin typeface="Avenir Book" panose="02000503020000020003" pitchFamily="2" charset="0"/>
              </a:rPr>
              <a:t> les </a:t>
            </a:r>
            <a:r>
              <a:rPr lang="en-US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via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différents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services et supports de communication 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L’Atelier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des </a:t>
            </a:r>
            <a:r>
              <a:rPr lang="en-US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sélectionne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chaque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pour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apporter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Avenir Book" panose="02000503020000020003" pitchFamily="2" charset="0"/>
              </a:rPr>
              <a:t>une</a:t>
            </a:r>
            <a:r>
              <a:rPr lang="en-US" sz="18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8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offre</a:t>
            </a:r>
            <a:r>
              <a:rPr lang="en-US" sz="1800" b="1" dirty="0">
                <a:solidFill>
                  <a:srgbClr val="222222"/>
                </a:solidFill>
                <a:latin typeface="Avenir Book" panose="02000503020000020003" pitchFamily="2" charset="0"/>
              </a:rPr>
              <a:t> 100% unique. </a:t>
            </a:r>
            <a:endParaRPr lang="en-US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b="1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8000"/>
          </a:blip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705850" y="6991350"/>
            <a:ext cx="705503" cy="57871"/>
            <a:chOff x="0" y="0"/>
            <a:chExt cx="7741236" cy="63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41237" cy="635000"/>
            </a:xfrm>
            <a:custGeom>
              <a:avLst/>
              <a:gdLst/>
              <a:ahLst/>
              <a:cxnLst/>
              <a:rect l="l" t="t" r="r" b="b"/>
              <a:pathLst>
                <a:path w="7741237" h="635000">
                  <a:moveTo>
                    <a:pt x="0" y="0"/>
                  </a:moveTo>
                  <a:lnTo>
                    <a:pt x="7741237" y="0"/>
                  </a:lnTo>
                  <a:lnTo>
                    <a:pt x="7741237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86192" y="1473391"/>
            <a:ext cx="1799944" cy="1799944"/>
            <a:chOff x="0" y="0"/>
            <a:chExt cx="6502400" cy="6477000"/>
          </a:xfrm>
        </p:grpSpPr>
        <p:sp>
          <p:nvSpPr>
            <p:cNvPr id="5" name="Freeform 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9143" t="-1403" r="-8745" b="-5702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95035" y="1662190"/>
            <a:ext cx="1585784" cy="1585784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013" t="-681" r="2110" b="-768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4012788" y="1535229"/>
            <a:ext cx="1738106" cy="1738106"/>
            <a:chOff x="0" y="0"/>
            <a:chExt cx="6502400" cy="6477000"/>
          </a:xfrm>
        </p:grpSpPr>
        <p:sp>
          <p:nvSpPr>
            <p:cNvPr id="11" name="Freeform 11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4054" t="-12689" r="-31948" b="-3175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82894" y="3496687"/>
            <a:ext cx="2943089" cy="3070591"/>
            <a:chOff x="0" y="0"/>
            <a:chExt cx="722385" cy="81325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2385" cy="813253"/>
            </a:xfrm>
            <a:custGeom>
              <a:avLst/>
              <a:gdLst/>
              <a:ahLst/>
              <a:cxnLst/>
              <a:rect l="l" t="t" r="r" b="b"/>
              <a:pathLst>
                <a:path w="722385" h="813253">
                  <a:moveTo>
                    <a:pt x="0" y="0"/>
                  </a:moveTo>
                  <a:lnTo>
                    <a:pt x="722385" y="0"/>
                  </a:lnTo>
                  <a:lnTo>
                    <a:pt x="722385" y="813253"/>
                  </a:lnTo>
                  <a:lnTo>
                    <a:pt x="0" y="813253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59690" y="59690"/>
              <a:ext cx="601735" cy="692603"/>
            </a:xfrm>
            <a:custGeom>
              <a:avLst/>
              <a:gdLst/>
              <a:ahLst/>
              <a:cxnLst/>
              <a:rect l="l" t="t" r="r" b="b"/>
              <a:pathLst>
                <a:path w="601735" h="692603">
                  <a:moveTo>
                    <a:pt x="0" y="0"/>
                  </a:moveTo>
                  <a:lnTo>
                    <a:pt x="601735" y="0"/>
                  </a:lnTo>
                  <a:lnTo>
                    <a:pt x="601735" y="692603"/>
                  </a:lnTo>
                  <a:lnTo>
                    <a:pt x="0" y="692603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08883" y="3694396"/>
            <a:ext cx="2685935" cy="251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Marie-Laure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Massieux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, 36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ans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, CEO et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spécialiste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du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webmarketing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et de la gestion de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données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. Après un master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San Francisco,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elle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rejoint Efficiency Network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start-up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qu'elle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quitte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tant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que DGA pour fonder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l'Atelier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endParaRPr lang="en-US" sz="16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470622" y="3465821"/>
            <a:ext cx="2924039" cy="3101458"/>
            <a:chOff x="0" y="0"/>
            <a:chExt cx="717709" cy="82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17709" cy="826400"/>
            </a:xfrm>
            <a:custGeom>
              <a:avLst/>
              <a:gdLst/>
              <a:ahLst/>
              <a:cxnLst/>
              <a:rect l="l" t="t" r="r" b="b"/>
              <a:pathLst>
                <a:path w="717709" h="826400">
                  <a:moveTo>
                    <a:pt x="0" y="0"/>
                  </a:moveTo>
                  <a:lnTo>
                    <a:pt x="717709" y="0"/>
                  </a:lnTo>
                  <a:lnTo>
                    <a:pt x="717709" y="826400"/>
                  </a:lnTo>
                  <a:lnTo>
                    <a:pt x="0" y="826400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59690" y="59690"/>
              <a:ext cx="597059" cy="705750"/>
            </a:xfrm>
            <a:custGeom>
              <a:avLst/>
              <a:gdLst/>
              <a:ahLst/>
              <a:cxnLst/>
              <a:rect l="l" t="t" r="r" b="b"/>
              <a:pathLst>
                <a:path w="597059" h="705750">
                  <a:moveTo>
                    <a:pt x="0" y="0"/>
                  </a:moveTo>
                  <a:lnTo>
                    <a:pt x="597059" y="0"/>
                  </a:lnTo>
                  <a:lnTo>
                    <a:pt x="597059" y="705750"/>
                  </a:lnTo>
                  <a:lnTo>
                    <a:pt x="0" y="705750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3537831" y="3841390"/>
            <a:ext cx="2784446" cy="2230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Wilfried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Valmorin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, 34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ans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associé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spécialiste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l'acquisition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. Il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expérience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de 10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ans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dans la transformation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digitale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suite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ses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différentes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expériences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chez Efficiency Network,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Reworld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Media et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agence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734574" y="3470520"/>
            <a:ext cx="2706706" cy="3096758"/>
            <a:chOff x="0" y="0"/>
            <a:chExt cx="800656" cy="9769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00656" cy="976995"/>
            </a:xfrm>
            <a:custGeom>
              <a:avLst/>
              <a:gdLst/>
              <a:ahLst/>
              <a:cxnLst/>
              <a:rect l="l" t="t" r="r" b="b"/>
              <a:pathLst>
                <a:path w="800656" h="976995">
                  <a:moveTo>
                    <a:pt x="0" y="0"/>
                  </a:moveTo>
                  <a:lnTo>
                    <a:pt x="800656" y="0"/>
                  </a:lnTo>
                  <a:lnTo>
                    <a:pt x="800656" y="976995"/>
                  </a:lnTo>
                  <a:lnTo>
                    <a:pt x="0" y="976995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59690" y="59690"/>
              <a:ext cx="680006" cy="856345"/>
            </a:xfrm>
            <a:custGeom>
              <a:avLst/>
              <a:gdLst/>
              <a:ahLst/>
              <a:cxnLst/>
              <a:rect l="l" t="t" r="r" b="b"/>
              <a:pathLst>
                <a:path w="680006" h="856345">
                  <a:moveTo>
                    <a:pt x="0" y="0"/>
                  </a:moveTo>
                  <a:lnTo>
                    <a:pt x="680006" y="0"/>
                  </a:lnTo>
                  <a:lnTo>
                    <a:pt x="680006" y="856345"/>
                  </a:lnTo>
                  <a:lnTo>
                    <a:pt x="0" y="856345"/>
                  </a:ln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6734574" y="3846943"/>
            <a:ext cx="2581219" cy="1964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Clémence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Jockey, 35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ans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, 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spécialiste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du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développement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commercial et des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partenariats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. Elle a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experience de 10 dans dans les grands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groupes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Média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tel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Lagardère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4011" y="434530"/>
            <a:ext cx="7785578" cy="62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4200" dirty="0" err="1">
                <a:solidFill>
                  <a:srgbClr val="000000"/>
                </a:solidFill>
                <a:latin typeface="Avenir Book" panose="02000503020000020003" pitchFamily="2" charset="0"/>
              </a:rPr>
              <a:t>L'Équipe</a:t>
            </a:r>
            <a:r>
              <a:rPr lang="en-US" sz="42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5679" y="413851"/>
            <a:ext cx="8357659" cy="60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9"/>
              </a:lnSpc>
            </a:pPr>
            <a:r>
              <a:rPr lang="en-US" sz="4087" dirty="0" err="1">
                <a:solidFill>
                  <a:srgbClr val="303030"/>
                </a:solidFill>
                <a:latin typeface="Avenir Book" panose="02000503020000020003" pitchFamily="2" charset="0"/>
              </a:rPr>
              <a:t>Quelques</a:t>
            </a:r>
            <a:r>
              <a:rPr lang="en-US" sz="4087" dirty="0">
                <a:solidFill>
                  <a:srgbClr val="303030"/>
                </a:solidFill>
                <a:latin typeface="Avenir Book" panose="02000503020000020003" pitchFamily="2" charset="0"/>
              </a:rPr>
              <a:t> </a:t>
            </a:r>
            <a:r>
              <a:rPr lang="en-US" sz="4087" dirty="0" err="1">
                <a:solidFill>
                  <a:srgbClr val="303030"/>
                </a:solidFill>
                <a:latin typeface="Avenir Book" panose="02000503020000020003" pitchFamily="2" charset="0"/>
              </a:rPr>
              <a:t>chiffres</a:t>
            </a:r>
            <a:r>
              <a:rPr lang="en-US" sz="4087" dirty="0">
                <a:solidFill>
                  <a:srgbClr val="303030"/>
                </a:solidFill>
                <a:latin typeface="Avenir Book" panose="02000503020000020003" pitchFamily="2" charset="0"/>
              </a:rPr>
              <a:t>, </a:t>
            </a:r>
            <a:r>
              <a:rPr lang="en-US" sz="4087" dirty="0" err="1">
                <a:solidFill>
                  <a:srgbClr val="303030"/>
                </a:solidFill>
                <a:latin typeface="Avenir Book" panose="02000503020000020003" pitchFamily="2" charset="0"/>
              </a:rPr>
              <a:t>aujourd’hui</a:t>
            </a:r>
            <a:endParaRPr lang="en-US" sz="4087" dirty="0">
              <a:solidFill>
                <a:srgbClr val="303030"/>
              </a:solidFill>
              <a:latin typeface="Avenir Book" panose="02000503020000020003" pitchFamily="2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447292" y="2138603"/>
            <a:ext cx="1152898" cy="619157"/>
            <a:chOff x="0" y="47625"/>
            <a:chExt cx="1537197" cy="825543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537197" cy="511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52"/>
                </a:lnSpc>
              </a:pPr>
              <a:r>
                <a:rPr lang="en-US" sz="2752" b="1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+ 100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4625"/>
              <a:ext cx="1537197" cy="298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5"/>
                </a:lnSpc>
              </a:pPr>
              <a:r>
                <a:rPr lang="en-US" sz="14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Créateurs</a:t>
              </a:r>
              <a:endParaRPr lang="en-US" sz="1400" spc="37" dirty="0">
                <a:solidFill>
                  <a:srgbClr val="000000"/>
                </a:solidFill>
                <a:latin typeface="Avenir Book" panose="02000503020000020003" pitchFamily="2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85414" y="3368017"/>
            <a:ext cx="1267684" cy="729205"/>
            <a:chOff x="0" y="38100"/>
            <a:chExt cx="1690246" cy="97227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8100"/>
              <a:ext cx="1690246" cy="401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79"/>
                </a:lnSpc>
              </a:pPr>
              <a:r>
                <a:rPr lang="en-US" sz="2179" b="1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+ 16,5 K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46287"/>
              <a:ext cx="1690246" cy="56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5"/>
                </a:lnSpc>
              </a:pP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d'abonnés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sur Instagram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631467" y="3789286"/>
            <a:ext cx="915829" cy="760053"/>
            <a:chOff x="0" y="28575"/>
            <a:chExt cx="1221106" cy="101340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8575"/>
              <a:ext cx="1221106" cy="411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14"/>
                </a:lnSpc>
              </a:pPr>
              <a:r>
                <a:rPr lang="en-US" sz="2314" b="1">
                  <a:solidFill>
                    <a:srgbClr val="000000"/>
                  </a:solidFill>
                  <a:latin typeface="Avenir Book" panose="02000503020000020003" pitchFamily="2" charset="0"/>
                </a:rPr>
                <a:t>+ 10K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2934"/>
              <a:ext cx="1221106" cy="569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4"/>
                </a:lnSpc>
              </a:pP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de fans sur Facebook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151159" y="5275103"/>
            <a:ext cx="989347" cy="760053"/>
            <a:chOff x="0" y="28575"/>
            <a:chExt cx="1319130" cy="101340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28575"/>
              <a:ext cx="1221106" cy="411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14"/>
                </a:lnSpc>
              </a:pPr>
              <a:r>
                <a:rPr lang="en-US" sz="2314" b="1">
                  <a:solidFill>
                    <a:srgbClr val="000000"/>
                  </a:solidFill>
                  <a:latin typeface="Avenir Book" panose="02000503020000020003" pitchFamily="2" charset="0"/>
                </a:rPr>
                <a:t>+ 10K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72934"/>
              <a:ext cx="1319130" cy="56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04"/>
                </a:lnSpc>
              </a:pP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d'abonnés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à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la newsletter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37055" y="3391558"/>
            <a:ext cx="640728" cy="6407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50181" y="5281039"/>
            <a:ext cx="727765" cy="7277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9200" y="2098309"/>
            <a:ext cx="1125064" cy="6806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2857" y="3774378"/>
            <a:ext cx="689165" cy="68916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 l="33556" t="4654"/>
          <a:stretch>
            <a:fillRect/>
          </a:stretch>
        </p:blipFill>
        <p:spPr>
          <a:xfrm>
            <a:off x="6496050" y="6172200"/>
            <a:ext cx="2931200" cy="1156716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6929060" y="5181600"/>
            <a:ext cx="1160487" cy="732924"/>
            <a:chOff x="0" y="38100"/>
            <a:chExt cx="1547316" cy="97723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38100"/>
              <a:ext cx="1319129" cy="401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79"/>
                </a:lnSpc>
              </a:pPr>
              <a:r>
                <a:rPr lang="en-US" sz="2179" b="1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+ 8K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446287"/>
              <a:ext cx="1547316" cy="569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05"/>
                </a:lnSpc>
              </a:pP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de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demandes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d'informations</a:t>
              </a:r>
              <a:endParaRPr lang="en-US" sz="1200" spc="37" dirty="0">
                <a:solidFill>
                  <a:srgbClr val="000000"/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80307" y="5290058"/>
            <a:ext cx="727765" cy="72776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45789" y="3806699"/>
            <a:ext cx="742640" cy="74264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885005" y="3657600"/>
            <a:ext cx="1239195" cy="935016"/>
            <a:chOff x="0" y="28575"/>
            <a:chExt cx="1652260" cy="1246688"/>
          </a:xfrm>
        </p:grpSpPr>
        <p:sp>
          <p:nvSpPr>
            <p:cNvPr id="31" name="TextBox 31"/>
            <p:cNvSpPr txBox="1"/>
            <p:nvPr/>
          </p:nvSpPr>
          <p:spPr>
            <a:xfrm>
              <a:off x="0" y="28575"/>
              <a:ext cx="1361609" cy="374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+ 6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420584"/>
              <a:ext cx="1652260" cy="8546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04"/>
                </a:lnSpc>
              </a:pP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Événenements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organisés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en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2018</a:t>
              </a:r>
            </a:p>
          </p:txBody>
        </p:sp>
      </p:grpSp>
      <p:grpSp>
        <p:nvGrpSpPr>
          <p:cNvPr id="38" name="Group 30">
            <a:extLst>
              <a:ext uri="{FF2B5EF4-FFF2-40B4-BE49-F238E27FC236}">
                <a16:creationId xmlns:a16="http://schemas.microsoft.com/office/drawing/2014/main" id="{40F9A70D-DCE6-5146-8A92-08D6C22A75C3}"/>
              </a:ext>
            </a:extLst>
          </p:cNvPr>
          <p:cNvGrpSpPr/>
          <p:nvPr/>
        </p:nvGrpSpPr>
        <p:grpSpPr>
          <a:xfrm>
            <a:off x="6817911" y="2057401"/>
            <a:ext cx="1206063" cy="717008"/>
            <a:chOff x="0" y="28575"/>
            <a:chExt cx="1608084" cy="956010"/>
          </a:xfrm>
        </p:grpSpPr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6305B870-77A3-D54F-9B0A-9669B9BBC226}"/>
                </a:ext>
              </a:extLst>
            </p:cNvPr>
            <p:cNvSpPr txBox="1"/>
            <p:nvPr/>
          </p:nvSpPr>
          <p:spPr>
            <a:xfrm>
              <a:off x="0" y="28575"/>
              <a:ext cx="1361609" cy="374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2100" b="1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+ 1</a:t>
              </a:r>
            </a:p>
          </p:txBody>
        </p:sp>
        <p:sp>
          <p:nvSpPr>
            <p:cNvPr id="40" name="TextBox 32">
              <a:extLst>
                <a:ext uri="{FF2B5EF4-FFF2-40B4-BE49-F238E27FC236}">
                  <a16:creationId xmlns:a16="http://schemas.microsoft.com/office/drawing/2014/main" id="{527E6F19-8DCC-FF4D-A9FF-595BBAA976F4}"/>
                </a:ext>
              </a:extLst>
            </p:cNvPr>
            <p:cNvSpPr txBox="1"/>
            <p:nvPr/>
          </p:nvSpPr>
          <p:spPr>
            <a:xfrm>
              <a:off x="0" y="420584"/>
              <a:ext cx="1608084" cy="5640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704"/>
                </a:lnSpc>
              </a:pP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Participation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à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Maison et </a:t>
              </a:r>
              <a:r>
                <a:rPr lang="en-US" sz="1200" spc="37" dirty="0" err="1">
                  <a:solidFill>
                    <a:srgbClr val="000000"/>
                  </a:solidFill>
                  <a:latin typeface="Avenir Book" panose="02000503020000020003" pitchFamily="2" charset="0"/>
                </a:rPr>
                <a:t>Objet</a:t>
              </a:r>
              <a:r>
                <a:rPr lang="en-US" sz="1200" spc="37" dirty="0">
                  <a:solidFill>
                    <a:srgbClr val="000000"/>
                  </a:solidFill>
                  <a:latin typeface="Avenir Book" panose="02000503020000020003" pitchFamily="2" charset="0"/>
                </a:rPr>
                <a:t> </a:t>
              </a:r>
            </a:p>
          </p:txBody>
        </p: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3165CD20-3B9E-2D44-BD49-0EAF2E2BA7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80" y="2057400"/>
            <a:ext cx="833924" cy="8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85000"/>
          </a:blip>
          <a:srcRect/>
          <a:stretch>
            <a:fillRect/>
          </a:stretch>
        </p:blipFill>
        <p:spPr>
          <a:xfrm rot="5181147">
            <a:off x="4925908" y="189314"/>
            <a:ext cx="1341245" cy="134124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899836">
            <a:off x="4891529" y="567256"/>
            <a:ext cx="1232111" cy="629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303030"/>
                </a:solidFill>
                <a:latin typeface="Avenir Book" panose="02000503020000020003" pitchFamily="2" charset="0"/>
              </a:rPr>
              <a:t>LAMPE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303030"/>
                </a:solidFill>
                <a:latin typeface="Avenir Book" panose="02000503020000020003" pitchFamily="2" charset="0"/>
              </a:rPr>
              <a:t>85,00 €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006894" y="4430520"/>
            <a:ext cx="2153169" cy="215316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0473" r="-2285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4006894" y="6526530"/>
            <a:ext cx="2161444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EFF0F2"/>
                </a:solidFill>
                <a:latin typeface="Avenir Book" panose="02000503020000020003" pitchFamily="2" charset="0"/>
              </a:rPr>
              <a:t>Nicolas Giraud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6054" y="6850060"/>
            <a:ext cx="1088945" cy="308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D9D9D9"/>
                </a:solidFill>
                <a:latin typeface="Avenir Book" panose="02000503020000020003" pitchFamily="2" charset="0"/>
              </a:rPr>
              <a:t>Designer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A5EA6E82-4A87-444D-A0B6-EDB5BA93048B}"/>
              </a:ext>
            </a:extLst>
          </p:cNvPr>
          <p:cNvSpPr txBox="1"/>
          <p:nvPr/>
        </p:nvSpPr>
        <p:spPr>
          <a:xfrm>
            <a:off x="762000" y="3253492"/>
            <a:ext cx="8418606" cy="493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FFFFFF"/>
                </a:solidFill>
                <a:latin typeface="Avenir Book" panose="02000503020000020003" pitchFamily="2" charset="0"/>
              </a:rPr>
              <a:t>LE MARCHÉ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8000"/>
          </a:blip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3700" y="6506353"/>
            <a:ext cx="3867150" cy="315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5"/>
              </a:lnSpc>
            </a:pPr>
            <a:r>
              <a:rPr lang="en-US" sz="1811" spc="144">
                <a:solidFill>
                  <a:srgbClr val="FFFFFF"/>
                </a:solidFill>
                <a:latin typeface="Avenir Book" panose="02000503020000020003" pitchFamily="2" charset="0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4011" y="396952"/>
            <a:ext cx="7785578" cy="62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4200" dirty="0" err="1">
                <a:solidFill>
                  <a:srgbClr val="303030"/>
                </a:solidFill>
                <a:latin typeface="Avenir Book" panose="02000503020000020003" pitchFamily="2" charset="0"/>
              </a:rPr>
              <a:t>Problèmes</a:t>
            </a:r>
            <a:r>
              <a:rPr lang="en-US" sz="4200" dirty="0">
                <a:solidFill>
                  <a:srgbClr val="303030"/>
                </a:solidFill>
                <a:latin typeface="Avenir Book" panose="02000503020000020003" pitchFamily="2" charset="0"/>
              </a:rPr>
              <a:t> &amp; Solutions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92489" y="1550054"/>
            <a:ext cx="9009050" cy="4994399"/>
            <a:chOff x="0" y="0"/>
            <a:chExt cx="12012067" cy="665919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2012067" cy="6659198"/>
            </a:xfrm>
            <a:prstGeom prst="rect">
              <a:avLst/>
            </a:prstGeom>
            <a:solidFill>
              <a:srgbClr val="FFFFFF">
                <a:alpha val="8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19411" y="2025879"/>
            <a:ext cx="3500303" cy="3922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La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pluspart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n’ont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pas de site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marchand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, pas le temps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ni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les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compétences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pour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s’en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occuper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  <a:p>
            <a:pPr marL="0" lvl="0" indent="0">
              <a:lnSpc>
                <a:spcPts val="2240"/>
              </a:lnSpc>
              <a:buFont typeface="Arial"/>
              <a:buChar char="•"/>
            </a:pPr>
            <a:endParaRPr lang="en-US" sz="1599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La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plupart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plateformes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existantes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regroupent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différents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univers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et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qualités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240"/>
              </a:lnSpc>
            </a:pP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Les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manquent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visibilité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en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France et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l'international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  <a:p>
            <a:pPr>
              <a:lnSpc>
                <a:spcPts val="2240"/>
              </a:lnSpc>
            </a:pPr>
            <a:endParaRPr lang="en-US" sz="1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239"/>
              </a:lnSpc>
            </a:pPr>
            <a:endParaRPr lang="en-US" sz="16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Les clients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veulent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pièces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uniques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mais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ne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savent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pas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où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les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trouver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4011" y="1217395"/>
            <a:ext cx="7712053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L’ATELIER DES CRÉATEURS RÉPOND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UNE DEMANDE 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210296" y="2010137"/>
            <a:ext cx="4138861" cy="55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L’Atelier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accompagne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artisans d’art sur Internet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20369" y="2874039"/>
            <a:ext cx="4100761" cy="83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L’Atelier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référence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les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et artisans d'art sur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marketplace</a:t>
            </a:r>
            <a:r>
              <a:rPr lang="en-US" sz="16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sélective</a:t>
            </a:r>
            <a:endParaRPr lang="en-US" sz="16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20369" y="3864944"/>
            <a:ext cx="3919403" cy="2512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240"/>
              </a:lnSpc>
            </a:pPr>
            <a:r>
              <a:rPr lang="en-US" sz="1600" dirty="0" err="1">
                <a:solidFill>
                  <a:srgbClr val="000000"/>
                </a:solidFill>
                <a:latin typeface="Avenir Book" panose="02000503020000020003" pitchFamily="2" charset="0"/>
              </a:rPr>
              <a:t>L’Ate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lier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valorise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les artisans grâce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vitrine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présentant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leur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travail,</a:t>
            </a:r>
          </a:p>
          <a:p>
            <a:pPr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savoir-faire et passion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en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France, Europe, US,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Japon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...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L’Atelier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des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propose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offre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qualité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une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population sensible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l’artisanat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et au fait-main et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leur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permet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Avenir Book" panose="02000503020000020003" pitchFamily="2" charset="0"/>
              </a:rPr>
              <a:t>découvrir</a:t>
            </a:r>
            <a:r>
              <a:rPr lang="en-US" sz="1599" dirty="0">
                <a:solidFill>
                  <a:srgbClr val="000000"/>
                </a:solidFill>
                <a:latin typeface="Avenir Book" panose="02000503020000020003" pitchFamily="2" charset="0"/>
              </a:rPr>
              <a:t> de nouveaux talents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568083A-69A0-D54D-8167-ACB643EE2917}"/>
              </a:ext>
            </a:extLst>
          </p:cNvPr>
          <p:cNvCxnSpPr/>
          <p:nvPr/>
        </p:nvCxnSpPr>
        <p:spPr>
          <a:xfrm>
            <a:off x="4219714" y="2286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090C0FA-4A11-D844-8999-931BE524007D}"/>
              </a:ext>
            </a:extLst>
          </p:cNvPr>
          <p:cNvCxnSpPr/>
          <p:nvPr/>
        </p:nvCxnSpPr>
        <p:spPr>
          <a:xfrm>
            <a:off x="4219714" y="3300688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1D90065-0104-AE43-B9CC-0A7E5595752C}"/>
              </a:ext>
            </a:extLst>
          </p:cNvPr>
          <p:cNvCxnSpPr/>
          <p:nvPr/>
        </p:nvCxnSpPr>
        <p:spPr>
          <a:xfrm>
            <a:off x="4219714" y="44196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F4D55FA-32A8-1D46-AC75-41AE801EFF3A}"/>
              </a:ext>
            </a:extLst>
          </p:cNvPr>
          <p:cNvCxnSpPr/>
          <p:nvPr/>
        </p:nvCxnSpPr>
        <p:spPr>
          <a:xfrm>
            <a:off x="4219714" y="57912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6000"/>
          </a:blip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8729" y="396952"/>
            <a:ext cx="9094548" cy="62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4200">
                <a:solidFill>
                  <a:srgbClr val="222222"/>
                </a:solidFill>
                <a:latin typeface="Avenir Book" panose="02000503020000020003" pitchFamily="2" charset="0"/>
              </a:rPr>
              <a:t>1- Le marché de l’artisanat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81389" y="1493462"/>
            <a:ext cx="9009050" cy="4883780"/>
            <a:chOff x="0" y="0"/>
            <a:chExt cx="12012067" cy="651170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012067" cy="6511707"/>
            </a:xfrm>
            <a:prstGeom prst="rect">
              <a:avLst/>
            </a:prstGeom>
            <a:solidFill>
              <a:srgbClr val="FFFFFF">
                <a:alpha val="90980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19410" y="1995377"/>
            <a:ext cx="8447597" cy="181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59" lvl="1" indent="-13208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Il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existe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en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France plus de 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38 000 </a:t>
            </a:r>
            <a:r>
              <a:rPr lang="en-US" sz="16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entreprises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de métiers d'art et 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146 993</a:t>
            </a:r>
            <a:r>
              <a:rPr lang="en-US" sz="1599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entreprises</a:t>
            </a:r>
            <a:r>
              <a:rPr lang="en-US" sz="1599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artisanales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dans la fabrication (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bijoutier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,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céramiste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,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chapelier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…)</a:t>
            </a:r>
          </a:p>
          <a:p>
            <a:pPr marL="264159" lvl="1" indent="-13208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Le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marché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des métiers d'art et de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l'Artisanat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représente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près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35 milliards </a:t>
            </a:r>
            <a:r>
              <a:rPr lang="en-US" sz="16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d'euros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de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chiffre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d'affaire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</a:p>
          <a:p>
            <a:pPr marL="264160" lvl="1" indent="-132080" algn="l">
              <a:lnSpc>
                <a:spcPct val="150000"/>
              </a:lnSpc>
              <a:buFont typeface="Arial"/>
              <a:buChar char="•"/>
            </a:pP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Depuis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2017, on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compte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plus de 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40 </a:t>
            </a:r>
            <a:r>
              <a:rPr lang="en-US" sz="16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plateformes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françaises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de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créateurs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et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d’artisanat</a:t>
            </a: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9410" y="4599663"/>
            <a:ext cx="8171543" cy="144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4160" lvl="1" indent="-132080">
              <a:lnSpc>
                <a:spcPct val="150000"/>
              </a:lnSpc>
              <a:buFont typeface="Arial"/>
              <a:buChar char="•"/>
            </a:pP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Les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Français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consacrent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environ </a:t>
            </a:r>
            <a:r>
              <a:rPr lang="en-US" sz="1599" b="1" dirty="0">
                <a:solidFill>
                  <a:srgbClr val="222222"/>
                </a:solidFill>
                <a:latin typeface="Avenir Book" panose="02000503020000020003" pitchFamily="2" charset="0"/>
              </a:rPr>
              <a:t>500 euros 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par an pour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embellir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leur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intérieur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.  </a:t>
            </a:r>
          </a:p>
          <a:p>
            <a:pPr marL="264160" lvl="1" indent="-132080">
              <a:lnSpc>
                <a:spcPct val="150000"/>
              </a:lnSpc>
              <a:buFont typeface="Arial"/>
              <a:buChar char="•"/>
            </a:pP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En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2020 les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dépenses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dans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ce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secteur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devrai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dirty="0" err="1">
                <a:solidFill>
                  <a:srgbClr val="222222"/>
                </a:solidFill>
                <a:latin typeface="Avenir Book" panose="02000503020000020003" pitchFamily="2" charset="0"/>
              </a:rPr>
              <a:t>atteindre</a:t>
            </a:r>
            <a:r>
              <a:rPr lang="en-US" sz="1599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b="1" dirty="0">
                <a:solidFill>
                  <a:srgbClr val="222222"/>
                </a:solidFill>
                <a:latin typeface="Avenir Book" panose="02000503020000020003" pitchFamily="2" charset="0"/>
              </a:rPr>
              <a:t>15 </a:t>
            </a:r>
            <a:r>
              <a:rPr lang="en-US" sz="1599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millards</a:t>
            </a:r>
            <a:r>
              <a:rPr lang="en-US" sz="1599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599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d'euros</a:t>
            </a:r>
            <a:endParaRPr lang="en-US" sz="1599" b="1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264160" lvl="1" indent="-13208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Le e-commerce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représente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23% des ventes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totale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d'articles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de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décoration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et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devrait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peser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Avenir Book" panose="02000503020000020003" pitchFamily="2" charset="0"/>
              </a:rPr>
              <a:t>près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de 3,5 </a:t>
            </a:r>
            <a:r>
              <a:rPr lang="en-US" sz="16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millards</a:t>
            </a:r>
            <a:r>
              <a:rPr lang="en-US" sz="1600" b="1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16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d'euros</a:t>
            </a:r>
            <a:r>
              <a:rPr lang="en-US" sz="1600" dirty="0">
                <a:solidFill>
                  <a:srgbClr val="222222"/>
                </a:solidFill>
                <a:latin typeface="Avenir Book" panose="02000503020000020003" pitchFamily="2" charset="0"/>
              </a:rPr>
              <a:t>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8729" y="4267200"/>
            <a:ext cx="772782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Avenir Book" panose="02000503020000020003" pitchFamily="2" charset="0"/>
              </a:rPr>
              <a:t>Marché de la </a:t>
            </a:r>
            <a:r>
              <a:rPr lang="en-US" sz="16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déco</a:t>
            </a:r>
            <a:r>
              <a:rPr lang="en-US" sz="1600" b="1" dirty="0">
                <a:solidFill>
                  <a:srgbClr val="000000"/>
                </a:solidFill>
                <a:latin typeface="Avenir Book" panose="02000503020000020003" pitchFamily="2" charset="0"/>
              </a:rPr>
              <a:t> sur Internet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1914" y="7098030"/>
            <a:ext cx="9756729" cy="20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i="1">
                <a:solidFill>
                  <a:srgbClr val="000000"/>
                </a:solidFill>
                <a:latin typeface="Avenir Book" panose="02000503020000020003" pitchFamily="2" charset="0"/>
              </a:rPr>
              <a:t>Réf. Annexe 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8729" y="1533783"/>
            <a:ext cx="8103351" cy="29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9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Avenir Book" panose="02000503020000020003" pitchFamily="2" charset="0"/>
              </a:rPr>
              <a:t>Le e-commerce </a:t>
            </a:r>
            <a:r>
              <a:rPr lang="en-US" sz="17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à</a:t>
            </a:r>
            <a:r>
              <a:rPr lang="en-US" sz="1700" b="1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enregistré</a:t>
            </a:r>
            <a:r>
              <a:rPr lang="en-US" sz="1700" b="1" dirty="0">
                <a:solidFill>
                  <a:srgbClr val="000000"/>
                </a:solidFill>
                <a:latin typeface="Avenir Book" panose="02000503020000020003" pitchFamily="2" charset="0"/>
              </a:rPr>
              <a:t> plus de 20 % de transactions </a:t>
            </a:r>
            <a:r>
              <a:rPr lang="en-US" sz="17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supplémentaires</a:t>
            </a:r>
            <a:r>
              <a:rPr lang="en-US" sz="1700" b="1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Avenir Book" panose="02000503020000020003" pitchFamily="2" charset="0"/>
              </a:rPr>
              <a:t>en</a:t>
            </a:r>
            <a:r>
              <a:rPr lang="en-US" sz="1700" b="1" dirty="0">
                <a:solidFill>
                  <a:srgbClr val="000000"/>
                </a:solidFill>
                <a:latin typeface="Avenir Book" panose="02000503020000020003" pitchFamily="2" charset="0"/>
              </a:rPr>
              <a:t> 2018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7204" y="391607"/>
            <a:ext cx="7989648" cy="62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4200" dirty="0" err="1">
                <a:solidFill>
                  <a:srgbClr val="222222"/>
                </a:solidFill>
                <a:latin typeface="Avenir Book" panose="02000503020000020003" pitchFamily="2" charset="0"/>
              </a:rPr>
              <a:t>Sondage</a:t>
            </a:r>
            <a:endParaRPr lang="en-US" sz="4200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58590" y="6115737"/>
            <a:ext cx="4411560" cy="12131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5400000">
            <a:off x="167989" y="458559"/>
            <a:ext cx="1044973" cy="57871"/>
            <a:chOff x="0" y="0"/>
            <a:chExt cx="11466122" cy="63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466123" cy="635000"/>
            </a:xfrm>
            <a:custGeom>
              <a:avLst/>
              <a:gdLst/>
              <a:ahLst/>
              <a:cxnLst/>
              <a:rect l="l" t="t" r="r" b="b"/>
              <a:pathLst>
                <a:path w="11466123" h="635000">
                  <a:moveTo>
                    <a:pt x="0" y="0"/>
                  </a:moveTo>
                  <a:lnTo>
                    <a:pt x="11466123" y="0"/>
                  </a:lnTo>
                  <a:lnTo>
                    <a:pt x="11466123" y="635000"/>
                  </a:lnTo>
                  <a:lnTo>
                    <a:pt x="0" y="6350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27438" y="1278805"/>
            <a:ext cx="8402517" cy="245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Sur un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sondage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lancé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auprès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de 3000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créateurs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et prospects, nous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avons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récolté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100 </a:t>
            </a:r>
            <a:r>
              <a:rPr lang="en-US" sz="1400" dirty="0" err="1">
                <a:solidFill>
                  <a:srgbClr val="000000"/>
                </a:solidFill>
                <a:latin typeface="Avenir Book" panose="02000503020000020003" pitchFamily="2" charset="0"/>
              </a:rPr>
              <a:t>réponses</a:t>
            </a:r>
            <a:r>
              <a:rPr lang="en-US" sz="1400" dirty="0">
                <a:solidFill>
                  <a:srgbClr val="000000"/>
                </a:solidFill>
                <a:latin typeface="Avenir Book" panose="02000503020000020003" pitchFamily="2" charset="0"/>
              </a:rPr>
              <a:t> : 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1B2597C5-8C00-CB43-8CF5-BDDBC80A2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928418"/>
              </p:ext>
            </p:extLst>
          </p:nvPr>
        </p:nvGraphicFramePr>
        <p:xfrm>
          <a:off x="394037" y="1753780"/>
          <a:ext cx="8216561" cy="317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3BC27B6-B96A-6E40-B2A2-B80374BEA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954569"/>
              </p:ext>
            </p:extLst>
          </p:nvPr>
        </p:nvGraphicFramePr>
        <p:xfrm>
          <a:off x="927438" y="5032004"/>
          <a:ext cx="7149761" cy="1891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10570</TotalTime>
  <Words>967</Words>
  <Application>Microsoft Macintosh PowerPoint</Application>
  <PresentationFormat>Personnalisé</PresentationFormat>
  <Paragraphs>140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Avenir Book</vt:lpstr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BM_2019_V2</dc:title>
  <cp:lastModifiedBy>Marie-Laure Massieux</cp:lastModifiedBy>
  <cp:revision>26</cp:revision>
  <dcterms:created xsi:type="dcterms:W3CDTF">2006-08-16T00:00:00Z</dcterms:created>
  <dcterms:modified xsi:type="dcterms:W3CDTF">2019-09-30T10:29:22Z</dcterms:modified>
  <dc:identifier>DADbcZsurIg</dc:identifier>
</cp:coreProperties>
</file>