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5" r:id="rId1"/>
  </p:sldMasterIdLst>
  <p:notesMasterIdLst>
    <p:notesMasterId r:id="rId21"/>
  </p:notesMasterIdLst>
  <p:sldIdLst>
    <p:sldId id="256" r:id="rId2"/>
    <p:sldId id="262" r:id="rId3"/>
    <p:sldId id="263" r:id="rId4"/>
    <p:sldId id="264" r:id="rId5"/>
    <p:sldId id="265" r:id="rId6"/>
    <p:sldId id="267" r:id="rId7"/>
    <p:sldId id="258" r:id="rId8"/>
    <p:sldId id="257" r:id="rId9"/>
    <p:sldId id="259" r:id="rId10"/>
    <p:sldId id="260" r:id="rId11"/>
    <p:sldId id="261" r:id="rId12"/>
    <p:sldId id="269"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2278" autoAdjust="0"/>
    <p:restoredTop sz="94693" autoAdjust="0"/>
  </p:normalViewPr>
  <p:slideViewPr>
    <p:cSldViewPr>
      <p:cViewPr varScale="1">
        <p:scale>
          <a:sx n="107" d="100"/>
          <a:sy n="107" d="100"/>
        </p:scale>
        <p:origin x="-17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FFCA04-F32C-49A2-8E58-2F2388955030}" type="doc">
      <dgm:prSet loTypeId="urn:microsoft.com/office/officeart/2005/8/layout/radial6" loCatId="cycle" qsTypeId="urn:microsoft.com/office/officeart/2005/8/quickstyle/3d9" qsCatId="3D" csTypeId="urn:microsoft.com/office/officeart/2005/8/colors/colorful2" csCatId="colorful" phldr="1"/>
      <dgm:spPr/>
      <dgm:t>
        <a:bodyPr/>
        <a:lstStyle/>
        <a:p>
          <a:endParaRPr lang="fr-FR"/>
        </a:p>
      </dgm:t>
    </dgm:pt>
    <dgm:pt modelId="{4B8EE200-49AD-4D93-B97A-27BC2A736341}">
      <dgm:prSet phldrT="[Texte]"/>
      <dgm:spPr>
        <a:solidFill>
          <a:schemeClr val="tx2">
            <a:lumMod val="75000"/>
          </a:schemeClr>
        </a:solidFill>
      </dgm:spPr>
      <dgm:t>
        <a:bodyPr/>
        <a:lstStyle/>
        <a:p>
          <a:r>
            <a:rPr lang="fr-FR" dirty="0" smtClean="0"/>
            <a:t>VAKOG</a:t>
          </a:r>
          <a:endParaRPr lang="fr-FR" dirty="0"/>
        </a:p>
      </dgm:t>
    </dgm:pt>
    <dgm:pt modelId="{3C67FC60-37F6-45CF-ACCD-9F166381306F}" type="parTrans" cxnId="{76B52790-E8E6-4C6F-901A-96D15ACCF4B5}">
      <dgm:prSet/>
      <dgm:spPr/>
      <dgm:t>
        <a:bodyPr/>
        <a:lstStyle/>
        <a:p>
          <a:endParaRPr lang="fr-FR"/>
        </a:p>
      </dgm:t>
    </dgm:pt>
    <dgm:pt modelId="{1F64F328-DA00-4002-9A0B-A19A72D15B96}" type="sibTrans" cxnId="{76B52790-E8E6-4C6F-901A-96D15ACCF4B5}">
      <dgm:prSet/>
      <dgm:spPr/>
      <dgm:t>
        <a:bodyPr/>
        <a:lstStyle/>
        <a:p>
          <a:endParaRPr lang="fr-FR"/>
        </a:p>
      </dgm:t>
    </dgm:pt>
    <dgm:pt modelId="{7E4644B6-361A-4E1E-8F73-9588BA491B13}" type="pres">
      <dgm:prSet presAssocID="{25FFCA04-F32C-49A2-8E58-2F2388955030}" presName="Name0" presStyleCnt="0">
        <dgm:presLayoutVars>
          <dgm:chMax val="1"/>
          <dgm:dir/>
          <dgm:animLvl val="ctr"/>
          <dgm:resizeHandles val="exact"/>
        </dgm:presLayoutVars>
      </dgm:prSet>
      <dgm:spPr/>
      <dgm:t>
        <a:bodyPr/>
        <a:lstStyle/>
        <a:p>
          <a:endParaRPr lang="fr-FR"/>
        </a:p>
      </dgm:t>
    </dgm:pt>
    <dgm:pt modelId="{C2325641-06CB-44C9-B4D9-F71F6EC27BC2}" type="pres">
      <dgm:prSet presAssocID="{4B8EE200-49AD-4D93-B97A-27BC2A736341}" presName="centerShape" presStyleLbl="node0" presStyleIdx="0" presStyleCnt="1" custScaleX="158211" custScaleY="110662" custLinFactNeighborX="11748" custLinFactNeighborY="-1150"/>
      <dgm:spPr/>
      <dgm:t>
        <a:bodyPr/>
        <a:lstStyle/>
        <a:p>
          <a:endParaRPr lang="fr-FR"/>
        </a:p>
      </dgm:t>
    </dgm:pt>
  </dgm:ptLst>
  <dgm:cxnLst>
    <dgm:cxn modelId="{76B52790-E8E6-4C6F-901A-96D15ACCF4B5}" srcId="{25FFCA04-F32C-49A2-8E58-2F2388955030}" destId="{4B8EE200-49AD-4D93-B97A-27BC2A736341}" srcOrd="0" destOrd="0" parTransId="{3C67FC60-37F6-45CF-ACCD-9F166381306F}" sibTransId="{1F64F328-DA00-4002-9A0B-A19A72D15B96}"/>
    <dgm:cxn modelId="{3A5BCF00-66CB-49FA-88ED-66A38989F99A}" type="presOf" srcId="{25FFCA04-F32C-49A2-8E58-2F2388955030}" destId="{7E4644B6-361A-4E1E-8F73-9588BA491B13}" srcOrd="0" destOrd="0" presId="urn:microsoft.com/office/officeart/2005/8/layout/radial6"/>
    <dgm:cxn modelId="{F3E4B6BC-C70D-4A37-BB54-3F0677E2EDB1}" type="presOf" srcId="{4B8EE200-49AD-4D93-B97A-27BC2A736341}" destId="{C2325641-06CB-44C9-B4D9-F71F6EC27BC2}" srcOrd="0" destOrd="0" presId="urn:microsoft.com/office/officeart/2005/8/layout/radial6"/>
    <dgm:cxn modelId="{62D255F7-B2EA-4293-9AD9-F85215FCA026}" type="presParOf" srcId="{7E4644B6-361A-4E1E-8F73-9588BA491B13}" destId="{C2325641-06CB-44C9-B4D9-F71F6EC27BC2}" srcOrd="0" destOrd="0" presId="urn:microsoft.com/office/officeart/2005/8/layout/radial6"/>
  </dgm:cxnLst>
  <dgm:bg>
    <a:solidFill>
      <a:schemeClr val="bg1"/>
    </a:solidFill>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D24BED-DD24-4B1D-8D75-AF2D97D87B8D}" type="datetimeFigureOut">
              <a:rPr lang="fr-FR" smtClean="0"/>
              <a:pPr/>
              <a:t>07/04/2016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D252F1-17FE-4383-B1A5-C3B59AF2CEC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A4909A7-BC7C-4ADE-AAD5-F15C5BE0E6CF}" type="slidenum">
              <a:rPr lang="fr-FR" smtClean="0"/>
              <a:pPr fontAlgn="base">
                <a:spcBef>
                  <a:spcPct val="0"/>
                </a:spcBef>
                <a:spcAft>
                  <a:spcPct val="0"/>
                </a:spcAft>
                <a:defRPr/>
              </a:pPr>
              <a:t>2</a:t>
            </a:fld>
            <a:endParaRPr lang="fr-FR" smtClean="0"/>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b="1" smtClean="0"/>
              <a:t>ETAT NATUREL</a:t>
            </a:r>
            <a:r>
              <a:rPr lang="fr-FR" smtClean="0"/>
              <a:t> que nous  expérimentons tous les jours sans le savoir</a:t>
            </a:r>
          </a:p>
          <a:p>
            <a:pPr eaLnBrk="1" hangingPunct="1">
              <a:spcBef>
                <a:spcPct val="0"/>
              </a:spcBef>
            </a:pPr>
            <a:r>
              <a:rPr lang="fr-FR" smtClean="0"/>
              <a:t>C’est cette sensation de vous sentir à la fois « ici et ailleurs »</a:t>
            </a:r>
          </a:p>
          <a:p>
            <a:pPr eaLnBrk="1" hangingPunct="1">
              <a:spcBef>
                <a:spcPct val="0"/>
              </a:spcBef>
            </a:pPr>
            <a:r>
              <a:rPr lang="fr-FR" smtClean="0"/>
              <a:t>Ex : lorsque vous conduisez alors que vous pensez à tout autre chose…. Ou tellement absorbé par votre film que vous n’entendez pas votre conjoint qui vous demande de sortir les poubelles… C’est cette faculté naturelle que nous avons tous de nous dissocier que l’on peut développer pour nous aider à chaque fois que nous en avons besoin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B7F5C4-7C55-4479-B9B9-F63980CBC0E4}" type="slidenum">
              <a:rPr lang="fr-FR" smtClean="0"/>
              <a:pPr fontAlgn="base">
                <a:spcBef>
                  <a:spcPct val="0"/>
                </a:spcBef>
                <a:spcAft>
                  <a:spcPct val="0"/>
                </a:spcAft>
                <a:defRPr/>
              </a:pPr>
              <a:t>6</a:t>
            </a:fld>
            <a:endParaRPr lang="fr-FR" smtClean="0"/>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b="1" dirty="0" smtClean="0"/>
              <a:t>Franz Anton Mesmer, médecin d’origine autrichienne</a:t>
            </a:r>
          </a:p>
          <a:p>
            <a:pPr eaLnBrk="1" hangingPunct="1">
              <a:spcBef>
                <a:spcPct val="0"/>
              </a:spcBef>
            </a:pPr>
            <a:r>
              <a:rPr lang="fr-FR" b="1" dirty="0" smtClean="0"/>
              <a:t>Milton Erickson (1901-1980) Psychiatre américain, développe une hypnose </a:t>
            </a:r>
            <a:r>
              <a:rPr lang="fr-FR" dirty="0" smtClean="0"/>
              <a:t>plus contemporaine, permissive, qui rend le </a:t>
            </a:r>
            <a:r>
              <a:rPr lang="fr-FR" b="1" dirty="0" smtClean="0"/>
              <a:t>patient acteur et lui donne la possibilité de développer ses propres ressources pour l’amener vers un changement.</a:t>
            </a:r>
          </a:p>
          <a:p>
            <a:pPr eaLnBrk="1" hangingPunct="1">
              <a:spcBef>
                <a:spcPct val="0"/>
              </a:spcBef>
            </a:pPr>
            <a:r>
              <a:rPr lang="fr-FR" dirty="0" smtClean="0">
                <a:solidFill>
                  <a:schemeClr val="tx2"/>
                </a:solidFill>
                <a:latin typeface="Comic Sans MS" pitchFamily="66" charset="0"/>
              </a:rPr>
              <a:t>: l’hypnotiseur est directif et autoritaire, il est détenteur de la solution recherchée par le patient</a:t>
            </a:r>
          </a:p>
          <a:p>
            <a:pPr eaLnBrk="1" hangingPunct="1">
              <a:spcBef>
                <a:spcPct val="0"/>
              </a:spcBef>
            </a:pPr>
            <a:r>
              <a:rPr lang="fr-FR" dirty="0" smtClean="0">
                <a:solidFill>
                  <a:schemeClr val="tx2"/>
                </a:solidFill>
                <a:latin typeface="Comic Sans MS" pitchFamily="66" charset="0"/>
              </a:rPr>
              <a:t>Rend le patient acteur de son soulagement</a:t>
            </a:r>
            <a:endParaRPr lang="fr-FR" b="1"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pPr>
            <a:r>
              <a:rPr lang="fr-FR" smtClean="0"/>
              <a:t>Anamnèse</a:t>
            </a:r>
          </a:p>
          <a:p>
            <a:pPr marL="228600" indent="-228600" eaLnBrk="1" hangingPunct="1">
              <a:spcBef>
                <a:spcPct val="0"/>
              </a:spcBef>
            </a:pPr>
            <a:r>
              <a:rPr lang="fr-FR" smtClean="0"/>
              <a:t>Point de départ, veille ordinaire en relation avec le monde extérieur ( consciente)</a:t>
            </a:r>
          </a:p>
          <a:p>
            <a:pPr marL="228600" indent="-228600" eaLnBrk="1" hangingPunct="1">
              <a:spcBef>
                <a:spcPct val="0"/>
              </a:spcBef>
              <a:buFontTx/>
              <a:buAutoNum type="arabicParenR"/>
            </a:pPr>
            <a:r>
              <a:rPr lang="fr-FR" smtClean="0"/>
              <a:t>1</a:t>
            </a:r>
            <a:r>
              <a:rPr lang="fr-FR" baseline="30000" smtClean="0"/>
              <a:t>ère</a:t>
            </a:r>
            <a:r>
              <a:rPr lang="fr-FR" smtClean="0"/>
              <a:t> étape, induction : fixer l’attention ou le regard sur un objet ou une partie du corps pour provoquer une restriction du champ perceptif guider par la voix du thérapeute pour arriver à une deuxième phase</a:t>
            </a:r>
          </a:p>
          <a:p>
            <a:pPr marL="228600" indent="-228600" eaLnBrk="1" hangingPunct="1">
              <a:spcBef>
                <a:spcPct val="0"/>
              </a:spcBef>
              <a:buFontTx/>
              <a:buAutoNum type="arabicParenR"/>
            </a:pPr>
            <a:r>
              <a:rPr lang="fr-FR" smtClean="0"/>
              <a:t> Dissocition : coupé de sa sensorialité et de son état de conscience habituel, le patient est « sur pause » le corps engourdi et immobile vers un </a:t>
            </a:r>
            <a:r>
              <a:rPr lang="fr-FR" b="1" smtClean="0"/>
              <a:t>lâcher- prise agréable où « rien… non rien n’a vraiment d’importance », le ne rien faire de Francois Roustang, Dissociation du membre douloureux par rapport au reste du corps, utilisation de l’anesthésie en gant…</a:t>
            </a:r>
          </a:p>
          <a:p>
            <a:pPr marL="228600" indent="-228600" eaLnBrk="1" hangingPunct="1">
              <a:spcBef>
                <a:spcPct val="0"/>
              </a:spcBef>
              <a:buFontTx/>
              <a:buAutoNum type="arabicParenR"/>
            </a:pPr>
            <a:r>
              <a:rPr lang="fr-FR" b="1" smtClean="0"/>
              <a:t>Conscient –inconscient dans lequel le patient va aller vers une ouverture « ouvrir tous les champs du possible (erickson), puiser dans l’imaginaire les ressources intérieures que nous savons que nous avons mais que nous avons oublié que nous savons mais que notre inconscient, lui, sait que nous avons, et vous le laissez faire et… vous avez bien raison…</a:t>
            </a:r>
          </a:p>
          <a:p>
            <a:pPr marL="228600" indent="-228600" eaLnBrk="1" hangingPunct="1">
              <a:spcBef>
                <a:spcPct val="0"/>
              </a:spcBef>
              <a:buFontTx/>
              <a:buAutoNum type="arabicParenR"/>
            </a:pPr>
            <a:r>
              <a:rPr lang="fr-FR" b="1" smtClean="0"/>
              <a:t>Phase de réveil, réassocie avec son environnement, son corps en profitant de faire des suggestions post-hypnotiques </a:t>
            </a:r>
          </a:p>
          <a:p>
            <a:pPr marL="228600" indent="-228600" eaLnBrk="1" hangingPunct="1">
              <a:spcBef>
                <a:spcPct val="0"/>
              </a:spcBef>
              <a:buFontTx/>
              <a:buAutoNum type="arabicParenR"/>
            </a:pPr>
            <a:endParaRPr lang="fr-FR" b="1"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Apporte des outils pour modifier nos pratiques</a:t>
            </a:r>
          </a:p>
          <a:p>
            <a:pPr eaLnBrk="1" hangingPunct="1">
              <a:spcBef>
                <a:spcPct val="0"/>
              </a:spcBef>
            </a:pPr>
            <a:r>
              <a:rPr lang="fr-FR" smtClean="0"/>
              <a:t>Mais bien plus encore permet  la modification de notre mode relationnel par la connaissance de l’importance du choix des mots, les intonations, du rythme de nos paroles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4FEA7E65-0A6B-4CFE-BB6D-2DA287B80A7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EA7E65-0A6B-4CFE-BB6D-2DA287B80A7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EA7E65-0A6B-4CFE-BB6D-2DA287B80A76}"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OverObj">
  <p:cSld name="Titre et texte sur contenu">
    <p:spTree>
      <p:nvGrpSpPr>
        <p:cNvPr id="1" name=""/>
        <p:cNvGrpSpPr/>
        <p:nvPr/>
      </p:nvGrpSpPr>
      <p:grpSpPr>
        <a:xfrm>
          <a:off x="0" y="0"/>
          <a:ext cx="0" cy="0"/>
          <a:chOff x="0" y="0"/>
          <a:chExt cx="0" cy="0"/>
        </a:xfrm>
      </p:grpSpPr>
      <p:sp>
        <p:nvSpPr>
          <p:cNvPr id="2" name="Titre 1"/>
          <p:cNvSpPr>
            <a:spLocks noGrp="1"/>
          </p:cNvSpPr>
          <p:nvPr>
            <p:ph type="title"/>
          </p:nvPr>
        </p:nvSpPr>
        <p:spPr>
          <a:xfrm>
            <a:off x="301625" y="228600"/>
            <a:ext cx="8510588" cy="1325563"/>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301625" y="1676400"/>
            <a:ext cx="8540750" cy="21351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01625" y="3963988"/>
            <a:ext cx="8540750" cy="2135187"/>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p:txBody>
          <a:bodyPr/>
          <a:lstStyle>
            <a:lvl1pPr>
              <a:defRPr/>
            </a:lvl1pPr>
          </a:lstStyle>
          <a:p>
            <a:pPr>
              <a:defRPr/>
            </a:pPr>
            <a:fld id="{0F7D70B5-0D41-4050-AA87-1CBD19C9F5A4}" type="datetime1">
              <a:rPr lang="fr-FR"/>
              <a:pPr>
                <a:defRPr/>
              </a:pPr>
              <a:t>07/04/2016</a:t>
            </a:fld>
            <a:endParaRPr lang="fr-FR"/>
          </a:p>
        </p:txBody>
      </p:sp>
      <p:sp>
        <p:nvSpPr>
          <p:cNvPr id="6" name="Rectangle 5"/>
          <p:cNvSpPr>
            <a:spLocks noGrp="1" noChangeArrowheads="1"/>
          </p:cNvSpPr>
          <p:nvPr>
            <p:ph type="ftr" sz="quarter" idx="11"/>
          </p:nvPr>
        </p:nvSpPr>
        <p:spPr/>
        <p:txBody>
          <a:bodyPr/>
          <a:lstStyle>
            <a:lvl1pPr>
              <a:defRPr/>
            </a:lvl1pPr>
          </a:lstStyle>
          <a:p>
            <a:pPr>
              <a:defRPr/>
            </a:pPr>
            <a:r>
              <a:rPr lang="fr-FR"/>
              <a:t> </a:t>
            </a:r>
          </a:p>
        </p:txBody>
      </p:sp>
      <p:sp>
        <p:nvSpPr>
          <p:cNvPr id="7" name="Rectangle 6"/>
          <p:cNvSpPr>
            <a:spLocks noGrp="1" noChangeArrowheads="1"/>
          </p:cNvSpPr>
          <p:nvPr>
            <p:ph type="sldNum" sz="quarter" idx="12"/>
          </p:nvPr>
        </p:nvSpPr>
        <p:spPr/>
        <p:txBody>
          <a:bodyPr/>
          <a:lstStyle>
            <a:lvl1pPr>
              <a:defRPr/>
            </a:lvl1pPr>
          </a:lstStyle>
          <a:p>
            <a:pPr>
              <a:defRPr/>
            </a:pPr>
            <a:fld id="{B19CEFC9-5C32-4C2C-9604-EDEEB7445959}" type="slidenum">
              <a:rPr lang="fr-FR"/>
              <a:pPr>
                <a:defRPr/>
              </a:pPr>
              <a:t>‹N°›</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EA7E65-0A6B-4CFE-BB6D-2DA287B80A7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EA7E65-0A6B-4CFE-BB6D-2DA287B80A7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EA7E65-0A6B-4CFE-BB6D-2DA287B80A7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EA7E65-0A6B-4CFE-BB6D-2DA287B80A7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8" name="Espace réservé du numéro de diapositive 7"/>
          <p:cNvSpPr>
            <a:spLocks noGrp="1"/>
          </p:cNvSpPr>
          <p:nvPr>
            <p:ph type="sldNum" sz="quarter" idx="11"/>
          </p:nvPr>
        </p:nvSpPr>
        <p:spPr/>
        <p:txBody>
          <a:bodyPr/>
          <a:lstStyle/>
          <a:p>
            <a:fld id="{4FEA7E65-0A6B-4CFE-BB6D-2DA287B80A76}"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EA7E65-0A6B-4CFE-BB6D-2DA287B80A7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F0CBAEA-63DE-426D-BE75-80213FC023C7}" type="datetimeFigureOut">
              <a:rPr lang="fr-FR" smtClean="0"/>
              <a:pPr/>
              <a:t>07/04/2016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4FEA7E65-0A6B-4CFE-BB6D-2DA287B80A7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DF0CBAEA-63DE-426D-BE75-80213FC023C7}" type="datetimeFigureOut">
              <a:rPr lang="fr-FR" smtClean="0"/>
              <a:pPr/>
              <a:t>07/04/2016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EA7E65-0A6B-4CFE-BB6D-2DA287B80A7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F0CBAEA-63DE-426D-BE75-80213FC023C7}" type="datetimeFigureOut">
              <a:rPr lang="fr-FR" smtClean="0"/>
              <a:pPr/>
              <a:t>07/04/2016</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FEA7E65-0A6B-4CFE-BB6D-2DA287B80A76}"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Layout" Target="../diagrams/layout1.xml"/><Relationship Id="rId7" Type="http://schemas.openxmlformats.org/officeDocument/2006/relationships/image" Target="../media/image7.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diagramColors" Target="../diagrams/colors1.xml"/><Relationship Id="rId10" Type="http://schemas.openxmlformats.org/officeDocument/2006/relationships/image" Target="../media/image10.jpeg"/><Relationship Id="rId4" Type="http://schemas.openxmlformats.org/officeDocument/2006/relationships/diagramQuickStyle" Target="../diagrams/quickStyle1.xml"/><Relationship Id="rId9"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714612" y="3500438"/>
            <a:ext cx="6000792" cy="3214710"/>
          </a:xfrm>
        </p:spPr>
        <p:txBody>
          <a:bodyPr>
            <a:normAutofit lnSpcReduction="10000"/>
          </a:bodyPr>
          <a:lstStyle/>
          <a:p>
            <a:pPr algn="r"/>
            <a:endParaRPr lang="fr-FR" sz="2400" dirty="0" smtClean="0"/>
          </a:p>
          <a:p>
            <a:pPr algn="r"/>
            <a:r>
              <a:rPr lang="fr-FR" sz="2400" dirty="0" smtClean="0"/>
              <a:t>Conférence du pôle info santé</a:t>
            </a:r>
          </a:p>
          <a:p>
            <a:pPr algn="r"/>
            <a:r>
              <a:rPr lang="fr-FR" sz="2400" dirty="0" smtClean="0"/>
              <a:t>Espace Mendès France</a:t>
            </a:r>
          </a:p>
          <a:p>
            <a:pPr algn="r"/>
            <a:r>
              <a:rPr lang="fr-FR" sz="2400" dirty="0" smtClean="0"/>
              <a:t>Jeudi 7 avril 2016</a:t>
            </a:r>
          </a:p>
          <a:p>
            <a:pPr algn="r"/>
            <a:endParaRPr lang="fr-FR" sz="2400" dirty="0" smtClean="0"/>
          </a:p>
          <a:p>
            <a:pPr lvl="5" algn="l"/>
            <a:r>
              <a:rPr lang="fr-FR" sz="1700" dirty="0" smtClean="0">
                <a:solidFill>
                  <a:schemeClr val="accent5">
                    <a:lumMod val="40000"/>
                    <a:lumOff val="60000"/>
                  </a:schemeClr>
                </a:solidFill>
              </a:rPr>
              <a:t>Elodie Charrier, médecin CRETD</a:t>
            </a:r>
          </a:p>
          <a:p>
            <a:pPr lvl="5" algn="l">
              <a:defRPr/>
            </a:pPr>
            <a:r>
              <a:rPr lang="fr-FR" sz="1700" dirty="0" smtClean="0">
                <a:solidFill>
                  <a:schemeClr val="accent5">
                    <a:lumMod val="40000"/>
                    <a:lumOff val="60000"/>
                  </a:schemeClr>
                </a:solidFill>
              </a:rPr>
              <a:t>Béatrice </a:t>
            </a:r>
            <a:r>
              <a:rPr lang="fr-FR" sz="1700" dirty="0" err="1" smtClean="0">
                <a:solidFill>
                  <a:schemeClr val="accent5">
                    <a:lumMod val="40000"/>
                    <a:lumOff val="60000"/>
                  </a:schemeClr>
                </a:solidFill>
              </a:rPr>
              <a:t>Geaugeais</a:t>
            </a:r>
            <a:r>
              <a:rPr lang="fr-FR" sz="1700" dirty="0" smtClean="0">
                <a:solidFill>
                  <a:schemeClr val="accent5">
                    <a:lumMod val="40000"/>
                    <a:lumOff val="60000"/>
                  </a:schemeClr>
                </a:solidFill>
              </a:rPr>
              <a:t>, puéricultrice</a:t>
            </a:r>
          </a:p>
          <a:p>
            <a:pPr lvl="5" algn="l">
              <a:defRPr/>
            </a:pPr>
            <a:r>
              <a:rPr lang="fr-FR" sz="1700" dirty="0" smtClean="0">
                <a:solidFill>
                  <a:schemeClr val="accent5">
                    <a:lumMod val="40000"/>
                    <a:lumOff val="60000"/>
                  </a:schemeClr>
                </a:solidFill>
              </a:rPr>
              <a:t>Marie Pierre Delaunay, infirmière</a:t>
            </a:r>
          </a:p>
          <a:p>
            <a:pPr lvl="5" algn="l">
              <a:defRPr/>
            </a:pPr>
            <a:r>
              <a:rPr lang="fr-FR" sz="1700" dirty="0" smtClean="0">
                <a:solidFill>
                  <a:schemeClr val="accent5">
                    <a:lumMod val="40000"/>
                    <a:lumOff val="60000"/>
                  </a:schemeClr>
                </a:solidFill>
              </a:rPr>
              <a:t>Fabienne </a:t>
            </a:r>
            <a:r>
              <a:rPr lang="fr-FR" sz="1700" dirty="0" err="1" smtClean="0">
                <a:solidFill>
                  <a:schemeClr val="accent5">
                    <a:lumMod val="40000"/>
                    <a:lumOff val="60000"/>
                  </a:schemeClr>
                </a:solidFill>
              </a:rPr>
              <a:t>Giteau</a:t>
            </a:r>
            <a:r>
              <a:rPr lang="fr-FR" sz="1700" dirty="0" smtClean="0">
                <a:solidFill>
                  <a:schemeClr val="accent5">
                    <a:lumMod val="40000"/>
                    <a:lumOff val="60000"/>
                  </a:schemeClr>
                </a:solidFill>
              </a:rPr>
              <a:t>, infirmière</a:t>
            </a:r>
          </a:p>
          <a:p>
            <a:pPr lvl="5" algn="l">
              <a:defRPr/>
            </a:pPr>
            <a:endParaRPr lang="fr-FR" dirty="0" smtClean="0">
              <a:solidFill>
                <a:schemeClr val="bg1"/>
              </a:solidFill>
            </a:endParaRPr>
          </a:p>
        </p:txBody>
      </p:sp>
      <p:pic>
        <p:nvPicPr>
          <p:cNvPr id="5" name="Image 4" descr="cheval-2-coul.jpg"/>
          <p:cNvPicPr>
            <a:picLocks noChangeAspect="1"/>
          </p:cNvPicPr>
          <p:nvPr/>
        </p:nvPicPr>
        <p:blipFill>
          <a:blip r:embed="rId2" cstate="print"/>
          <a:stretch>
            <a:fillRect/>
          </a:stretch>
        </p:blipFill>
        <p:spPr>
          <a:xfrm>
            <a:off x="285720" y="3786190"/>
            <a:ext cx="3979270" cy="2785488"/>
          </a:xfrm>
          <a:prstGeom prst="rect">
            <a:avLst/>
          </a:prstGeom>
        </p:spPr>
      </p:pic>
      <p:sp>
        <p:nvSpPr>
          <p:cNvPr id="6" name="Rectangle 5"/>
          <p:cNvSpPr/>
          <p:nvPr/>
        </p:nvSpPr>
        <p:spPr>
          <a:xfrm>
            <a:off x="1024355" y="142852"/>
            <a:ext cx="7619611" cy="3293209"/>
          </a:xfrm>
          <a:prstGeom prst="rect">
            <a:avLst/>
          </a:prstGeom>
        </p:spPr>
        <p:txBody>
          <a:bodyPr wrap="square">
            <a:spAutoFit/>
          </a:bodyPr>
          <a:lstStyle/>
          <a:p>
            <a:pPr algn="r"/>
            <a:r>
              <a:rPr lang="fr-FR" sz="8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L’hypnose</a:t>
            </a:r>
            <a:r>
              <a:rPr lang="fr-FR" sz="5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 </a:t>
            </a:r>
          </a:p>
          <a:p>
            <a:pPr algn="r"/>
            <a:r>
              <a:rPr lang="fr-FR" sz="60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au service DE </a:t>
            </a:r>
          </a:p>
          <a:p>
            <a:pPr algn="r"/>
            <a:r>
              <a:rPr lang="fr-FR" sz="60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la médecine</a:t>
            </a:r>
            <a:endParaRPr lang="fr-FR" sz="5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0614" y="274638"/>
            <a:ext cx="7467600" cy="1143000"/>
          </a:xfrm>
        </p:spPr>
        <p:txBody>
          <a:bodyPr>
            <a:normAutofit/>
          </a:bodyPr>
          <a:lstStyle/>
          <a:p>
            <a:pPr algn="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Comment ?</a:t>
            </a:r>
            <a:endParaRPr lang="fr-FR" sz="4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
        <p:nvSpPr>
          <p:cNvPr id="3" name="Espace réservé du contenu 2"/>
          <p:cNvSpPr>
            <a:spLocks noGrp="1"/>
          </p:cNvSpPr>
          <p:nvPr>
            <p:ph idx="1"/>
          </p:nvPr>
        </p:nvSpPr>
        <p:spPr>
          <a:xfrm>
            <a:off x="457200" y="1600200"/>
            <a:ext cx="8043890" cy="4829196"/>
          </a:xfrm>
          <a:solidFill>
            <a:schemeClr val="tx2"/>
          </a:solidFill>
        </p:spPr>
        <p:txBody>
          <a:bodyPr>
            <a:normAutofit/>
          </a:bodyPr>
          <a:lstStyle/>
          <a:p>
            <a:r>
              <a:rPr lang="fr-FR" sz="2400" b="1" dirty="0" smtClean="0">
                <a:solidFill>
                  <a:schemeClr val="bg2"/>
                </a:solidFill>
              </a:rPr>
              <a:t>Apprendre à gérer la douleur</a:t>
            </a:r>
          </a:p>
          <a:p>
            <a:pPr lvl="1"/>
            <a:r>
              <a:rPr lang="fr-FR" sz="2400" dirty="0" smtClean="0">
                <a:solidFill>
                  <a:schemeClr val="bg2"/>
                </a:solidFill>
              </a:rPr>
              <a:t>Activer ses propres ressources «positives»</a:t>
            </a:r>
          </a:p>
          <a:p>
            <a:pPr lvl="1"/>
            <a:endParaRPr lang="fr-FR" sz="2400" dirty="0" smtClean="0">
              <a:solidFill>
                <a:schemeClr val="bg2"/>
              </a:solidFill>
            </a:endParaRPr>
          </a:p>
          <a:p>
            <a:r>
              <a:rPr lang="fr-FR" sz="2400" b="1" dirty="0" smtClean="0">
                <a:solidFill>
                  <a:schemeClr val="bg2"/>
                </a:solidFill>
              </a:rPr>
              <a:t>Réduire le catastrophisme</a:t>
            </a:r>
          </a:p>
          <a:p>
            <a:pPr lvl="1"/>
            <a:r>
              <a:rPr lang="fr-FR" sz="2400" dirty="0" smtClean="0">
                <a:solidFill>
                  <a:schemeClr val="bg2"/>
                </a:solidFill>
              </a:rPr>
              <a:t>Croyance négative exagérée à l’égard des stimuli douloureux et de l’expérience de la douleur</a:t>
            </a:r>
          </a:p>
          <a:p>
            <a:pPr lvl="1"/>
            <a:r>
              <a:rPr lang="fr-FR" sz="2400" dirty="0" smtClean="0">
                <a:solidFill>
                  <a:schemeClr val="bg2"/>
                </a:solidFill>
              </a:rPr>
              <a:t>Frein à la capacité antalgique propre de l’individu</a:t>
            </a:r>
          </a:p>
          <a:p>
            <a:pPr lvl="1"/>
            <a:endParaRPr lang="fr-FR" sz="2400" dirty="0" smtClean="0">
              <a:solidFill>
                <a:schemeClr val="bg2"/>
              </a:solidFill>
            </a:endParaRPr>
          </a:p>
          <a:p>
            <a:r>
              <a:rPr lang="fr-FR" sz="2400" b="1" dirty="0" smtClean="0">
                <a:solidFill>
                  <a:schemeClr val="bg2"/>
                </a:solidFill>
              </a:rPr>
              <a:t>Travail émotionnel sur le stress</a:t>
            </a:r>
          </a:p>
          <a:p>
            <a:pPr lvl="1"/>
            <a:r>
              <a:rPr lang="fr-FR" sz="2400" dirty="0" smtClean="0">
                <a:solidFill>
                  <a:schemeClr val="bg2"/>
                </a:solidFill>
              </a:rPr>
              <a:t>Douleur physique et psychique associées</a:t>
            </a:r>
          </a:p>
          <a:p>
            <a:pPr lvl="1"/>
            <a:endParaRPr lang="fr-FR" dirty="0" smtClean="0"/>
          </a:p>
          <a:p>
            <a:pPr lvl="1"/>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329642" cy="5143536"/>
          </a:xfrm>
          <a:solidFill>
            <a:schemeClr val="tx2"/>
          </a:solidFill>
        </p:spPr>
        <p:txBody>
          <a:bodyPr/>
          <a:lstStyle/>
          <a:p>
            <a:pPr>
              <a:buNone/>
            </a:pPr>
            <a:r>
              <a:rPr lang="fr-FR" dirty="0"/>
              <a:t>	</a:t>
            </a:r>
            <a:r>
              <a:rPr lang="fr-FR" dirty="0" smtClean="0"/>
              <a:t>		</a:t>
            </a:r>
            <a:r>
              <a:rPr lang="fr-FR" sz="3600" dirty="0" smtClean="0"/>
              <a:t>      </a:t>
            </a:r>
          </a:p>
          <a:p>
            <a:pPr algn="ctr">
              <a:buNone/>
            </a:pPr>
            <a:r>
              <a:rPr lang="fr-FR" sz="3200" dirty="0" smtClean="0">
                <a:solidFill>
                  <a:schemeClr val="bg2"/>
                </a:solidFill>
              </a:rPr>
              <a:t>AUTO HYPNOSE</a:t>
            </a:r>
          </a:p>
          <a:p>
            <a:pPr>
              <a:buNone/>
            </a:pPr>
            <a:endParaRPr lang="fr-FR" sz="3200" dirty="0" smtClean="0">
              <a:solidFill>
                <a:schemeClr val="bg2"/>
              </a:solidFill>
            </a:endParaRPr>
          </a:p>
          <a:p>
            <a:pPr>
              <a:buNone/>
            </a:pPr>
            <a:endParaRPr lang="fr-FR" sz="3200" dirty="0">
              <a:solidFill>
                <a:schemeClr val="bg2"/>
              </a:solidFill>
            </a:endParaRPr>
          </a:p>
          <a:p>
            <a:pPr>
              <a:buNone/>
            </a:pPr>
            <a:r>
              <a:rPr lang="fr-FR" sz="3200" dirty="0" smtClean="0">
                <a:solidFill>
                  <a:schemeClr val="bg2"/>
                </a:solidFill>
              </a:rPr>
              <a:t>			          AUTONOMIE</a:t>
            </a:r>
          </a:p>
          <a:p>
            <a:pPr>
              <a:buNone/>
            </a:pPr>
            <a:endParaRPr lang="fr-FR" sz="3200" dirty="0" smtClean="0">
              <a:solidFill>
                <a:schemeClr val="bg2"/>
              </a:solidFill>
            </a:endParaRPr>
          </a:p>
          <a:p>
            <a:pPr>
              <a:buNone/>
            </a:pPr>
            <a:endParaRPr lang="fr-FR" sz="3200" dirty="0">
              <a:solidFill>
                <a:schemeClr val="bg2"/>
              </a:solidFill>
            </a:endParaRPr>
          </a:p>
          <a:p>
            <a:pPr>
              <a:buNone/>
            </a:pPr>
            <a:r>
              <a:rPr lang="fr-FR" sz="3200" dirty="0" smtClean="0">
                <a:solidFill>
                  <a:schemeClr val="bg2"/>
                </a:solidFill>
              </a:rPr>
              <a:t>			ACTIF (≠passif) de sa santé</a:t>
            </a:r>
          </a:p>
          <a:p>
            <a:pPr>
              <a:buNone/>
            </a:pPr>
            <a:endParaRPr lang="fr-FR" sz="2400" dirty="0" smtClean="0">
              <a:solidFill>
                <a:schemeClr val="bg2"/>
              </a:solidFill>
            </a:endParaRPr>
          </a:p>
          <a:p>
            <a:endParaRPr lang="fr-FR" dirty="0"/>
          </a:p>
          <a:p>
            <a:endParaRPr lang="fr-FR" dirty="0"/>
          </a:p>
        </p:txBody>
      </p:sp>
      <p:cxnSp>
        <p:nvCxnSpPr>
          <p:cNvPr id="5" name="Connecteur droit avec flèche 4"/>
          <p:cNvCxnSpPr/>
          <p:nvPr/>
        </p:nvCxnSpPr>
        <p:spPr>
          <a:xfrm>
            <a:off x="4572000" y="2357430"/>
            <a:ext cx="0" cy="936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4572000" y="4143380"/>
            <a:ext cx="0" cy="936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71422"/>
            <a:ext cx="7858180" cy="1143000"/>
          </a:xfrm>
        </p:spPr>
        <p:txBody>
          <a:bodyPr>
            <a:noAutofit/>
          </a:bodyPr>
          <a:lstStyle/>
          <a:p>
            <a:pPr eaLnBrk="1" fontAlgn="auto" hangingPunct="1">
              <a:spcAft>
                <a:spcPts val="0"/>
              </a:spcAft>
              <a:defRPr/>
            </a:pP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OUTILS DE COMMUNICATION</a:t>
            </a:r>
            <a:endParaRPr lang="fr-FR" sz="4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graphicFrame>
        <p:nvGraphicFramePr>
          <p:cNvPr id="5" name="Espace réservé du contenu 4"/>
          <p:cNvGraphicFramePr>
            <a:graphicFrameLocks noGrp="1"/>
          </p:cNvGraphicFramePr>
          <p:nvPr>
            <p:ph idx="1"/>
          </p:nvPr>
        </p:nvGraphicFramePr>
        <p:xfrm>
          <a:off x="2149203" y="3357562"/>
          <a:ext cx="3999462" cy="2129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normAutofit/>
          </a:bodyPr>
          <a:lstStyle/>
          <a:p>
            <a:pPr>
              <a:defRPr/>
            </a:pPr>
            <a:fld id="{58DDC848-3117-4522-8013-60E9FC26BCBE}" type="slidenum">
              <a:rPr lang="fr-FR"/>
              <a:pPr>
                <a:defRPr/>
              </a:pPr>
              <a:t>12</a:t>
            </a:fld>
            <a:endParaRPr lang="fr-FR"/>
          </a:p>
        </p:txBody>
      </p:sp>
      <p:pic>
        <p:nvPicPr>
          <p:cNvPr id="8" name="Image 7" descr="cache_2433658748.jpg"/>
          <p:cNvPicPr>
            <a:picLocks noChangeAspect="1"/>
          </p:cNvPicPr>
          <p:nvPr/>
        </p:nvPicPr>
        <p:blipFill>
          <a:blip r:embed="rId6" cstate="print"/>
          <a:stretch>
            <a:fillRect/>
          </a:stretch>
        </p:blipFill>
        <p:spPr>
          <a:xfrm>
            <a:off x="669570" y="4743696"/>
            <a:ext cx="1489314" cy="1611724"/>
          </a:xfrm>
          <a:prstGeom prst="rect">
            <a:avLst/>
          </a:prstGeom>
          <a:ln>
            <a:noFill/>
          </a:ln>
          <a:effectLst>
            <a:softEdge rad="112500"/>
          </a:effectLst>
        </p:spPr>
      </p:pic>
      <p:pic>
        <p:nvPicPr>
          <p:cNvPr id="9" name="Image 8" descr="cache_2445218234.jpg"/>
          <p:cNvPicPr>
            <a:picLocks noChangeAspect="1"/>
          </p:cNvPicPr>
          <p:nvPr/>
        </p:nvPicPr>
        <p:blipFill>
          <a:blip r:embed="rId7" cstate="print"/>
          <a:stretch>
            <a:fillRect/>
          </a:stretch>
        </p:blipFill>
        <p:spPr>
          <a:xfrm>
            <a:off x="6232969" y="4749853"/>
            <a:ext cx="1671418" cy="1671418"/>
          </a:xfrm>
          <a:prstGeom prst="rect">
            <a:avLst/>
          </a:prstGeom>
          <a:ln>
            <a:noFill/>
          </a:ln>
          <a:effectLst>
            <a:softEdge rad="112500"/>
          </a:effectLst>
        </p:spPr>
      </p:pic>
      <p:pic>
        <p:nvPicPr>
          <p:cNvPr id="10" name="Image 9" descr="cache_2433658274.jpg"/>
          <p:cNvPicPr>
            <a:picLocks noChangeAspect="1"/>
          </p:cNvPicPr>
          <p:nvPr/>
        </p:nvPicPr>
        <p:blipFill>
          <a:blip r:embed="rId8" cstate="print"/>
          <a:stretch>
            <a:fillRect/>
          </a:stretch>
        </p:blipFill>
        <p:spPr>
          <a:xfrm>
            <a:off x="6568380" y="1703748"/>
            <a:ext cx="1432644" cy="1460374"/>
          </a:xfrm>
          <a:prstGeom prst="rect">
            <a:avLst/>
          </a:prstGeom>
          <a:ln>
            <a:noFill/>
          </a:ln>
          <a:effectLst>
            <a:softEdge rad="112500"/>
          </a:effectLst>
        </p:spPr>
      </p:pic>
      <p:pic>
        <p:nvPicPr>
          <p:cNvPr id="12" name="Image 11" descr="cache_2445218242.jpg"/>
          <p:cNvPicPr>
            <a:picLocks noChangeAspect="1"/>
          </p:cNvPicPr>
          <p:nvPr/>
        </p:nvPicPr>
        <p:blipFill>
          <a:blip r:embed="rId9" cstate="print"/>
          <a:stretch>
            <a:fillRect/>
          </a:stretch>
        </p:blipFill>
        <p:spPr>
          <a:xfrm>
            <a:off x="607719" y="1949397"/>
            <a:ext cx="1587782" cy="1747574"/>
          </a:xfrm>
          <a:prstGeom prst="rect">
            <a:avLst/>
          </a:prstGeom>
          <a:ln>
            <a:noFill/>
          </a:ln>
          <a:effectLst>
            <a:softEdge rad="112500"/>
          </a:effectLst>
        </p:spPr>
      </p:pic>
      <p:pic>
        <p:nvPicPr>
          <p:cNvPr id="1026" name="Picture 2" descr="G:\Sample Pictures\thCAL3L38S.jpg"/>
          <p:cNvPicPr>
            <a:picLocks noChangeAspect="1" noChangeArrowheads="1"/>
          </p:cNvPicPr>
          <p:nvPr/>
        </p:nvPicPr>
        <p:blipFill>
          <a:blip r:embed="rId10" cstate="print"/>
          <a:srcRect/>
          <a:stretch>
            <a:fillRect/>
          </a:stretch>
        </p:blipFill>
        <p:spPr bwMode="auto">
          <a:xfrm>
            <a:off x="3185883" y="1368925"/>
            <a:ext cx="2148966" cy="170484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857356" y="214290"/>
            <a:ext cx="7215238" cy="1143000"/>
          </a:xfrm>
        </p:spPr>
        <p:txBody>
          <a:bodyPr>
            <a:normAutofit/>
          </a:bodyPr>
          <a:lstStyle/>
          <a:p>
            <a:pPr eaLnBrk="1" fontAlgn="auto" hangingPunct="1">
              <a:spcAft>
                <a:spcPts val="0"/>
              </a:spcAft>
              <a:defRPr/>
            </a:pP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OUTILS DE COMMUNICATION</a:t>
            </a:r>
          </a:p>
        </p:txBody>
      </p:sp>
      <p:sp>
        <p:nvSpPr>
          <p:cNvPr id="5" name="Espace réservé du texte 4"/>
          <p:cNvSpPr>
            <a:spLocks noGrp="1"/>
          </p:cNvSpPr>
          <p:nvPr>
            <p:ph type="body" idx="1"/>
          </p:nvPr>
        </p:nvSpPr>
        <p:spPr>
          <a:xfrm>
            <a:off x="468313" y="1773238"/>
            <a:ext cx="4040187" cy="639762"/>
          </a:xfrm>
        </p:spPr>
        <p:txBody>
          <a:bodyPr>
            <a:normAutofit/>
          </a:bodyPr>
          <a:lstStyle/>
          <a:p>
            <a:pPr eaLnBrk="1" fontAlgn="auto" hangingPunct="1">
              <a:spcAft>
                <a:spcPts val="0"/>
              </a:spcAft>
              <a:buFont typeface="Wingdings 2"/>
              <a:buNone/>
              <a:defRPr/>
            </a:pPr>
            <a:r>
              <a:rPr lang="fr-FR" sz="2400" dirty="0" smtClean="0">
                <a:solidFill>
                  <a:schemeClr val="accent6"/>
                </a:solidFill>
              </a:rPr>
              <a:t>Les mots qui protègent :</a:t>
            </a:r>
            <a:endParaRPr lang="fr-FR" sz="2400" dirty="0">
              <a:solidFill>
                <a:schemeClr val="accent6"/>
              </a:solidFill>
            </a:endParaRPr>
          </a:p>
        </p:txBody>
      </p:sp>
      <p:sp>
        <p:nvSpPr>
          <p:cNvPr id="7" name="Espace réservé du texte 6"/>
          <p:cNvSpPr>
            <a:spLocks noGrp="1"/>
          </p:cNvSpPr>
          <p:nvPr>
            <p:ph type="body" sz="half" idx="3"/>
          </p:nvPr>
        </p:nvSpPr>
        <p:spPr>
          <a:xfrm>
            <a:off x="4716463" y="1773238"/>
            <a:ext cx="4041775" cy="639762"/>
          </a:xfrm>
        </p:spPr>
        <p:txBody>
          <a:bodyPr>
            <a:normAutofit/>
          </a:bodyPr>
          <a:lstStyle/>
          <a:p>
            <a:pPr eaLnBrk="1" fontAlgn="auto" hangingPunct="1">
              <a:spcAft>
                <a:spcPts val="0"/>
              </a:spcAft>
              <a:buFont typeface="Wingdings 2"/>
              <a:buNone/>
              <a:defRPr/>
            </a:pPr>
            <a:r>
              <a:rPr lang="fr-FR" sz="2400" dirty="0" smtClean="0">
                <a:solidFill>
                  <a:schemeClr val="accent6"/>
                </a:solidFill>
              </a:rPr>
              <a:t>Les mots qui font mal :</a:t>
            </a:r>
            <a:endParaRPr lang="fr-FR" sz="2400" dirty="0">
              <a:solidFill>
                <a:schemeClr val="accent6"/>
              </a:solidFill>
            </a:endParaRPr>
          </a:p>
        </p:txBody>
      </p:sp>
      <p:sp>
        <p:nvSpPr>
          <p:cNvPr id="6" name="Espace réservé du contenu 5"/>
          <p:cNvSpPr>
            <a:spLocks noGrp="1"/>
          </p:cNvSpPr>
          <p:nvPr>
            <p:ph sz="quarter" idx="2"/>
          </p:nvPr>
        </p:nvSpPr>
        <p:spPr>
          <a:xfrm>
            <a:off x="214283" y="2420938"/>
            <a:ext cx="4294218" cy="3937020"/>
          </a:xfrm>
          <a:solidFill>
            <a:schemeClr val="tx2"/>
          </a:solidFill>
        </p:spPr>
        <p:txBody>
          <a:bodyPr>
            <a:noAutofit/>
          </a:bodyPr>
          <a:lstStyle/>
          <a:p>
            <a:pPr eaLnBrk="1" fontAlgn="auto" hangingPunct="1">
              <a:spcAft>
                <a:spcPts val="0"/>
              </a:spcAft>
              <a:buFont typeface="Wingdings 2"/>
              <a:buChar char=""/>
              <a:defRPr/>
            </a:pPr>
            <a:r>
              <a:rPr lang="fr-FR" sz="2200" dirty="0" smtClean="0">
                <a:solidFill>
                  <a:schemeClr val="bg2"/>
                </a:solidFill>
              </a:rPr>
              <a:t>Calme, confortable, bien-être</a:t>
            </a:r>
          </a:p>
          <a:p>
            <a:pPr eaLnBrk="1" fontAlgn="auto" hangingPunct="1">
              <a:spcAft>
                <a:spcPts val="0"/>
              </a:spcAft>
              <a:buFont typeface="Wingdings 2"/>
              <a:buChar char=""/>
              <a:defRPr/>
            </a:pPr>
            <a:endParaRPr lang="fr-FR" sz="1400" dirty="0" smtClean="0">
              <a:solidFill>
                <a:schemeClr val="bg2"/>
              </a:solidFill>
            </a:endParaRPr>
          </a:p>
          <a:p>
            <a:pPr eaLnBrk="1" fontAlgn="auto" hangingPunct="1">
              <a:spcAft>
                <a:spcPts val="0"/>
              </a:spcAft>
              <a:buFont typeface="Wingdings 2"/>
              <a:buChar char=""/>
              <a:defRPr/>
            </a:pPr>
            <a:r>
              <a:rPr lang="fr-FR" sz="2200" dirty="0" smtClean="0">
                <a:solidFill>
                  <a:schemeClr val="bg2"/>
                </a:solidFill>
              </a:rPr>
              <a:t>Sécurité, protégé, enveloppé</a:t>
            </a:r>
          </a:p>
          <a:p>
            <a:pPr eaLnBrk="1" fontAlgn="auto" hangingPunct="1">
              <a:spcAft>
                <a:spcPts val="0"/>
              </a:spcAft>
              <a:buFont typeface="Wingdings 2"/>
              <a:buChar char=""/>
              <a:defRPr/>
            </a:pPr>
            <a:endParaRPr lang="fr-FR" sz="1400" dirty="0" smtClean="0">
              <a:solidFill>
                <a:schemeClr val="bg2"/>
              </a:solidFill>
            </a:endParaRPr>
          </a:p>
          <a:p>
            <a:pPr eaLnBrk="1" fontAlgn="auto" hangingPunct="1">
              <a:spcAft>
                <a:spcPts val="0"/>
              </a:spcAft>
              <a:buFont typeface="Wingdings 2"/>
              <a:buChar char=""/>
              <a:defRPr/>
            </a:pPr>
            <a:r>
              <a:rPr lang="fr-FR" sz="2200" dirty="0" smtClean="0">
                <a:solidFill>
                  <a:schemeClr val="bg2"/>
                </a:solidFill>
              </a:rPr>
              <a:t>Chaleur, sourire, équilibre, tonique, doux, moelleux, musique, soleil, caresse, voyage, détente, stable, pain chaud, savoureux, délicieux, boisson fraîche, énergie, accueillante…</a:t>
            </a:r>
          </a:p>
        </p:txBody>
      </p:sp>
      <p:sp>
        <p:nvSpPr>
          <p:cNvPr id="28678" name="Espace réservé du contenu 7"/>
          <p:cNvSpPr>
            <a:spLocks noGrp="1"/>
          </p:cNvSpPr>
          <p:nvPr>
            <p:ph sz="quarter" idx="4"/>
          </p:nvPr>
        </p:nvSpPr>
        <p:spPr>
          <a:xfrm>
            <a:off x="4716463" y="2420938"/>
            <a:ext cx="4041775" cy="3937020"/>
          </a:xfrm>
          <a:solidFill>
            <a:schemeClr val="bg2"/>
          </a:solidFill>
          <a:ln w="15875">
            <a:solidFill>
              <a:schemeClr val="tx1"/>
            </a:solidFill>
            <a:prstDash val="solid"/>
          </a:ln>
        </p:spPr>
        <p:txBody>
          <a:bodyPr>
            <a:normAutofit/>
          </a:bodyPr>
          <a:lstStyle/>
          <a:p>
            <a:pPr marL="392113" indent="-273050" eaLnBrk="1" hangingPunct="1"/>
            <a:r>
              <a:rPr lang="fr-FR" sz="2200" dirty="0" smtClean="0">
                <a:solidFill>
                  <a:schemeClr val="tx2"/>
                </a:solidFill>
              </a:rPr>
              <a:t>Peur, mal, froid, cher, brûler, tomber, couper, piquer, glisser, blesser, enfoncer, attacher, enfermer, casser,  doute, hésiter, cri, dur, pointu, tranchant, potence, électrodes…</a:t>
            </a:r>
          </a:p>
        </p:txBody>
      </p:sp>
      <p:sp>
        <p:nvSpPr>
          <p:cNvPr id="10" name="Espace réservé du numéro de diapositive 9"/>
          <p:cNvSpPr>
            <a:spLocks noGrp="1"/>
          </p:cNvSpPr>
          <p:nvPr>
            <p:ph type="sldNum" sz="quarter" idx="12"/>
          </p:nvPr>
        </p:nvSpPr>
        <p:spPr/>
        <p:txBody>
          <a:bodyPr>
            <a:normAutofit/>
          </a:bodyPr>
          <a:lstStyle/>
          <a:p>
            <a:pPr>
              <a:defRPr/>
            </a:pPr>
            <a:fld id="{54782065-C181-4331-83A4-EDA214521431}" type="slidenum">
              <a:rPr lang="fr-FR"/>
              <a:pPr>
                <a:defRPr/>
              </a:pPr>
              <a:t>13</a:t>
            </a:fld>
            <a:endParaRPr lang="fr-FR"/>
          </a:p>
        </p:txBody>
      </p:sp>
      <p:pic>
        <p:nvPicPr>
          <p:cNvPr id="28680" name="Espace réservé du contenu 6" descr="thCAGNSEHJ.jpg"/>
          <p:cNvPicPr>
            <a:picLocks noChangeAspect="1"/>
          </p:cNvPicPr>
          <p:nvPr/>
        </p:nvPicPr>
        <p:blipFill>
          <a:blip r:embed="rId2"/>
          <a:srcRect/>
          <a:stretch>
            <a:fillRect/>
          </a:stretch>
        </p:blipFill>
        <p:spPr bwMode="auto">
          <a:xfrm>
            <a:off x="500034" y="357166"/>
            <a:ext cx="1127082" cy="1127082"/>
          </a:xfrm>
          <a:prstGeom prst="rect">
            <a:avLst/>
          </a:prstGeom>
          <a:noFill/>
          <a:ln w="9525">
            <a:noFill/>
            <a:miter lim="800000"/>
            <a:headEnd/>
            <a:tailEnd/>
          </a:ln>
        </p:spPr>
      </p:pic>
      <p:pic>
        <p:nvPicPr>
          <p:cNvPr id="28681" name="Picture 4" descr="douleur, et, tourment"/>
          <p:cNvPicPr>
            <a:picLocks noChangeAspect="1" noChangeArrowheads="1"/>
          </p:cNvPicPr>
          <p:nvPr/>
        </p:nvPicPr>
        <p:blipFill>
          <a:blip r:embed="rId3"/>
          <a:srcRect/>
          <a:stretch>
            <a:fillRect/>
          </a:stretch>
        </p:blipFill>
        <p:spPr bwMode="auto">
          <a:xfrm>
            <a:off x="7143768" y="4857760"/>
            <a:ext cx="1441450" cy="186613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re 15"/>
          <p:cNvSpPr>
            <a:spLocks noGrp="1"/>
          </p:cNvSpPr>
          <p:nvPr>
            <p:ph type="title"/>
          </p:nvPr>
        </p:nvSpPr>
        <p:spPr>
          <a:xfrm>
            <a:off x="457200" y="274638"/>
            <a:ext cx="7615262" cy="1143000"/>
          </a:xfrm>
        </p:spPr>
        <p:txBody>
          <a:bodyPr>
            <a:noAutofit/>
          </a:bodyPr>
          <a:lstStyle/>
          <a:p>
            <a:pPr algn="r" eaLnBrk="1" fontAlgn="auto" hangingPunct="1">
              <a:spcAft>
                <a:spcPts val="0"/>
              </a:spcAft>
              <a:defRPr/>
            </a:pP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Soigner les maux par </a:t>
            </a:r>
            <a:b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b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les mots</a:t>
            </a:r>
          </a:p>
        </p:txBody>
      </p:sp>
      <p:pic>
        <p:nvPicPr>
          <p:cNvPr id="15" name="Espace réservé du contenu 14" descr="cache_2433660043.jpg"/>
          <p:cNvPicPr>
            <a:picLocks noGrp="1" noChangeAspect="1"/>
          </p:cNvPicPr>
          <p:nvPr>
            <p:ph sz="half" idx="1"/>
          </p:nvPr>
        </p:nvPicPr>
        <p:blipFill>
          <a:blip r:embed="rId2" cstate="print"/>
          <a:stretch>
            <a:fillRect/>
          </a:stretch>
        </p:blipFill>
        <p:spPr>
          <a:xfrm>
            <a:off x="850900" y="2428081"/>
            <a:ext cx="2870200" cy="2870200"/>
          </a:xfrm>
          <a:ln>
            <a:solidFill>
              <a:schemeClr val="accent4">
                <a:lumMod val="40000"/>
                <a:lumOff val="60000"/>
              </a:schemeClr>
            </a:solid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7" name="Espace réservé du contenu 16"/>
          <p:cNvSpPr>
            <a:spLocks noGrp="1"/>
          </p:cNvSpPr>
          <p:nvPr>
            <p:ph sz="half" idx="2"/>
          </p:nvPr>
        </p:nvSpPr>
        <p:spPr>
          <a:xfrm>
            <a:off x="4338638" y="1857364"/>
            <a:ext cx="3805262" cy="4525963"/>
          </a:xfrm>
          <a:solidFill>
            <a:schemeClr val="tx2"/>
          </a:solidFill>
        </p:spPr>
        <p:txBody>
          <a:bodyPr>
            <a:normAutofit/>
          </a:bodyPr>
          <a:lstStyle/>
          <a:p>
            <a:pPr marL="365760" indent="-283464" eaLnBrk="1" fontAlgn="auto" hangingPunct="1">
              <a:spcAft>
                <a:spcPts val="0"/>
              </a:spcAft>
              <a:buFont typeface="Wingdings 2"/>
              <a:buChar char=""/>
              <a:defRPr/>
            </a:pPr>
            <a:r>
              <a:rPr lang="fr-FR" sz="2400" dirty="0" smtClean="0">
                <a:solidFill>
                  <a:schemeClr val="bg2"/>
                </a:solidFill>
              </a:rPr>
              <a:t>« Les mots ne s’en vont pas, les paroles ne s’envolent pas, elles se déposent ou continuent de voyager en vibrations subtiles, en invitations silencieuses.. » </a:t>
            </a:r>
          </a:p>
          <a:p>
            <a:pPr marL="365760" indent="-283464" eaLnBrk="1" fontAlgn="auto" hangingPunct="1">
              <a:spcAft>
                <a:spcPts val="0"/>
              </a:spcAft>
              <a:buFont typeface="Wingdings 2"/>
              <a:buChar char=""/>
              <a:defRPr/>
            </a:pPr>
            <a:endParaRPr lang="fr-FR" sz="2400" dirty="0" smtClean="0">
              <a:solidFill>
                <a:schemeClr val="bg2"/>
              </a:solidFill>
            </a:endParaRPr>
          </a:p>
          <a:p>
            <a:pPr marL="365760" indent="-283464" eaLnBrk="1" fontAlgn="auto" hangingPunct="1">
              <a:spcAft>
                <a:spcPts val="0"/>
              </a:spcAft>
              <a:buNone/>
              <a:defRPr/>
            </a:pPr>
            <a:r>
              <a:rPr lang="fr-FR" sz="2400" dirty="0" err="1" smtClean="0">
                <a:solidFill>
                  <a:schemeClr val="bg2"/>
                </a:solidFill>
              </a:rPr>
              <a:t>J.Salomé</a:t>
            </a:r>
            <a:r>
              <a:rPr lang="fr-FR" sz="2400" dirty="0" smtClean="0">
                <a:solidFill>
                  <a:schemeClr val="bg2"/>
                </a:solidFill>
              </a:rPr>
              <a:t> (contes à guérir contes à grandir)</a:t>
            </a:r>
          </a:p>
        </p:txBody>
      </p:sp>
      <p:sp>
        <p:nvSpPr>
          <p:cNvPr id="8" name="Espace réservé du numéro de diapositive 7"/>
          <p:cNvSpPr>
            <a:spLocks noGrp="1"/>
          </p:cNvSpPr>
          <p:nvPr>
            <p:ph type="sldNum" sz="quarter" idx="12"/>
          </p:nvPr>
        </p:nvSpPr>
        <p:spPr/>
        <p:txBody>
          <a:bodyPr>
            <a:normAutofit/>
          </a:bodyPr>
          <a:lstStyle/>
          <a:p>
            <a:pPr>
              <a:defRPr/>
            </a:pPr>
            <a:fld id="{20B54BF1-26D1-4CDC-A7BB-8EEC3B1C4CE8}" type="slidenum">
              <a:rPr lang="fr-FR"/>
              <a:pPr>
                <a:defRPr/>
              </a:pPr>
              <a:t>14</a:t>
            </a:fld>
            <a:endParaRPr lang="fr-F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1214414" y="357166"/>
            <a:ext cx="7467600" cy="1143000"/>
          </a:xfrm>
        </p:spPr>
        <p:txBody>
          <a:bodyPr>
            <a:noAutofit/>
          </a:bodyPr>
          <a:lstStyle/>
          <a:p>
            <a:pPr algn="r" eaLnBrk="1" fontAlgn="auto" hangingPunct="1">
              <a:spcAft>
                <a:spcPts val="0"/>
              </a:spcAft>
              <a:defRPr/>
            </a:pP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L’hypnose conversationnelle</a:t>
            </a:r>
          </a:p>
        </p:txBody>
      </p:sp>
      <p:sp>
        <p:nvSpPr>
          <p:cNvPr id="30724" name="Rectangle 3"/>
          <p:cNvSpPr>
            <a:spLocks noGrp="1" noChangeArrowheads="1"/>
          </p:cNvSpPr>
          <p:nvPr>
            <p:ph idx="1"/>
          </p:nvPr>
        </p:nvSpPr>
        <p:spPr>
          <a:xfrm>
            <a:off x="1403350" y="2060575"/>
            <a:ext cx="7499350" cy="3854450"/>
          </a:xfrm>
          <a:solidFill>
            <a:schemeClr val="tx2"/>
          </a:solidFill>
        </p:spPr>
        <p:txBody>
          <a:bodyPr>
            <a:normAutofit/>
          </a:bodyPr>
          <a:lstStyle/>
          <a:p>
            <a:pPr marL="93663" indent="-11113" algn="just" eaLnBrk="1" hangingPunct="1">
              <a:lnSpc>
                <a:spcPct val="90000"/>
              </a:lnSpc>
              <a:buFont typeface="Wingdings" pitchFamily="2" charset="2"/>
              <a:buNone/>
            </a:pPr>
            <a:r>
              <a:rPr lang="fr-FR" sz="2400" dirty="0" smtClean="0">
                <a:solidFill>
                  <a:schemeClr val="bg2"/>
                </a:solidFill>
              </a:rPr>
              <a:t>Pour améliorer la communication thérapeutique: </a:t>
            </a:r>
          </a:p>
          <a:p>
            <a:pPr marL="93663" indent="-11113" algn="just" eaLnBrk="1" hangingPunct="1">
              <a:lnSpc>
                <a:spcPct val="90000"/>
              </a:lnSpc>
              <a:buFont typeface="Wingdings" pitchFamily="2" charset="2"/>
              <a:buNone/>
            </a:pPr>
            <a:r>
              <a:rPr lang="fr-FR" sz="2400" dirty="0" smtClean="0">
                <a:solidFill>
                  <a:schemeClr val="bg2"/>
                </a:solidFill>
              </a:rPr>
              <a:t>TOUT MESSAGE DOIT ÊTRE FORMULÉ SOUS UNE FORME AFFIRMATIVE</a:t>
            </a:r>
          </a:p>
          <a:p>
            <a:pPr marL="93663" indent="-11113" algn="just" eaLnBrk="1" hangingPunct="1">
              <a:lnSpc>
                <a:spcPct val="90000"/>
              </a:lnSpc>
              <a:buFont typeface="Wingdings" pitchFamily="2" charset="2"/>
              <a:buNone/>
            </a:pPr>
            <a:r>
              <a:rPr lang="fr-FR" sz="2400" dirty="0" smtClean="0">
                <a:solidFill>
                  <a:schemeClr val="bg2"/>
                </a:solidFill>
              </a:rPr>
              <a:t>Le patient en transe, positive ou négative, est très sensible à son imaginaire et peu à sa conscience critique.</a:t>
            </a:r>
          </a:p>
          <a:p>
            <a:pPr marL="93663" indent="-11113" algn="just" eaLnBrk="1" hangingPunct="1">
              <a:lnSpc>
                <a:spcPct val="90000"/>
              </a:lnSpc>
              <a:buFont typeface="Wingdings" pitchFamily="2" charset="2"/>
              <a:buNone/>
            </a:pPr>
            <a:r>
              <a:rPr lang="fr-FR" sz="2400" dirty="0" smtClean="0">
                <a:solidFill>
                  <a:schemeClr val="bg2"/>
                </a:solidFill>
              </a:rPr>
              <a:t>Or, dans l’imaginaire, LA NÉGATION N’EXISTE PAS</a:t>
            </a:r>
          </a:p>
        </p:txBody>
      </p:sp>
      <p:sp>
        <p:nvSpPr>
          <p:cNvPr id="22532" name="Espace réservé du numéro de diapositive 5"/>
          <p:cNvSpPr>
            <a:spLocks noGrp="1"/>
          </p:cNvSpPr>
          <p:nvPr>
            <p:ph type="sldNum" sz="quarter" idx="12"/>
          </p:nvPr>
        </p:nvSpPr>
        <p:spPr/>
        <p:txBody>
          <a:bodyPr>
            <a:normAutofit/>
          </a:bodyPr>
          <a:lstStyle/>
          <a:p>
            <a:pPr>
              <a:defRPr/>
            </a:pPr>
            <a:fld id="{DC77D334-7435-43C4-9A59-96538994FE94}" type="slidenum">
              <a:rPr lang="fr-FR"/>
              <a:pPr>
                <a:defRPr/>
              </a:pPr>
              <a:t>15</a:t>
            </a:fld>
            <a:endParaRPr lang="fr-F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a:xfrm>
            <a:off x="1890746" y="274638"/>
            <a:ext cx="7181848" cy="1143000"/>
          </a:xfrm>
        </p:spPr>
        <p:txBody>
          <a:bodyPr>
            <a:normAutofit/>
          </a:bodyPr>
          <a:lstStyle/>
          <a:p>
            <a:pPr algn="ctr" eaLnBrk="1" fontAlgn="auto" hangingPunct="1">
              <a:spcAft>
                <a:spcPts val="0"/>
              </a:spcAft>
              <a:defRPr/>
            </a:pP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Hypnose et faim de vie </a:t>
            </a:r>
          </a:p>
        </p:txBody>
      </p:sp>
      <p:sp>
        <p:nvSpPr>
          <p:cNvPr id="37892" name="Rectangle 3"/>
          <p:cNvSpPr>
            <a:spLocks noGrp="1" noChangeArrowheads="1"/>
          </p:cNvSpPr>
          <p:nvPr>
            <p:ph idx="1"/>
          </p:nvPr>
        </p:nvSpPr>
        <p:spPr>
          <a:xfrm>
            <a:off x="1000100" y="1857364"/>
            <a:ext cx="7715304" cy="4489461"/>
          </a:xfrm>
          <a:solidFill>
            <a:schemeClr val="tx2"/>
          </a:solidFill>
        </p:spPr>
        <p:txBody>
          <a:bodyPr>
            <a:normAutofit/>
          </a:bodyPr>
          <a:lstStyle/>
          <a:p>
            <a:pPr algn="just" eaLnBrk="1" hangingPunct="1">
              <a:lnSpc>
                <a:spcPct val="90000"/>
              </a:lnSpc>
            </a:pPr>
            <a:r>
              <a:rPr lang="fr-FR" sz="2500" dirty="0" smtClean="0">
                <a:solidFill>
                  <a:schemeClr val="bg2"/>
                </a:solidFill>
              </a:rPr>
              <a:t>L’hypnose peut permettre la reconstruction d’un projet de vie</a:t>
            </a:r>
          </a:p>
          <a:p>
            <a:pPr algn="just" eaLnBrk="1" hangingPunct="1">
              <a:lnSpc>
                <a:spcPct val="90000"/>
              </a:lnSpc>
            </a:pPr>
            <a:endParaRPr lang="fr-FR" sz="2500" dirty="0" smtClean="0">
              <a:solidFill>
                <a:schemeClr val="bg2"/>
              </a:solidFill>
            </a:endParaRPr>
          </a:p>
          <a:p>
            <a:pPr algn="just" eaLnBrk="1" hangingPunct="1">
              <a:lnSpc>
                <a:spcPct val="90000"/>
              </a:lnSpc>
            </a:pPr>
            <a:r>
              <a:rPr lang="fr-FR" sz="2500" dirty="0" smtClean="0">
                <a:solidFill>
                  <a:schemeClr val="bg2"/>
                </a:solidFill>
              </a:rPr>
              <a:t>Elle peut aussi permettre au patient de « revisiter » sa vie, de revivre des moments agréables</a:t>
            </a:r>
          </a:p>
          <a:p>
            <a:pPr algn="just" eaLnBrk="1" hangingPunct="1">
              <a:lnSpc>
                <a:spcPct val="90000"/>
              </a:lnSpc>
            </a:pPr>
            <a:endParaRPr lang="fr-FR" sz="2500" dirty="0" smtClean="0">
              <a:solidFill>
                <a:schemeClr val="bg2"/>
              </a:solidFill>
            </a:endParaRPr>
          </a:p>
          <a:p>
            <a:pPr algn="just" eaLnBrk="1" hangingPunct="1">
              <a:lnSpc>
                <a:spcPct val="90000"/>
              </a:lnSpc>
            </a:pPr>
            <a:r>
              <a:rPr lang="fr-FR" sz="2500" dirty="0" smtClean="0">
                <a:solidFill>
                  <a:schemeClr val="bg2"/>
                </a:solidFill>
              </a:rPr>
              <a:t>Elle peut permettre également le « lâcher prise », l’hypnose entraînant une relaxation propice au départ</a:t>
            </a:r>
            <a:r>
              <a:rPr lang="fr-FR" sz="2500" dirty="0" smtClean="0">
                <a:solidFill>
                  <a:schemeClr val="tx2"/>
                </a:solidFill>
              </a:rPr>
              <a:t>.</a:t>
            </a:r>
          </a:p>
        </p:txBody>
      </p:sp>
      <p:sp>
        <p:nvSpPr>
          <p:cNvPr id="33796" name="Espace réservé du numéro de diapositive 5"/>
          <p:cNvSpPr>
            <a:spLocks noGrp="1"/>
          </p:cNvSpPr>
          <p:nvPr>
            <p:ph type="sldNum" sz="quarter" idx="12"/>
          </p:nvPr>
        </p:nvSpPr>
        <p:spPr/>
        <p:txBody>
          <a:bodyPr>
            <a:normAutofit/>
          </a:bodyPr>
          <a:lstStyle/>
          <a:p>
            <a:pPr>
              <a:defRPr/>
            </a:pPr>
            <a:fld id="{85B05E87-9C38-4480-9777-AFE9BD8420D6}" type="slidenum">
              <a:rPr lang="fr-FR"/>
              <a:pPr>
                <a:defRPr/>
              </a:pPr>
              <a:t>16</a:t>
            </a:fld>
            <a:endParaRPr lang="fr-FR"/>
          </a:p>
        </p:txBody>
      </p:sp>
      <p:pic>
        <p:nvPicPr>
          <p:cNvPr id="5" name="Picture 2" descr="C:\Users\Marie-Pierre\Documents\Pictures\fleur_fichiers\cache_2445656998.jpg"/>
          <p:cNvPicPr>
            <a:picLocks noChangeAspect="1" noChangeArrowheads="1"/>
          </p:cNvPicPr>
          <p:nvPr/>
        </p:nvPicPr>
        <p:blipFill>
          <a:blip r:embed="rId2"/>
          <a:stretch>
            <a:fillRect/>
          </a:stretch>
        </p:blipFill>
        <p:spPr>
          <a:xfrm>
            <a:off x="214282" y="571480"/>
            <a:ext cx="1951036" cy="975518"/>
          </a:xfrm>
          <a:prstGeom prst="rect">
            <a:avLst/>
          </a:prstGeom>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Line 4"/>
          <p:cNvSpPr>
            <a:spLocks noChangeShapeType="1"/>
          </p:cNvSpPr>
          <p:nvPr/>
        </p:nvSpPr>
        <p:spPr bwMode="auto">
          <a:xfrm>
            <a:off x="611188" y="3500438"/>
            <a:ext cx="7993062" cy="0"/>
          </a:xfrm>
          <a:prstGeom prst="line">
            <a:avLst/>
          </a:prstGeom>
          <a:noFill/>
          <a:ln w="73025">
            <a:solidFill>
              <a:schemeClr val="accent5">
                <a:lumMod val="60000"/>
                <a:lumOff val="40000"/>
              </a:schemeClr>
            </a:solidFill>
            <a:round/>
            <a:headEnd/>
            <a:tailEnd type="triangle" w="lg" len="lg"/>
          </a:ln>
        </p:spPr>
        <p:txBody>
          <a:bodyPr/>
          <a:lstStyle/>
          <a:p>
            <a:endParaRPr lang="fr-FR" sz="2000"/>
          </a:p>
        </p:txBody>
      </p:sp>
      <p:sp>
        <p:nvSpPr>
          <p:cNvPr id="40963" name="Line 5"/>
          <p:cNvSpPr>
            <a:spLocks noChangeShapeType="1"/>
          </p:cNvSpPr>
          <p:nvPr/>
        </p:nvSpPr>
        <p:spPr bwMode="auto">
          <a:xfrm flipH="1">
            <a:off x="611188" y="1916113"/>
            <a:ext cx="0" cy="1441450"/>
          </a:xfrm>
          <a:prstGeom prst="line">
            <a:avLst/>
          </a:prstGeom>
          <a:noFill/>
          <a:ln w="25400">
            <a:solidFill>
              <a:schemeClr val="tx1"/>
            </a:solidFill>
            <a:round/>
            <a:headEnd/>
            <a:tailEnd type="triangle" w="med" len="med"/>
          </a:ln>
        </p:spPr>
        <p:txBody>
          <a:bodyPr/>
          <a:lstStyle/>
          <a:p>
            <a:endParaRPr lang="fr-FR"/>
          </a:p>
        </p:txBody>
      </p:sp>
      <p:sp>
        <p:nvSpPr>
          <p:cNvPr id="40964" name="Rectangle 6"/>
          <p:cNvSpPr>
            <a:spLocks noChangeArrowheads="1"/>
          </p:cNvSpPr>
          <p:nvPr/>
        </p:nvSpPr>
        <p:spPr bwMode="auto">
          <a:xfrm>
            <a:off x="395288" y="1268413"/>
            <a:ext cx="1800225" cy="504825"/>
          </a:xfrm>
          <a:prstGeom prst="rect">
            <a:avLst/>
          </a:prstGeom>
          <a:solidFill>
            <a:schemeClr val="accent1"/>
          </a:solidFill>
          <a:ln w="9525">
            <a:solidFill>
              <a:schemeClr val="tx1"/>
            </a:solidFill>
            <a:miter lim="800000"/>
            <a:headEnd/>
            <a:tailEnd/>
          </a:ln>
        </p:spPr>
        <p:txBody>
          <a:bodyPr wrap="none" anchor="ctr"/>
          <a:lstStyle/>
          <a:p>
            <a:endParaRPr lang="fr-FR">
              <a:latin typeface="Gill Sans MT" pitchFamily="34" charset="0"/>
            </a:endParaRPr>
          </a:p>
        </p:txBody>
      </p:sp>
      <p:sp>
        <p:nvSpPr>
          <p:cNvPr id="40965" name="Text Box 7"/>
          <p:cNvSpPr txBox="1">
            <a:spLocks noChangeArrowheads="1"/>
          </p:cNvSpPr>
          <p:nvPr/>
        </p:nvSpPr>
        <p:spPr bwMode="auto">
          <a:xfrm>
            <a:off x="468313" y="1268413"/>
            <a:ext cx="1655762" cy="517525"/>
          </a:xfrm>
          <a:prstGeom prst="rect">
            <a:avLst/>
          </a:prstGeom>
          <a:noFill/>
          <a:ln w="9525">
            <a:noFill/>
            <a:miter lim="800000"/>
            <a:headEnd/>
            <a:tailEnd/>
          </a:ln>
        </p:spPr>
        <p:txBody>
          <a:bodyPr>
            <a:spAutoFit/>
          </a:bodyPr>
          <a:lstStyle/>
          <a:p>
            <a:pPr>
              <a:spcBef>
                <a:spcPct val="50000"/>
              </a:spcBef>
            </a:pPr>
            <a:r>
              <a:rPr lang="fr-FR" sz="1400">
                <a:latin typeface="Gill Sans MT" pitchFamily="34" charset="0"/>
              </a:rPr>
              <a:t>Perception ordinaire</a:t>
            </a:r>
          </a:p>
        </p:txBody>
      </p:sp>
      <p:sp>
        <p:nvSpPr>
          <p:cNvPr id="40966" name="Line 8"/>
          <p:cNvSpPr>
            <a:spLocks noChangeShapeType="1"/>
          </p:cNvSpPr>
          <p:nvPr/>
        </p:nvSpPr>
        <p:spPr bwMode="auto">
          <a:xfrm>
            <a:off x="4427538" y="2636838"/>
            <a:ext cx="0" cy="865187"/>
          </a:xfrm>
          <a:prstGeom prst="line">
            <a:avLst/>
          </a:prstGeom>
          <a:noFill/>
          <a:ln w="25400">
            <a:solidFill>
              <a:schemeClr val="tx1"/>
            </a:solidFill>
            <a:prstDash val="sysDot"/>
            <a:round/>
            <a:headEnd/>
            <a:tailEnd type="triangle" w="med" len="med"/>
          </a:ln>
        </p:spPr>
        <p:txBody>
          <a:bodyPr/>
          <a:lstStyle/>
          <a:p>
            <a:endParaRPr lang="fr-FR"/>
          </a:p>
        </p:txBody>
      </p:sp>
      <p:sp>
        <p:nvSpPr>
          <p:cNvPr id="40967" name="Rectangle 9"/>
          <p:cNvSpPr>
            <a:spLocks noChangeArrowheads="1"/>
          </p:cNvSpPr>
          <p:nvPr/>
        </p:nvSpPr>
        <p:spPr bwMode="auto">
          <a:xfrm>
            <a:off x="3635375" y="2060575"/>
            <a:ext cx="1944688" cy="504825"/>
          </a:xfrm>
          <a:prstGeom prst="rect">
            <a:avLst/>
          </a:prstGeom>
          <a:solidFill>
            <a:schemeClr val="accent1"/>
          </a:solidFill>
          <a:ln w="9525">
            <a:solidFill>
              <a:schemeClr val="tx1"/>
            </a:solidFill>
            <a:miter lim="800000"/>
            <a:headEnd/>
            <a:tailEnd/>
          </a:ln>
        </p:spPr>
        <p:txBody>
          <a:bodyPr wrap="none" anchor="ctr"/>
          <a:lstStyle/>
          <a:p>
            <a:endParaRPr lang="fr-FR">
              <a:latin typeface="Gill Sans MT" pitchFamily="34" charset="0"/>
            </a:endParaRPr>
          </a:p>
        </p:txBody>
      </p:sp>
      <p:sp>
        <p:nvSpPr>
          <p:cNvPr id="40968" name="Text Box 10"/>
          <p:cNvSpPr txBox="1">
            <a:spLocks noChangeArrowheads="1"/>
          </p:cNvSpPr>
          <p:nvPr/>
        </p:nvSpPr>
        <p:spPr bwMode="auto">
          <a:xfrm>
            <a:off x="3708400" y="2133600"/>
            <a:ext cx="1871663" cy="366713"/>
          </a:xfrm>
          <a:prstGeom prst="rect">
            <a:avLst/>
          </a:prstGeom>
          <a:noFill/>
          <a:ln w="9525">
            <a:noFill/>
            <a:miter lim="800000"/>
            <a:headEnd/>
            <a:tailEnd/>
          </a:ln>
        </p:spPr>
        <p:txBody>
          <a:bodyPr>
            <a:spAutoFit/>
          </a:bodyPr>
          <a:lstStyle/>
          <a:p>
            <a:pPr algn="ctr">
              <a:spcBef>
                <a:spcPct val="50000"/>
              </a:spcBef>
            </a:pPr>
            <a:r>
              <a:rPr lang="fr-FR" dirty="0">
                <a:latin typeface="Gill Sans MT" pitchFamily="34" charset="0"/>
              </a:rPr>
              <a:t>Dissociation</a:t>
            </a:r>
          </a:p>
        </p:txBody>
      </p:sp>
      <p:sp>
        <p:nvSpPr>
          <p:cNvPr id="40969" name="Rectangle 11"/>
          <p:cNvSpPr>
            <a:spLocks noChangeArrowheads="1"/>
          </p:cNvSpPr>
          <p:nvPr/>
        </p:nvSpPr>
        <p:spPr bwMode="auto">
          <a:xfrm>
            <a:off x="1476375" y="2781300"/>
            <a:ext cx="1800225" cy="431800"/>
          </a:xfrm>
          <a:prstGeom prst="rect">
            <a:avLst/>
          </a:prstGeom>
          <a:solidFill>
            <a:schemeClr val="accent1"/>
          </a:solidFill>
          <a:ln w="9525">
            <a:solidFill>
              <a:schemeClr val="tx1"/>
            </a:solidFill>
            <a:miter lim="800000"/>
            <a:headEnd/>
            <a:tailEnd/>
          </a:ln>
        </p:spPr>
        <p:txBody>
          <a:bodyPr wrap="none" anchor="ctr"/>
          <a:lstStyle/>
          <a:p>
            <a:endParaRPr lang="fr-FR">
              <a:latin typeface="Gill Sans MT" pitchFamily="34" charset="0"/>
            </a:endParaRPr>
          </a:p>
        </p:txBody>
      </p:sp>
      <p:sp>
        <p:nvSpPr>
          <p:cNvPr id="40970" name="Text Box 12"/>
          <p:cNvSpPr txBox="1">
            <a:spLocks noChangeArrowheads="1"/>
          </p:cNvSpPr>
          <p:nvPr/>
        </p:nvSpPr>
        <p:spPr bwMode="auto">
          <a:xfrm>
            <a:off x="1619250" y="2781300"/>
            <a:ext cx="1655763" cy="366713"/>
          </a:xfrm>
          <a:prstGeom prst="rect">
            <a:avLst/>
          </a:prstGeom>
          <a:noFill/>
          <a:ln w="9525">
            <a:noFill/>
            <a:miter lim="800000"/>
            <a:headEnd/>
            <a:tailEnd/>
          </a:ln>
        </p:spPr>
        <p:txBody>
          <a:bodyPr>
            <a:spAutoFit/>
          </a:bodyPr>
          <a:lstStyle/>
          <a:p>
            <a:pPr>
              <a:spcBef>
                <a:spcPct val="50000"/>
              </a:spcBef>
            </a:pPr>
            <a:r>
              <a:rPr lang="fr-FR">
                <a:latin typeface="Gill Sans MT" pitchFamily="34" charset="0"/>
              </a:rPr>
              <a:t>Induction</a:t>
            </a:r>
          </a:p>
        </p:txBody>
      </p:sp>
      <p:sp>
        <p:nvSpPr>
          <p:cNvPr id="40971" name="Text Box 15"/>
          <p:cNvSpPr txBox="1">
            <a:spLocks noChangeArrowheads="1"/>
          </p:cNvSpPr>
          <p:nvPr/>
        </p:nvSpPr>
        <p:spPr bwMode="auto">
          <a:xfrm>
            <a:off x="1979613" y="2349500"/>
            <a:ext cx="720725" cy="366713"/>
          </a:xfrm>
          <a:prstGeom prst="rect">
            <a:avLst/>
          </a:prstGeom>
          <a:noFill/>
          <a:ln w="9525">
            <a:noFill/>
            <a:miter lim="800000"/>
            <a:headEnd/>
            <a:tailEnd/>
          </a:ln>
        </p:spPr>
        <p:txBody>
          <a:bodyPr>
            <a:spAutoFit/>
          </a:bodyPr>
          <a:lstStyle/>
          <a:p>
            <a:pPr algn="ctr">
              <a:spcBef>
                <a:spcPct val="50000"/>
              </a:spcBef>
            </a:pPr>
            <a:r>
              <a:rPr lang="fr-FR" b="1">
                <a:solidFill>
                  <a:schemeClr val="tx2"/>
                </a:solidFill>
                <a:latin typeface="Gill Sans MT" pitchFamily="34" charset="0"/>
              </a:rPr>
              <a:t>1</a:t>
            </a:r>
          </a:p>
        </p:txBody>
      </p:sp>
      <p:sp>
        <p:nvSpPr>
          <p:cNvPr id="40972" name="Text Box 16"/>
          <p:cNvSpPr txBox="1">
            <a:spLocks noChangeArrowheads="1"/>
          </p:cNvSpPr>
          <p:nvPr/>
        </p:nvSpPr>
        <p:spPr bwMode="auto">
          <a:xfrm>
            <a:off x="4284663" y="1700213"/>
            <a:ext cx="719137" cy="366712"/>
          </a:xfrm>
          <a:prstGeom prst="rect">
            <a:avLst/>
          </a:prstGeom>
          <a:noFill/>
          <a:ln w="9525">
            <a:noFill/>
            <a:miter lim="800000"/>
            <a:headEnd/>
            <a:tailEnd/>
          </a:ln>
        </p:spPr>
        <p:txBody>
          <a:bodyPr>
            <a:spAutoFit/>
          </a:bodyPr>
          <a:lstStyle/>
          <a:p>
            <a:pPr algn="ctr">
              <a:spcBef>
                <a:spcPct val="50000"/>
              </a:spcBef>
            </a:pPr>
            <a:r>
              <a:rPr lang="fr-FR" b="1">
                <a:solidFill>
                  <a:schemeClr val="tx2"/>
                </a:solidFill>
                <a:latin typeface="Gill Sans MT" pitchFamily="34" charset="0"/>
              </a:rPr>
              <a:t>2</a:t>
            </a:r>
          </a:p>
        </p:txBody>
      </p:sp>
      <p:sp>
        <p:nvSpPr>
          <p:cNvPr id="40973" name="Rectangle 17"/>
          <p:cNvSpPr>
            <a:spLocks noChangeArrowheads="1"/>
          </p:cNvSpPr>
          <p:nvPr/>
        </p:nvSpPr>
        <p:spPr bwMode="auto">
          <a:xfrm>
            <a:off x="6084888" y="2852738"/>
            <a:ext cx="1655762" cy="504825"/>
          </a:xfrm>
          <a:prstGeom prst="rect">
            <a:avLst/>
          </a:prstGeom>
          <a:solidFill>
            <a:schemeClr val="accent1"/>
          </a:solidFill>
          <a:ln w="9525">
            <a:solidFill>
              <a:schemeClr val="tx1"/>
            </a:solidFill>
            <a:miter lim="800000"/>
            <a:headEnd/>
            <a:tailEnd/>
          </a:ln>
        </p:spPr>
        <p:txBody>
          <a:bodyPr wrap="none" anchor="ctr"/>
          <a:lstStyle/>
          <a:p>
            <a:endParaRPr lang="fr-FR">
              <a:latin typeface="Gill Sans MT" pitchFamily="34" charset="0"/>
            </a:endParaRPr>
          </a:p>
        </p:txBody>
      </p:sp>
      <p:sp>
        <p:nvSpPr>
          <p:cNvPr id="40974" name="Text Box 18"/>
          <p:cNvSpPr txBox="1">
            <a:spLocks noChangeArrowheads="1"/>
          </p:cNvSpPr>
          <p:nvPr/>
        </p:nvSpPr>
        <p:spPr bwMode="auto">
          <a:xfrm>
            <a:off x="5940425" y="2852738"/>
            <a:ext cx="1655763" cy="366712"/>
          </a:xfrm>
          <a:prstGeom prst="rect">
            <a:avLst/>
          </a:prstGeom>
          <a:noFill/>
          <a:ln w="9525">
            <a:noFill/>
            <a:miter lim="800000"/>
            <a:headEnd/>
            <a:tailEnd/>
          </a:ln>
        </p:spPr>
        <p:txBody>
          <a:bodyPr>
            <a:spAutoFit/>
          </a:bodyPr>
          <a:lstStyle/>
          <a:p>
            <a:pPr algn="ctr">
              <a:spcBef>
                <a:spcPct val="50000"/>
              </a:spcBef>
            </a:pPr>
            <a:r>
              <a:rPr lang="fr-FR">
                <a:latin typeface="Gill Sans MT" pitchFamily="34" charset="0"/>
              </a:rPr>
              <a:t>transe</a:t>
            </a:r>
          </a:p>
        </p:txBody>
      </p:sp>
      <p:sp>
        <p:nvSpPr>
          <p:cNvPr id="40975" name="Text Box 19"/>
          <p:cNvSpPr txBox="1">
            <a:spLocks noChangeArrowheads="1"/>
          </p:cNvSpPr>
          <p:nvPr/>
        </p:nvSpPr>
        <p:spPr bwMode="auto">
          <a:xfrm>
            <a:off x="6516688" y="2420938"/>
            <a:ext cx="792162" cy="366712"/>
          </a:xfrm>
          <a:prstGeom prst="rect">
            <a:avLst/>
          </a:prstGeom>
          <a:noFill/>
          <a:ln w="9525">
            <a:noFill/>
            <a:miter lim="800000"/>
            <a:headEnd/>
            <a:tailEnd/>
          </a:ln>
        </p:spPr>
        <p:txBody>
          <a:bodyPr>
            <a:spAutoFit/>
          </a:bodyPr>
          <a:lstStyle/>
          <a:p>
            <a:pPr algn="ctr">
              <a:spcBef>
                <a:spcPct val="50000"/>
              </a:spcBef>
            </a:pPr>
            <a:r>
              <a:rPr lang="fr-FR" b="1">
                <a:solidFill>
                  <a:schemeClr val="tx2"/>
                </a:solidFill>
                <a:latin typeface="Gill Sans MT" pitchFamily="34" charset="0"/>
              </a:rPr>
              <a:t>3</a:t>
            </a:r>
          </a:p>
        </p:txBody>
      </p:sp>
      <p:sp>
        <p:nvSpPr>
          <p:cNvPr id="40976" name="Rectangle 20"/>
          <p:cNvSpPr>
            <a:spLocks noChangeArrowheads="1"/>
          </p:cNvSpPr>
          <p:nvPr/>
        </p:nvSpPr>
        <p:spPr bwMode="auto">
          <a:xfrm>
            <a:off x="7956550" y="1700213"/>
            <a:ext cx="936625" cy="504825"/>
          </a:xfrm>
          <a:prstGeom prst="rect">
            <a:avLst/>
          </a:prstGeom>
          <a:solidFill>
            <a:schemeClr val="accent1"/>
          </a:solidFill>
          <a:ln w="9525">
            <a:solidFill>
              <a:schemeClr val="tx1"/>
            </a:solidFill>
            <a:miter lim="800000"/>
            <a:headEnd/>
            <a:tailEnd/>
          </a:ln>
        </p:spPr>
        <p:txBody>
          <a:bodyPr wrap="none" anchor="ctr"/>
          <a:lstStyle/>
          <a:p>
            <a:endParaRPr lang="fr-FR">
              <a:latin typeface="Gill Sans MT" pitchFamily="34" charset="0"/>
            </a:endParaRPr>
          </a:p>
        </p:txBody>
      </p:sp>
      <p:sp>
        <p:nvSpPr>
          <p:cNvPr id="40977" name="Text Box 21"/>
          <p:cNvSpPr txBox="1">
            <a:spLocks noChangeArrowheads="1"/>
          </p:cNvSpPr>
          <p:nvPr/>
        </p:nvSpPr>
        <p:spPr bwMode="auto">
          <a:xfrm>
            <a:off x="8027988" y="1773238"/>
            <a:ext cx="865187" cy="366712"/>
          </a:xfrm>
          <a:prstGeom prst="rect">
            <a:avLst/>
          </a:prstGeom>
          <a:noFill/>
          <a:ln w="9525">
            <a:noFill/>
            <a:miter lim="800000"/>
            <a:headEnd/>
            <a:tailEnd/>
          </a:ln>
        </p:spPr>
        <p:txBody>
          <a:bodyPr>
            <a:spAutoFit/>
          </a:bodyPr>
          <a:lstStyle/>
          <a:p>
            <a:pPr>
              <a:spcBef>
                <a:spcPct val="50000"/>
              </a:spcBef>
            </a:pPr>
            <a:r>
              <a:rPr lang="fr-FR">
                <a:latin typeface="Gill Sans MT" pitchFamily="34" charset="0"/>
              </a:rPr>
              <a:t>Réveil</a:t>
            </a:r>
          </a:p>
        </p:txBody>
      </p:sp>
      <p:sp>
        <p:nvSpPr>
          <p:cNvPr id="40978" name="Line 22"/>
          <p:cNvSpPr>
            <a:spLocks noChangeShapeType="1"/>
          </p:cNvSpPr>
          <p:nvPr/>
        </p:nvSpPr>
        <p:spPr bwMode="auto">
          <a:xfrm>
            <a:off x="8316913" y="2205038"/>
            <a:ext cx="0" cy="1295400"/>
          </a:xfrm>
          <a:prstGeom prst="line">
            <a:avLst/>
          </a:prstGeom>
          <a:noFill/>
          <a:ln w="25400" cap="rnd">
            <a:solidFill>
              <a:schemeClr val="tx1"/>
            </a:solidFill>
            <a:prstDash val="sysDot"/>
            <a:round/>
            <a:headEnd/>
            <a:tailEnd type="triangle" w="med" len="med"/>
          </a:ln>
        </p:spPr>
        <p:txBody>
          <a:bodyPr/>
          <a:lstStyle/>
          <a:p>
            <a:endParaRPr lang="fr-FR"/>
          </a:p>
        </p:txBody>
      </p:sp>
      <p:sp>
        <p:nvSpPr>
          <p:cNvPr id="40979" name="Text Box 25"/>
          <p:cNvSpPr txBox="1">
            <a:spLocks noChangeArrowheads="1"/>
          </p:cNvSpPr>
          <p:nvPr/>
        </p:nvSpPr>
        <p:spPr bwMode="auto">
          <a:xfrm>
            <a:off x="1476375" y="692150"/>
            <a:ext cx="2663825" cy="366713"/>
          </a:xfrm>
          <a:prstGeom prst="rect">
            <a:avLst/>
          </a:prstGeom>
          <a:solidFill>
            <a:schemeClr val="tx2"/>
          </a:solidFill>
          <a:ln w="9525">
            <a:noFill/>
            <a:miter lim="800000"/>
            <a:headEnd/>
            <a:tailEnd/>
          </a:ln>
        </p:spPr>
        <p:txBody>
          <a:bodyPr>
            <a:spAutoFit/>
          </a:bodyPr>
          <a:lstStyle/>
          <a:p>
            <a:pPr>
              <a:spcBef>
                <a:spcPct val="50000"/>
              </a:spcBef>
            </a:pPr>
            <a:r>
              <a:rPr lang="fr-FR" dirty="0">
                <a:solidFill>
                  <a:schemeClr val="bg2"/>
                </a:solidFill>
                <a:latin typeface="Gill Sans MT" pitchFamily="34" charset="0"/>
              </a:rPr>
              <a:t>Cognition forte</a:t>
            </a:r>
          </a:p>
        </p:txBody>
      </p:sp>
      <p:sp>
        <p:nvSpPr>
          <p:cNvPr id="40980" name="Text Box 26"/>
          <p:cNvSpPr txBox="1">
            <a:spLocks noChangeArrowheads="1"/>
          </p:cNvSpPr>
          <p:nvPr/>
        </p:nvSpPr>
        <p:spPr bwMode="auto">
          <a:xfrm>
            <a:off x="5940425" y="765175"/>
            <a:ext cx="2592388" cy="366713"/>
          </a:xfrm>
          <a:prstGeom prst="rect">
            <a:avLst/>
          </a:prstGeom>
          <a:solidFill>
            <a:schemeClr val="tx2"/>
          </a:solidFill>
          <a:ln w="9525">
            <a:noFill/>
            <a:miter lim="800000"/>
            <a:headEnd/>
            <a:tailEnd/>
          </a:ln>
        </p:spPr>
        <p:txBody>
          <a:bodyPr>
            <a:spAutoFit/>
          </a:bodyPr>
          <a:lstStyle/>
          <a:p>
            <a:pPr>
              <a:spcBef>
                <a:spcPct val="50000"/>
              </a:spcBef>
            </a:pPr>
            <a:r>
              <a:rPr lang="fr-FR" dirty="0">
                <a:solidFill>
                  <a:schemeClr val="bg2"/>
                </a:solidFill>
                <a:latin typeface="Gill Sans MT" pitchFamily="34" charset="0"/>
              </a:rPr>
              <a:t>Sensorialité forte</a:t>
            </a:r>
          </a:p>
        </p:txBody>
      </p:sp>
      <p:pic>
        <p:nvPicPr>
          <p:cNvPr id="40981" name="Picture 28"/>
          <p:cNvPicPr>
            <a:picLocks noChangeAspect="1" noChangeArrowheads="1"/>
          </p:cNvPicPr>
          <p:nvPr/>
        </p:nvPicPr>
        <p:blipFill>
          <a:blip r:embed="rId3"/>
          <a:srcRect/>
          <a:stretch>
            <a:fillRect/>
          </a:stretch>
        </p:blipFill>
        <p:spPr bwMode="auto">
          <a:xfrm>
            <a:off x="3132138" y="3789363"/>
            <a:ext cx="2498725" cy="2852737"/>
          </a:xfrm>
          <a:prstGeom prst="rect">
            <a:avLst/>
          </a:prstGeom>
          <a:noFill/>
          <a:ln w="9525">
            <a:noFill/>
            <a:miter lim="800000"/>
            <a:headEnd/>
            <a:tailEnd/>
          </a:ln>
        </p:spPr>
      </p:pic>
      <p:sp>
        <p:nvSpPr>
          <p:cNvPr id="40982" name="Line 29"/>
          <p:cNvSpPr>
            <a:spLocks noChangeShapeType="1"/>
          </p:cNvSpPr>
          <p:nvPr/>
        </p:nvSpPr>
        <p:spPr bwMode="auto">
          <a:xfrm>
            <a:off x="827088" y="3716338"/>
            <a:ext cx="2520950" cy="1296987"/>
          </a:xfrm>
          <a:prstGeom prst="line">
            <a:avLst/>
          </a:prstGeom>
          <a:noFill/>
          <a:ln w="9525">
            <a:solidFill>
              <a:schemeClr val="tx1"/>
            </a:solidFill>
            <a:round/>
            <a:headEnd/>
            <a:tailEnd/>
          </a:ln>
        </p:spPr>
        <p:txBody>
          <a:bodyPr/>
          <a:lstStyle/>
          <a:p>
            <a:endParaRPr lang="fr-FR"/>
          </a:p>
        </p:txBody>
      </p:sp>
      <p:sp>
        <p:nvSpPr>
          <p:cNvPr id="40983" name="Line 30"/>
          <p:cNvSpPr>
            <a:spLocks noChangeShapeType="1"/>
          </p:cNvSpPr>
          <p:nvPr/>
        </p:nvSpPr>
        <p:spPr bwMode="auto">
          <a:xfrm flipV="1">
            <a:off x="611188" y="5634038"/>
            <a:ext cx="2736850" cy="963612"/>
          </a:xfrm>
          <a:prstGeom prst="line">
            <a:avLst/>
          </a:prstGeom>
          <a:noFill/>
          <a:ln w="9525">
            <a:solidFill>
              <a:schemeClr val="tx1"/>
            </a:solidFill>
            <a:round/>
            <a:headEnd/>
            <a:tailEnd/>
          </a:ln>
        </p:spPr>
        <p:txBody>
          <a:bodyPr/>
          <a:lstStyle/>
          <a:p>
            <a:endParaRPr lang="fr-FR"/>
          </a:p>
        </p:txBody>
      </p:sp>
      <p:sp>
        <p:nvSpPr>
          <p:cNvPr id="40984" name="Line 31"/>
          <p:cNvSpPr>
            <a:spLocks noChangeShapeType="1"/>
          </p:cNvSpPr>
          <p:nvPr/>
        </p:nvSpPr>
        <p:spPr bwMode="auto">
          <a:xfrm flipV="1">
            <a:off x="5435600" y="4149725"/>
            <a:ext cx="2160588" cy="863600"/>
          </a:xfrm>
          <a:prstGeom prst="line">
            <a:avLst/>
          </a:prstGeom>
          <a:noFill/>
          <a:ln w="9525">
            <a:solidFill>
              <a:schemeClr val="tx1"/>
            </a:solidFill>
            <a:round/>
            <a:headEnd/>
            <a:tailEnd type="triangle" w="med" len="med"/>
          </a:ln>
        </p:spPr>
        <p:txBody>
          <a:bodyPr/>
          <a:lstStyle/>
          <a:p>
            <a:endParaRPr lang="fr-FR"/>
          </a:p>
        </p:txBody>
      </p:sp>
      <p:sp>
        <p:nvSpPr>
          <p:cNvPr id="40985" name="Line 32"/>
          <p:cNvSpPr>
            <a:spLocks noChangeShapeType="1"/>
          </p:cNvSpPr>
          <p:nvPr/>
        </p:nvSpPr>
        <p:spPr bwMode="auto">
          <a:xfrm>
            <a:off x="5435600" y="5516563"/>
            <a:ext cx="2016125" cy="719137"/>
          </a:xfrm>
          <a:prstGeom prst="line">
            <a:avLst/>
          </a:prstGeom>
          <a:noFill/>
          <a:ln w="9525">
            <a:solidFill>
              <a:schemeClr val="tx1"/>
            </a:solidFill>
            <a:round/>
            <a:headEnd/>
            <a:tailEnd type="triangle" w="med" len="med"/>
          </a:ln>
        </p:spPr>
        <p:txBody>
          <a:bodyPr/>
          <a:lstStyle/>
          <a:p>
            <a:endParaRPr lang="fr-FR"/>
          </a:p>
        </p:txBody>
      </p:sp>
      <p:sp>
        <p:nvSpPr>
          <p:cNvPr id="40986" name="Line 33"/>
          <p:cNvSpPr>
            <a:spLocks noChangeShapeType="1"/>
          </p:cNvSpPr>
          <p:nvPr/>
        </p:nvSpPr>
        <p:spPr bwMode="auto">
          <a:xfrm>
            <a:off x="7524750" y="4149725"/>
            <a:ext cx="719138" cy="792163"/>
          </a:xfrm>
          <a:prstGeom prst="line">
            <a:avLst/>
          </a:prstGeom>
          <a:noFill/>
          <a:ln w="9525">
            <a:solidFill>
              <a:schemeClr val="tx1"/>
            </a:solidFill>
            <a:round/>
            <a:headEnd/>
            <a:tailEnd type="triangle" w="med" len="med"/>
          </a:ln>
        </p:spPr>
        <p:txBody>
          <a:bodyPr/>
          <a:lstStyle/>
          <a:p>
            <a:endParaRPr lang="fr-FR"/>
          </a:p>
        </p:txBody>
      </p:sp>
      <p:sp>
        <p:nvSpPr>
          <p:cNvPr id="40987" name="Line 34"/>
          <p:cNvSpPr>
            <a:spLocks noChangeShapeType="1"/>
          </p:cNvSpPr>
          <p:nvPr/>
        </p:nvSpPr>
        <p:spPr bwMode="auto">
          <a:xfrm flipV="1">
            <a:off x="7451725" y="5516563"/>
            <a:ext cx="792163" cy="720725"/>
          </a:xfrm>
          <a:prstGeom prst="line">
            <a:avLst/>
          </a:prstGeom>
          <a:noFill/>
          <a:ln w="9525">
            <a:solidFill>
              <a:schemeClr val="tx1"/>
            </a:solidFill>
            <a:round/>
            <a:headEnd/>
            <a:tailEnd type="triangle" w="med" len="med"/>
          </a:ln>
        </p:spPr>
        <p:txBody>
          <a:bodyPr/>
          <a:lstStyle/>
          <a:p>
            <a:endParaRPr lang="fr-FR"/>
          </a:p>
        </p:txBody>
      </p:sp>
      <p:pic>
        <p:nvPicPr>
          <p:cNvPr id="40988" name="Picture 42"/>
          <p:cNvPicPr>
            <a:picLocks noChangeAspect="1" noChangeArrowheads="1"/>
          </p:cNvPicPr>
          <p:nvPr/>
        </p:nvPicPr>
        <p:blipFill>
          <a:blip r:embed="rId4"/>
          <a:srcRect/>
          <a:stretch>
            <a:fillRect/>
          </a:stretch>
        </p:blipFill>
        <p:spPr bwMode="auto">
          <a:xfrm>
            <a:off x="6877050" y="4437063"/>
            <a:ext cx="903288" cy="1212850"/>
          </a:xfrm>
          <a:prstGeom prst="rect">
            <a:avLst/>
          </a:prstGeom>
          <a:noFill/>
          <a:ln w="9525">
            <a:noFill/>
            <a:miter lim="800000"/>
            <a:headEnd/>
            <a:tailEnd/>
          </a:ln>
        </p:spPr>
      </p:pic>
      <p:pic>
        <p:nvPicPr>
          <p:cNvPr id="40989" name="Picture 43"/>
          <p:cNvPicPr>
            <a:picLocks noChangeAspect="1" noChangeArrowheads="1"/>
          </p:cNvPicPr>
          <p:nvPr/>
        </p:nvPicPr>
        <p:blipFill>
          <a:blip r:embed="rId5"/>
          <a:srcRect/>
          <a:stretch>
            <a:fillRect/>
          </a:stretch>
        </p:blipFill>
        <p:spPr bwMode="auto">
          <a:xfrm>
            <a:off x="6011863" y="4724400"/>
            <a:ext cx="863600" cy="863600"/>
          </a:xfrm>
          <a:prstGeom prst="rect">
            <a:avLst/>
          </a:prstGeom>
          <a:noFill/>
          <a:ln w="9525">
            <a:noFill/>
            <a:miter lim="800000"/>
            <a:headEnd/>
            <a:tailEnd/>
          </a:ln>
        </p:spPr>
      </p:pic>
      <p:pic>
        <p:nvPicPr>
          <p:cNvPr id="40990" name="Picture 44"/>
          <p:cNvPicPr>
            <a:picLocks noChangeAspect="1" noChangeArrowheads="1"/>
          </p:cNvPicPr>
          <p:nvPr/>
        </p:nvPicPr>
        <p:blipFill>
          <a:blip r:embed="rId6"/>
          <a:srcRect/>
          <a:stretch>
            <a:fillRect/>
          </a:stretch>
        </p:blipFill>
        <p:spPr bwMode="auto">
          <a:xfrm>
            <a:off x="6372225" y="5516563"/>
            <a:ext cx="1296988" cy="855662"/>
          </a:xfrm>
          <a:prstGeom prst="rect">
            <a:avLst/>
          </a:prstGeom>
          <a:noFill/>
          <a:ln w="9525">
            <a:noFill/>
            <a:miter lim="800000"/>
            <a:headEnd/>
            <a:tailEnd/>
          </a:ln>
        </p:spPr>
      </p:pic>
      <p:pic>
        <p:nvPicPr>
          <p:cNvPr id="40991" name="Picture 47"/>
          <p:cNvPicPr>
            <a:picLocks noChangeAspect="1" noChangeArrowheads="1"/>
          </p:cNvPicPr>
          <p:nvPr/>
        </p:nvPicPr>
        <p:blipFill>
          <a:blip r:embed="rId7"/>
          <a:srcRect/>
          <a:stretch>
            <a:fillRect/>
          </a:stretch>
        </p:blipFill>
        <p:spPr bwMode="auto">
          <a:xfrm>
            <a:off x="1619250" y="4724400"/>
            <a:ext cx="1008063" cy="996950"/>
          </a:xfrm>
          <a:prstGeom prst="rect">
            <a:avLst/>
          </a:prstGeom>
          <a:noFill/>
          <a:ln w="9525">
            <a:noFill/>
            <a:miter lim="800000"/>
            <a:headEnd/>
            <a:tailEnd/>
          </a:ln>
        </p:spPr>
      </p:pic>
      <p:sp>
        <p:nvSpPr>
          <p:cNvPr id="32" name="Espace réservé du numéro de diapositive 31"/>
          <p:cNvSpPr>
            <a:spLocks noGrp="1"/>
          </p:cNvSpPr>
          <p:nvPr>
            <p:ph type="sldNum" sz="quarter" idx="12"/>
          </p:nvPr>
        </p:nvSpPr>
        <p:spPr/>
        <p:txBody>
          <a:bodyPr/>
          <a:lstStyle/>
          <a:p>
            <a:pPr>
              <a:defRPr/>
            </a:pPr>
            <a:fld id="{DFAEF366-3489-435F-88D3-8E2A0258ED5E}" type="slidenum">
              <a:rPr lang="fr-FR"/>
              <a:pPr>
                <a:defRPr/>
              </a:pPr>
              <a:t>17</a:t>
            </a:fld>
            <a:endParaRPr lang="fr-F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6"/>
          <p:cNvSpPr>
            <a:spLocks noGrp="1"/>
          </p:cNvSpPr>
          <p:nvPr>
            <p:ph type="sldNum" sz="quarter" idx="12"/>
          </p:nvPr>
        </p:nvSpPr>
        <p:spPr/>
        <p:txBody>
          <a:bodyPr/>
          <a:lstStyle/>
          <a:p>
            <a:pPr>
              <a:defRPr/>
            </a:pPr>
            <a:fld id="{36F03A3A-A78F-411A-809C-98498411E74A}" type="slidenum">
              <a:rPr lang="fr-FR"/>
              <a:pPr>
                <a:defRPr/>
              </a:pPr>
              <a:t>18</a:t>
            </a:fld>
            <a:endParaRPr lang="fr-FR"/>
          </a:p>
        </p:txBody>
      </p:sp>
      <p:sp>
        <p:nvSpPr>
          <p:cNvPr id="66562" name="Rectangle 2"/>
          <p:cNvSpPr>
            <a:spLocks noGrp="1" noChangeArrowheads="1"/>
          </p:cNvSpPr>
          <p:nvPr>
            <p:ph type="title" idx="4294967295"/>
          </p:nvPr>
        </p:nvSpPr>
        <p:spPr>
          <a:xfrm>
            <a:off x="914400" y="188913"/>
            <a:ext cx="8229600" cy="1143000"/>
          </a:xfrm>
        </p:spPr>
        <p:txBody>
          <a:bodyPr>
            <a:normAutofit fontScale="90000"/>
          </a:bodyPr>
          <a:lstStyle/>
          <a:p>
            <a:pPr algn="ctr" eaLnBrk="1" fontAlgn="auto" hangingPunct="1">
              <a:spcAft>
                <a:spcPts val="0"/>
              </a:spcAft>
              <a:defRPr/>
            </a:pPr>
            <a:r>
              <a:rPr lang="fr-FR" sz="4500" dirty="0" smtClean="0">
                <a:solidFill>
                  <a:schemeClr val="tx2">
                    <a:satMod val="130000"/>
                  </a:schemeClr>
                </a:solidFill>
                <a:latin typeface="Comic Sans MS" pitchFamily="66" charset="0"/>
              </a:rPr>
              <a:t>Ressenti</a:t>
            </a:r>
            <a:br>
              <a:rPr lang="fr-FR" sz="4500" dirty="0" smtClean="0">
                <a:solidFill>
                  <a:schemeClr val="tx2">
                    <a:satMod val="130000"/>
                  </a:schemeClr>
                </a:solidFill>
                <a:latin typeface="Comic Sans MS" pitchFamily="66" charset="0"/>
              </a:rPr>
            </a:br>
            <a:r>
              <a:rPr lang="fr-FR" sz="4500" dirty="0" smtClean="0">
                <a:solidFill>
                  <a:schemeClr val="tx2">
                    <a:satMod val="130000"/>
                  </a:schemeClr>
                </a:solidFill>
                <a:latin typeface="Comic Sans MS" pitchFamily="66" charset="0"/>
              </a:rPr>
              <a:t>patients  		soignants</a:t>
            </a:r>
          </a:p>
        </p:txBody>
      </p:sp>
      <p:sp>
        <p:nvSpPr>
          <p:cNvPr id="18444" name="Line 12"/>
          <p:cNvSpPr>
            <a:spLocks noChangeShapeType="1"/>
          </p:cNvSpPr>
          <p:nvPr/>
        </p:nvSpPr>
        <p:spPr bwMode="auto">
          <a:xfrm flipH="1">
            <a:off x="3929058" y="1285860"/>
            <a:ext cx="214314" cy="714380"/>
          </a:xfrm>
          <a:prstGeom prst="line">
            <a:avLst/>
          </a:prstGeom>
          <a:ln>
            <a:headEnd/>
            <a:tailEnd type="triangle" w="med" len="med"/>
          </a:ln>
        </p:spPr>
        <p:style>
          <a:lnRef idx="2">
            <a:schemeClr val="accent2"/>
          </a:lnRef>
          <a:fillRef idx="0">
            <a:schemeClr val="accent2"/>
          </a:fillRef>
          <a:effectRef idx="1">
            <a:schemeClr val="accent2"/>
          </a:effectRef>
          <a:fontRef idx="minor">
            <a:schemeClr val="tx1"/>
          </a:fontRef>
        </p:style>
        <p:txBody>
          <a:bodyPr/>
          <a:lstStyle/>
          <a:p>
            <a:pPr fontAlgn="auto">
              <a:spcBef>
                <a:spcPts val="0"/>
              </a:spcBef>
              <a:spcAft>
                <a:spcPts val="0"/>
              </a:spcAft>
              <a:defRPr/>
            </a:pPr>
            <a:endParaRPr lang="fr-FR"/>
          </a:p>
        </p:txBody>
      </p:sp>
      <p:sp>
        <p:nvSpPr>
          <p:cNvPr id="18445" name="Line 13"/>
          <p:cNvSpPr>
            <a:spLocks noChangeShapeType="1"/>
          </p:cNvSpPr>
          <p:nvPr/>
        </p:nvSpPr>
        <p:spPr bwMode="auto">
          <a:xfrm>
            <a:off x="5786446" y="1357298"/>
            <a:ext cx="214314" cy="500066"/>
          </a:xfrm>
          <a:prstGeom prst="line">
            <a:avLst/>
          </a:prstGeom>
          <a:ln>
            <a:headEnd/>
            <a:tailEnd type="triangle" w="med" len="med"/>
          </a:ln>
        </p:spPr>
        <p:style>
          <a:lnRef idx="2">
            <a:schemeClr val="accent2"/>
          </a:lnRef>
          <a:fillRef idx="0">
            <a:schemeClr val="accent2"/>
          </a:fillRef>
          <a:effectRef idx="1">
            <a:schemeClr val="accent2"/>
          </a:effectRef>
          <a:fontRef idx="minor">
            <a:schemeClr val="tx1"/>
          </a:fontRef>
        </p:style>
        <p:txBody>
          <a:bodyPr/>
          <a:lstStyle/>
          <a:p>
            <a:pPr fontAlgn="auto">
              <a:spcBef>
                <a:spcPts val="0"/>
              </a:spcBef>
              <a:spcAft>
                <a:spcPts val="0"/>
              </a:spcAft>
              <a:defRPr/>
            </a:pPr>
            <a:endParaRPr lang="fr-FR"/>
          </a:p>
        </p:txBody>
      </p:sp>
      <p:sp>
        <p:nvSpPr>
          <p:cNvPr id="41990" name="Oval 14"/>
          <p:cNvSpPr>
            <a:spLocks noChangeArrowheads="1"/>
          </p:cNvSpPr>
          <p:nvPr/>
        </p:nvSpPr>
        <p:spPr bwMode="auto">
          <a:xfrm>
            <a:off x="1042988" y="1628775"/>
            <a:ext cx="3671887" cy="4897438"/>
          </a:xfrm>
          <a:prstGeom prst="ellipse">
            <a:avLst/>
          </a:prstGeom>
          <a:solidFill>
            <a:schemeClr val="tx2"/>
          </a:solidFill>
          <a:ln w="9525">
            <a:solidFill>
              <a:schemeClr val="tx1"/>
            </a:solidFill>
            <a:round/>
            <a:headEnd/>
            <a:tailEnd/>
          </a:ln>
        </p:spPr>
        <p:txBody>
          <a:bodyPr wrap="none" anchor="ctr"/>
          <a:lstStyle/>
          <a:p>
            <a:endParaRPr lang="fr-FR" dirty="0">
              <a:solidFill>
                <a:schemeClr val="bg2"/>
              </a:solidFill>
              <a:latin typeface="Gill Sans MT" pitchFamily="34" charset="0"/>
            </a:endParaRPr>
          </a:p>
        </p:txBody>
      </p:sp>
      <p:sp>
        <p:nvSpPr>
          <p:cNvPr id="41991" name="Text Box 16"/>
          <p:cNvSpPr txBox="1">
            <a:spLocks noChangeArrowheads="1"/>
          </p:cNvSpPr>
          <p:nvPr/>
        </p:nvSpPr>
        <p:spPr bwMode="auto">
          <a:xfrm>
            <a:off x="1403350" y="1916113"/>
            <a:ext cx="2520950" cy="4386262"/>
          </a:xfrm>
          <a:prstGeom prst="rect">
            <a:avLst/>
          </a:prstGeom>
          <a:noFill/>
          <a:ln w="9525">
            <a:noFill/>
            <a:miter lim="800000"/>
            <a:headEnd/>
            <a:tailEnd/>
          </a:ln>
        </p:spPr>
        <p:txBody>
          <a:bodyPr>
            <a:spAutoFit/>
          </a:bodyPr>
          <a:lstStyle/>
          <a:p>
            <a:pPr>
              <a:spcBef>
                <a:spcPct val="50000"/>
              </a:spcBef>
            </a:pPr>
            <a:endParaRPr lang="fr-FR" dirty="0">
              <a:latin typeface="Gill Sans MT" pitchFamily="34" charset="0"/>
            </a:endParaRPr>
          </a:p>
          <a:p>
            <a:pPr>
              <a:spcBef>
                <a:spcPct val="50000"/>
              </a:spcBef>
              <a:buFontTx/>
              <a:buChar char="•"/>
            </a:pPr>
            <a:r>
              <a:rPr lang="fr-FR" dirty="0">
                <a:solidFill>
                  <a:schemeClr val="bg1"/>
                </a:solidFill>
                <a:latin typeface="Gill Sans MT" pitchFamily="34" charset="0"/>
              </a:rPr>
              <a:t>Soulagement, Bien-être</a:t>
            </a:r>
          </a:p>
          <a:p>
            <a:pPr>
              <a:spcBef>
                <a:spcPct val="50000"/>
              </a:spcBef>
              <a:buFontTx/>
              <a:buChar char="•"/>
            </a:pPr>
            <a:r>
              <a:rPr lang="fr-FR" dirty="0">
                <a:solidFill>
                  <a:schemeClr val="bg1"/>
                </a:solidFill>
                <a:latin typeface="Gill Sans MT" pitchFamily="34" charset="0"/>
              </a:rPr>
              <a:t>Diminution de l’anxiété</a:t>
            </a:r>
          </a:p>
          <a:p>
            <a:pPr>
              <a:spcBef>
                <a:spcPct val="50000"/>
              </a:spcBef>
              <a:buFontTx/>
              <a:buChar char="•"/>
            </a:pPr>
            <a:r>
              <a:rPr lang="fr-FR" dirty="0">
                <a:solidFill>
                  <a:schemeClr val="bg1"/>
                </a:solidFill>
                <a:latin typeface="Gill Sans MT" pitchFamily="34" charset="0"/>
              </a:rPr>
              <a:t>Diminution du ressenti douloureux</a:t>
            </a:r>
          </a:p>
          <a:p>
            <a:pPr>
              <a:spcBef>
                <a:spcPct val="50000"/>
              </a:spcBef>
              <a:buFontTx/>
              <a:buChar char="•"/>
            </a:pPr>
            <a:r>
              <a:rPr lang="fr-FR" dirty="0">
                <a:solidFill>
                  <a:schemeClr val="bg1"/>
                </a:solidFill>
                <a:latin typeface="Gill Sans MT" pitchFamily="34" charset="0"/>
              </a:rPr>
              <a:t>Diminution ou suppression de la mémoire de douleur</a:t>
            </a:r>
          </a:p>
          <a:p>
            <a:pPr>
              <a:spcBef>
                <a:spcPct val="50000"/>
              </a:spcBef>
              <a:buFontTx/>
              <a:buChar char="•"/>
            </a:pPr>
            <a:r>
              <a:rPr lang="fr-FR" dirty="0">
                <a:solidFill>
                  <a:schemeClr val="bg1"/>
                </a:solidFill>
                <a:latin typeface="Gill Sans MT" pitchFamily="34" charset="0"/>
              </a:rPr>
              <a:t>Modification du vécu </a:t>
            </a:r>
            <a:r>
              <a:rPr lang="fr-FR" dirty="0" err="1">
                <a:solidFill>
                  <a:schemeClr val="bg1"/>
                </a:solidFill>
                <a:latin typeface="Gill Sans MT" pitchFamily="34" charset="0"/>
              </a:rPr>
              <a:t>post-opératoire</a:t>
            </a:r>
            <a:endParaRPr lang="fr-FR" dirty="0">
              <a:solidFill>
                <a:schemeClr val="bg1"/>
              </a:solidFill>
              <a:latin typeface="Gill Sans MT" pitchFamily="34" charset="0"/>
            </a:endParaRPr>
          </a:p>
          <a:p>
            <a:pPr>
              <a:spcBef>
                <a:spcPct val="50000"/>
              </a:spcBef>
              <a:buFontTx/>
              <a:buChar char="•"/>
            </a:pPr>
            <a:endParaRPr lang="fr-FR" dirty="0">
              <a:latin typeface="Gill Sans MT" pitchFamily="34" charset="0"/>
            </a:endParaRPr>
          </a:p>
          <a:p>
            <a:pPr>
              <a:spcBef>
                <a:spcPct val="50000"/>
              </a:spcBef>
              <a:buFontTx/>
              <a:buChar char="•"/>
            </a:pPr>
            <a:endParaRPr lang="fr-FR" dirty="0">
              <a:latin typeface="Gill Sans MT" pitchFamily="34" charset="0"/>
            </a:endParaRPr>
          </a:p>
        </p:txBody>
      </p:sp>
      <p:sp>
        <p:nvSpPr>
          <p:cNvPr id="18449" name="Oval 17"/>
          <p:cNvSpPr>
            <a:spLocks noChangeArrowheads="1"/>
          </p:cNvSpPr>
          <p:nvPr/>
        </p:nvSpPr>
        <p:spPr bwMode="auto">
          <a:xfrm>
            <a:off x="5076825" y="1557338"/>
            <a:ext cx="3743325" cy="5040312"/>
          </a:xfrm>
          <a:prstGeom prst="ellipse">
            <a:avLst/>
          </a:prstGeom>
          <a:solidFill>
            <a:schemeClr val="bg2"/>
          </a:solidFill>
          <a:ln w="9525">
            <a:solidFill>
              <a:schemeClr val="tx1"/>
            </a:solidFill>
            <a:round/>
            <a:headEnd/>
            <a:tailEnd/>
          </a:ln>
          <a:effectLst/>
        </p:spPr>
        <p:txBody>
          <a:bodyPr wrap="none" anchor="ctr"/>
          <a:lstStyle/>
          <a:p>
            <a:pPr fontAlgn="auto">
              <a:spcBef>
                <a:spcPts val="0"/>
              </a:spcBef>
              <a:spcAft>
                <a:spcPts val="0"/>
              </a:spcAft>
              <a:defRPr/>
            </a:pPr>
            <a:endParaRPr lang="fr-FR" dirty="0">
              <a:solidFill>
                <a:schemeClr val="tx2"/>
              </a:solidFill>
              <a:latin typeface="+mn-lt"/>
              <a:cs typeface="+mn-cs"/>
            </a:endParaRPr>
          </a:p>
        </p:txBody>
      </p:sp>
      <p:sp>
        <p:nvSpPr>
          <p:cNvPr id="41993" name="Text Box 18"/>
          <p:cNvSpPr txBox="1">
            <a:spLocks noChangeArrowheads="1"/>
          </p:cNvSpPr>
          <p:nvPr/>
        </p:nvSpPr>
        <p:spPr bwMode="auto">
          <a:xfrm>
            <a:off x="5867400" y="2420938"/>
            <a:ext cx="2089150" cy="3665537"/>
          </a:xfrm>
          <a:prstGeom prst="rect">
            <a:avLst/>
          </a:prstGeom>
          <a:noFill/>
          <a:ln w="9525">
            <a:noFill/>
            <a:miter lim="800000"/>
            <a:headEnd/>
            <a:tailEnd/>
          </a:ln>
        </p:spPr>
        <p:txBody>
          <a:bodyPr>
            <a:spAutoFit/>
          </a:bodyPr>
          <a:lstStyle/>
          <a:p>
            <a:pPr>
              <a:spcBef>
                <a:spcPct val="50000"/>
              </a:spcBef>
              <a:buFontTx/>
              <a:buChar char="•"/>
            </a:pPr>
            <a:r>
              <a:rPr lang="fr-FR" dirty="0">
                <a:latin typeface="Gill Sans MT" pitchFamily="34" charset="0"/>
              </a:rPr>
              <a:t>Meilleure qualité de soin (rapidité, efficacité</a:t>
            </a:r>
          </a:p>
          <a:p>
            <a:pPr>
              <a:spcBef>
                <a:spcPct val="50000"/>
              </a:spcBef>
              <a:buFontTx/>
              <a:buChar char="•"/>
            </a:pPr>
            <a:r>
              <a:rPr lang="fr-FR" dirty="0">
                <a:latin typeface="Gill Sans MT" pitchFamily="34" charset="0"/>
              </a:rPr>
              <a:t>Confort</a:t>
            </a:r>
          </a:p>
          <a:p>
            <a:pPr>
              <a:spcBef>
                <a:spcPct val="50000"/>
              </a:spcBef>
              <a:buFontTx/>
              <a:buChar char="•"/>
            </a:pPr>
            <a:r>
              <a:rPr lang="fr-FR" dirty="0">
                <a:latin typeface="Gill Sans MT" pitchFamily="34" charset="0"/>
              </a:rPr>
              <a:t>Modification des pratiques face aux soins douloureux</a:t>
            </a:r>
          </a:p>
          <a:p>
            <a:pPr>
              <a:spcBef>
                <a:spcPct val="50000"/>
              </a:spcBef>
              <a:buFontTx/>
              <a:buChar char="•"/>
            </a:pPr>
            <a:r>
              <a:rPr lang="fr-FR" dirty="0">
                <a:latin typeface="Gill Sans MT" pitchFamily="34" charset="0"/>
              </a:rPr>
              <a:t>Modification du mode relationnel</a:t>
            </a:r>
          </a:p>
          <a:p>
            <a:pPr>
              <a:spcBef>
                <a:spcPct val="50000"/>
              </a:spcBef>
              <a:buFontTx/>
              <a:buChar char="•"/>
            </a:pPr>
            <a:r>
              <a:rPr lang="fr-FR" dirty="0">
                <a:latin typeface="Gill Sans MT" pitchFamily="34" charset="0"/>
              </a:rPr>
              <a:t>Intérêt et reconnaissance</a:t>
            </a:r>
          </a:p>
        </p:txBody>
      </p:sp>
      <p:sp>
        <p:nvSpPr>
          <p:cNvPr id="41994" name="Line 19"/>
          <p:cNvSpPr>
            <a:spLocks noChangeShapeType="1"/>
          </p:cNvSpPr>
          <p:nvPr/>
        </p:nvSpPr>
        <p:spPr bwMode="auto">
          <a:xfrm>
            <a:off x="3779838" y="3357563"/>
            <a:ext cx="1798637" cy="0"/>
          </a:xfrm>
          <a:prstGeom prst="line">
            <a:avLst/>
          </a:prstGeom>
          <a:noFill/>
          <a:ln w="250825">
            <a:solidFill>
              <a:schemeClr val="bg2"/>
            </a:solidFill>
            <a:round/>
            <a:headEnd/>
            <a:tailEnd type="stealth" w="med" len="med"/>
          </a:ln>
        </p:spPr>
        <p:txBody>
          <a:bodyPr/>
          <a:lstStyle/>
          <a:p>
            <a:endParaRPr lang="fr-FR"/>
          </a:p>
        </p:txBody>
      </p:sp>
      <p:sp>
        <p:nvSpPr>
          <p:cNvPr id="41995" name="Text Box 20"/>
          <p:cNvSpPr txBox="1">
            <a:spLocks noChangeArrowheads="1"/>
          </p:cNvSpPr>
          <p:nvPr/>
        </p:nvSpPr>
        <p:spPr bwMode="auto">
          <a:xfrm>
            <a:off x="4140200" y="3141663"/>
            <a:ext cx="1296988" cy="366712"/>
          </a:xfrm>
          <a:prstGeom prst="rect">
            <a:avLst/>
          </a:prstGeom>
          <a:noFill/>
          <a:ln w="9525">
            <a:noFill/>
            <a:miter lim="800000"/>
            <a:headEnd/>
            <a:tailEnd/>
          </a:ln>
        </p:spPr>
        <p:txBody>
          <a:bodyPr>
            <a:spAutoFit/>
          </a:bodyPr>
          <a:lstStyle/>
          <a:p>
            <a:pPr>
              <a:spcBef>
                <a:spcPct val="50000"/>
              </a:spcBef>
            </a:pPr>
            <a:r>
              <a:rPr lang="fr-FR" b="1" dirty="0">
                <a:latin typeface="Gill Sans MT" pitchFamily="34" charset="0"/>
              </a:rPr>
              <a:t>Confiance</a:t>
            </a:r>
          </a:p>
        </p:txBody>
      </p:sp>
      <p:sp>
        <p:nvSpPr>
          <p:cNvPr id="41996" name="Line 27"/>
          <p:cNvSpPr>
            <a:spLocks noChangeShapeType="1"/>
          </p:cNvSpPr>
          <p:nvPr/>
        </p:nvSpPr>
        <p:spPr bwMode="auto">
          <a:xfrm>
            <a:off x="5292725" y="4652963"/>
            <a:ext cx="0" cy="0"/>
          </a:xfrm>
          <a:prstGeom prst="line">
            <a:avLst/>
          </a:prstGeom>
          <a:noFill/>
          <a:ln w="9525">
            <a:solidFill>
              <a:schemeClr val="tx1"/>
            </a:solidFill>
            <a:round/>
            <a:headEnd/>
            <a:tailEnd type="triangle" w="med" len="med"/>
          </a:ln>
        </p:spPr>
        <p:txBody>
          <a:bodyPr/>
          <a:lstStyle/>
          <a:p>
            <a:endParaRPr lang="fr-FR"/>
          </a:p>
        </p:txBody>
      </p:sp>
      <p:sp>
        <p:nvSpPr>
          <p:cNvPr id="41997" name="Line 41"/>
          <p:cNvSpPr>
            <a:spLocks noChangeShapeType="1"/>
          </p:cNvSpPr>
          <p:nvPr/>
        </p:nvSpPr>
        <p:spPr bwMode="auto">
          <a:xfrm>
            <a:off x="3708400" y="4581525"/>
            <a:ext cx="1655763" cy="0"/>
          </a:xfrm>
          <a:prstGeom prst="line">
            <a:avLst/>
          </a:prstGeom>
          <a:noFill/>
          <a:ln w="282575">
            <a:solidFill>
              <a:schemeClr val="bg2"/>
            </a:solidFill>
            <a:round/>
            <a:headEnd type="triangle" w="med" len="med"/>
            <a:tailEnd/>
          </a:ln>
        </p:spPr>
        <p:txBody>
          <a:bodyPr/>
          <a:lstStyle/>
          <a:p>
            <a:endParaRPr lang="fr-FR"/>
          </a:p>
        </p:txBody>
      </p:sp>
      <p:sp>
        <p:nvSpPr>
          <p:cNvPr id="41998" name="Text Box 42"/>
          <p:cNvSpPr txBox="1">
            <a:spLocks noChangeArrowheads="1"/>
          </p:cNvSpPr>
          <p:nvPr/>
        </p:nvSpPr>
        <p:spPr bwMode="auto">
          <a:xfrm>
            <a:off x="3995738" y="4437063"/>
            <a:ext cx="1296987" cy="366712"/>
          </a:xfrm>
          <a:prstGeom prst="rect">
            <a:avLst/>
          </a:prstGeom>
          <a:noFill/>
          <a:ln w="9525">
            <a:noFill/>
            <a:miter lim="800000"/>
            <a:headEnd/>
            <a:tailEnd/>
          </a:ln>
        </p:spPr>
        <p:txBody>
          <a:bodyPr>
            <a:spAutoFit/>
          </a:bodyPr>
          <a:lstStyle/>
          <a:p>
            <a:pPr>
              <a:spcBef>
                <a:spcPct val="50000"/>
              </a:spcBef>
            </a:pPr>
            <a:endParaRPr lang="fr-FR">
              <a:latin typeface="Gill Sans MT" pitchFamily="34" charset="0"/>
            </a:endParaRPr>
          </a:p>
        </p:txBody>
      </p:sp>
      <p:sp>
        <p:nvSpPr>
          <p:cNvPr id="41999" name="Text Box 43"/>
          <p:cNvSpPr txBox="1">
            <a:spLocks noChangeArrowheads="1"/>
          </p:cNvSpPr>
          <p:nvPr/>
        </p:nvSpPr>
        <p:spPr bwMode="auto">
          <a:xfrm>
            <a:off x="4211638" y="4292600"/>
            <a:ext cx="1152525" cy="646331"/>
          </a:xfrm>
          <a:prstGeom prst="rect">
            <a:avLst/>
          </a:prstGeom>
          <a:noFill/>
          <a:ln w="9525">
            <a:noFill/>
            <a:miter lim="800000"/>
            <a:headEnd/>
            <a:tailEnd/>
          </a:ln>
        </p:spPr>
        <p:txBody>
          <a:bodyPr wrap="square">
            <a:spAutoFit/>
          </a:bodyPr>
          <a:lstStyle/>
          <a:p>
            <a:pPr>
              <a:spcBef>
                <a:spcPct val="50000"/>
              </a:spcBef>
            </a:pPr>
            <a:r>
              <a:rPr lang="fr-FR" b="1" dirty="0">
                <a:latin typeface="Gill Sans MT" pitchFamily="34" charset="0"/>
              </a:rPr>
              <a:t>Relation d’aide</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eaLnBrk="1" fontAlgn="auto" hangingPunct="1">
              <a:spcAft>
                <a:spcPts val="0"/>
              </a:spcAft>
              <a:defRPr/>
            </a:pP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Conclusion</a:t>
            </a:r>
          </a:p>
        </p:txBody>
      </p:sp>
      <p:sp>
        <p:nvSpPr>
          <p:cNvPr id="3" name="Espace réservé du contenu 2"/>
          <p:cNvSpPr>
            <a:spLocks noGrp="1"/>
          </p:cNvSpPr>
          <p:nvPr>
            <p:ph sz="half" idx="1"/>
          </p:nvPr>
        </p:nvSpPr>
        <p:spPr>
          <a:xfrm>
            <a:off x="457200" y="1571612"/>
            <a:ext cx="7972452" cy="4286280"/>
          </a:xfrm>
          <a:solidFill>
            <a:schemeClr val="tx2"/>
          </a:solidFill>
        </p:spPr>
        <p:txBody>
          <a:bodyPr>
            <a:normAutofit/>
          </a:bodyPr>
          <a:lstStyle/>
          <a:p>
            <a:pPr marL="365760" indent="-283464" eaLnBrk="1" fontAlgn="auto" hangingPunct="1">
              <a:spcAft>
                <a:spcPts val="0"/>
              </a:spcAft>
              <a:buFont typeface="Wingdings 2"/>
              <a:buChar char=""/>
              <a:defRPr/>
            </a:pPr>
            <a:r>
              <a:rPr lang="fr-FR" sz="2400" dirty="0" smtClean="0">
                <a:solidFill>
                  <a:schemeClr val="bg2"/>
                </a:solidFill>
              </a:rPr>
              <a:t>L’hypnose par sa capacité à rentrer au cœur de la relation soignant – soigné, nous offre, à nous, professionnels  de la santé, un outil précieux  et validé pour créer cette alliance thérapeutique si nécessaire au  patient afin de lui rendre sa juste place d’acteur de ses soins et de sa guérison. </a:t>
            </a:r>
          </a:p>
          <a:p>
            <a:pPr marL="365760" indent="-283464" eaLnBrk="1" fontAlgn="auto" hangingPunct="1">
              <a:spcAft>
                <a:spcPts val="0"/>
              </a:spcAft>
              <a:buFont typeface="Wingdings 2"/>
              <a:buNone/>
              <a:defRPr/>
            </a:pPr>
            <a:endParaRPr lang="fr-FR" sz="2400" dirty="0" smtClean="0">
              <a:solidFill>
                <a:schemeClr val="bg2"/>
              </a:solidFill>
            </a:endParaRPr>
          </a:p>
        </p:txBody>
      </p:sp>
      <p:sp>
        <p:nvSpPr>
          <p:cNvPr id="6" name="Espace réservé du numéro de diapositive 5"/>
          <p:cNvSpPr>
            <a:spLocks noGrp="1"/>
          </p:cNvSpPr>
          <p:nvPr>
            <p:ph type="sldNum" sz="quarter" idx="12"/>
          </p:nvPr>
        </p:nvSpPr>
        <p:spPr/>
        <p:txBody>
          <a:bodyPr>
            <a:normAutofit/>
          </a:bodyPr>
          <a:lstStyle/>
          <a:p>
            <a:pPr>
              <a:defRPr/>
            </a:pPr>
            <a:fld id="{9760B1F0-0F11-4C2A-BCD9-1F10E6CFFF2A}" type="slidenum">
              <a:rPr lang="fr-FR"/>
              <a:pPr>
                <a:defRPr/>
              </a:pPr>
              <a:t>19</a:t>
            </a:fld>
            <a:endParaRPr lang="fr-FR"/>
          </a:p>
        </p:txBody>
      </p:sp>
      <p:pic>
        <p:nvPicPr>
          <p:cNvPr id="7" name="Image 6" descr="curseurs-de-cheval-d-homme-et-de-femme-26497668.jpg"/>
          <p:cNvPicPr>
            <a:picLocks noChangeAspect="1"/>
          </p:cNvPicPr>
          <p:nvPr/>
        </p:nvPicPr>
        <p:blipFill>
          <a:blip r:embed="rId2" cstate="print"/>
          <a:srcRect b="50118"/>
          <a:stretch>
            <a:fillRect/>
          </a:stretch>
        </p:blipFill>
        <p:spPr>
          <a:xfrm>
            <a:off x="4988722" y="3786190"/>
            <a:ext cx="3495200" cy="2467202"/>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sz="half" idx="1"/>
          </p:nvPr>
        </p:nvSpPr>
        <p:spPr>
          <a:xfrm>
            <a:off x="500034" y="1357298"/>
            <a:ext cx="8215370" cy="3016257"/>
          </a:xfrm>
          <a:solidFill>
            <a:schemeClr val="tx2"/>
          </a:solidFill>
          <a:ln>
            <a:solidFill>
              <a:schemeClr val="bg1"/>
            </a:solidFill>
          </a:ln>
        </p:spPr>
        <p:txBody>
          <a:bodyPr>
            <a:normAutofit fontScale="77500" lnSpcReduction="20000"/>
          </a:bodyPr>
          <a:lstStyle/>
          <a:p>
            <a:pPr marL="365760" indent="-283464" algn="ctr" eaLnBrk="1" fontAlgn="auto" hangingPunct="1">
              <a:spcAft>
                <a:spcPts val="0"/>
              </a:spcAft>
              <a:buFont typeface="Wingdings" pitchFamily="2" charset="2"/>
              <a:buNone/>
              <a:defRPr/>
            </a:pPr>
            <a:r>
              <a:rPr lang="fr-FR" sz="2200" dirty="0" smtClean="0"/>
              <a:t>	</a:t>
            </a:r>
          </a:p>
          <a:p>
            <a:pPr marL="365760" indent="-283464" algn="ctr" eaLnBrk="1" fontAlgn="auto" hangingPunct="1">
              <a:spcAft>
                <a:spcPts val="0"/>
              </a:spcAft>
              <a:buFont typeface="Wingdings" pitchFamily="2" charset="2"/>
              <a:buNone/>
              <a:defRPr/>
            </a:pPr>
            <a:r>
              <a:rPr lang="fr-FR" sz="3400" b="1" dirty="0" smtClean="0">
                <a:solidFill>
                  <a:srgbClr val="CC0000"/>
                </a:solidFill>
                <a:latin typeface="Comic Sans MS" pitchFamily="66" charset="0"/>
              </a:rPr>
              <a:t> </a:t>
            </a:r>
            <a:r>
              <a:rPr lang="fr-FR" sz="3400" dirty="0" smtClean="0">
                <a:solidFill>
                  <a:schemeClr val="bg2"/>
                </a:solidFill>
                <a:latin typeface="Comic Sans MS" pitchFamily="66" charset="0"/>
              </a:rPr>
              <a:t>« </a:t>
            </a:r>
            <a:r>
              <a:rPr lang="fr-FR" sz="3400" dirty="0" smtClean="0">
                <a:solidFill>
                  <a:schemeClr val="bg2"/>
                </a:solidFill>
              </a:rPr>
              <a:t>Un mode de fonctionnement psychologique dans lequel un sujet parvient, grâce à l’intervention d’une autre personne, à </a:t>
            </a:r>
            <a:r>
              <a:rPr lang="fr-FR" sz="3400" b="1" dirty="0" smtClean="0">
                <a:solidFill>
                  <a:schemeClr val="bg2"/>
                </a:solidFill>
              </a:rPr>
              <a:t>faire abstraction de la réalité </a:t>
            </a:r>
            <a:r>
              <a:rPr lang="fr-FR" sz="3400" dirty="0" smtClean="0">
                <a:solidFill>
                  <a:schemeClr val="bg2"/>
                </a:solidFill>
              </a:rPr>
              <a:t>environnante tout en restant </a:t>
            </a:r>
            <a:r>
              <a:rPr lang="fr-FR" sz="3400" b="1" dirty="0" smtClean="0">
                <a:solidFill>
                  <a:schemeClr val="bg2"/>
                </a:solidFill>
              </a:rPr>
              <a:t>en relation</a:t>
            </a:r>
            <a:r>
              <a:rPr lang="fr-FR" sz="3400" dirty="0" smtClean="0">
                <a:solidFill>
                  <a:schemeClr val="bg2"/>
                </a:solidFill>
              </a:rPr>
              <a:t> avec l’accompagnateur. Ce mode de fonctionnement particulier fait apparaître des possibilités </a:t>
            </a:r>
            <a:r>
              <a:rPr lang="fr-FR" sz="3400" b="1" dirty="0" smtClean="0">
                <a:solidFill>
                  <a:schemeClr val="bg2"/>
                </a:solidFill>
              </a:rPr>
              <a:t>d’action de l’esprit sur le corps</a:t>
            </a:r>
            <a:r>
              <a:rPr lang="fr-FR" sz="3400" dirty="0" smtClean="0">
                <a:solidFill>
                  <a:schemeClr val="bg2"/>
                </a:solidFill>
              </a:rPr>
              <a:t>. » </a:t>
            </a:r>
            <a:r>
              <a:rPr lang="fr-FR" sz="2200" dirty="0" smtClean="0">
                <a:solidFill>
                  <a:schemeClr val="bg2"/>
                </a:solidFill>
              </a:rPr>
              <a:t/>
            </a:r>
            <a:br>
              <a:rPr lang="fr-FR" sz="2200" dirty="0" smtClean="0">
                <a:solidFill>
                  <a:schemeClr val="bg2"/>
                </a:solidFill>
              </a:rPr>
            </a:br>
            <a:r>
              <a:rPr lang="fr-FR" sz="1700" dirty="0" smtClean="0">
                <a:solidFill>
                  <a:schemeClr val="bg2"/>
                </a:solidFill>
              </a:rPr>
              <a:t>( </a:t>
            </a:r>
            <a:r>
              <a:rPr lang="fr-FR" sz="1700" dirty="0" err="1" smtClean="0">
                <a:solidFill>
                  <a:schemeClr val="bg2"/>
                </a:solidFill>
              </a:rPr>
              <a:t>J.Godin</a:t>
            </a:r>
            <a:r>
              <a:rPr lang="fr-FR" sz="1700" dirty="0" smtClean="0">
                <a:solidFill>
                  <a:schemeClr val="bg2"/>
                </a:solidFill>
              </a:rPr>
              <a:t> « la nouvelles hypnose : vocabulaire, principes, méthodes » 1992 )</a:t>
            </a:r>
          </a:p>
        </p:txBody>
      </p:sp>
      <p:sp>
        <p:nvSpPr>
          <p:cNvPr id="8" name="Espace réservé du numéro de diapositive 7"/>
          <p:cNvSpPr>
            <a:spLocks noGrp="1"/>
          </p:cNvSpPr>
          <p:nvPr>
            <p:ph type="sldNum" sz="quarter" idx="12"/>
          </p:nvPr>
        </p:nvSpPr>
        <p:spPr/>
        <p:txBody>
          <a:bodyPr>
            <a:normAutofit/>
          </a:bodyPr>
          <a:lstStyle/>
          <a:p>
            <a:pPr>
              <a:defRPr/>
            </a:pPr>
            <a:fld id="{50924714-DC5A-47AD-8748-4DF34A11DB04}" type="slidenum">
              <a:rPr lang="fr-FR" smtClean="0"/>
              <a:pPr>
                <a:defRPr/>
              </a:pPr>
              <a:t>2</a:t>
            </a:fld>
            <a:endParaRPr lang="fr-FR"/>
          </a:p>
        </p:txBody>
      </p:sp>
      <p:sp>
        <p:nvSpPr>
          <p:cNvPr id="13316" name="Text Box 12"/>
          <p:cNvSpPr txBox="1">
            <a:spLocks noChangeArrowheads="1"/>
          </p:cNvSpPr>
          <p:nvPr/>
        </p:nvSpPr>
        <p:spPr bwMode="auto">
          <a:xfrm>
            <a:off x="503268" y="4487884"/>
            <a:ext cx="8497888" cy="2215991"/>
          </a:xfrm>
          <a:prstGeom prst="rect">
            <a:avLst/>
          </a:prstGeom>
          <a:noFill/>
          <a:ln w="9525">
            <a:noFill/>
            <a:miter lim="800000"/>
            <a:headEnd/>
            <a:tailEnd/>
          </a:ln>
        </p:spPr>
        <p:txBody>
          <a:bodyPr>
            <a:spAutoFit/>
          </a:bodyPr>
          <a:lstStyle/>
          <a:p>
            <a:pPr>
              <a:spcBef>
                <a:spcPct val="50000"/>
              </a:spcBef>
            </a:pPr>
            <a:r>
              <a:rPr lang="fr-FR" sz="2800" dirty="0" smtClean="0">
                <a:latin typeface="Comic Sans MS" pitchFamily="66" charset="0"/>
              </a:rPr>
              <a:t>« </a:t>
            </a:r>
            <a:r>
              <a:rPr lang="fr-FR" sz="2800" dirty="0" smtClean="0">
                <a:latin typeface="Gill Sans MT"/>
              </a:rPr>
              <a:t>Un </a:t>
            </a:r>
            <a:r>
              <a:rPr lang="fr-FR" sz="2800" dirty="0">
                <a:latin typeface="Gill Sans MT"/>
              </a:rPr>
              <a:t>état de fonctionnement psychologique par lequel un sujet, en relation avec un praticien, expérimente un champ de conscience élargi »</a:t>
            </a:r>
            <a:endParaRPr lang="fr-FR" sz="2000" dirty="0">
              <a:latin typeface="Gill Sans MT"/>
            </a:endParaRPr>
          </a:p>
          <a:p>
            <a:pPr>
              <a:spcBef>
                <a:spcPct val="50000"/>
              </a:spcBef>
            </a:pPr>
            <a:r>
              <a:rPr lang="fr-FR" dirty="0">
                <a:latin typeface="Gill Sans MT"/>
              </a:rPr>
              <a:t>(</a:t>
            </a:r>
            <a:r>
              <a:rPr lang="fr-FR" dirty="0" err="1">
                <a:latin typeface="Gill Sans MT"/>
              </a:rPr>
              <a:t>A.Bioy</a:t>
            </a:r>
            <a:r>
              <a:rPr lang="fr-FR" dirty="0">
                <a:latin typeface="Gill Sans MT"/>
              </a:rPr>
              <a:t>, C. Wood, I. Célestin-</a:t>
            </a:r>
            <a:r>
              <a:rPr lang="fr-FR" dirty="0" err="1">
                <a:latin typeface="Gill Sans MT"/>
              </a:rPr>
              <a:t>Lhopiteau</a:t>
            </a:r>
            <a:r>
              <a:rPr lang="fr-FR" dirty="0">
                <a:latin typeface="Gill Sans MT"/>
              </a:rPr>
              <a:t> « L’aide-mémoire d’Hypnose » 2010)</a:t>
            </a:r>
          </a:p>
          <a:p>
            <a:pPr>
              <a:spcBef>
                <a:spcPct val="50000"/>
              </a:spcBef>
            </a:pPr>
            <a:endParaRPr lang="fr-FR" dirty="0">
              <a:latin typeface="Gill Sans MT"/>
            </a:endParaRPr>
          </a:p>
        </p:txBody>
      </p:sp>
      <p:sp>
        <p:nvSpPr>
          <p:cNvPr id="13317" name="Text Box 7"/>
          <p:cNvSpPr txBox="1">
            <a:spLocks noChangeArrowheads="1"/>
          </p:cNvSpPr>
          <p:nvPr/>
        </p:nvSpPr>
        <p:spPr bwMode="auto">
          <a:xfrm>
            <a:off x="1071538" y="357166"/>
            <a:ext cx="7500990" cy="769441"/>
          </a:xfrm>
          <a:prstGeom prst="rect">
            <a:avLst/>
          </a:prstGeom>
          <a:noFill/>
          <a:ln w="9525">
            <a:noFill/>
            <a:miter lim="800000"/>
            <a:headEnd/>
            <a:tailEnd/>
          </a:ln>
        </p:spPr>
        <p:txBody>
          <a:bodyPr wrap="square">
            <a:spAutoFit/>
          </a:bodyPr>
          <a:lstStyle/>
          <a:p>
            <a:pPr algn="ctr">
              <a:spcBef>
                <a:spcPct val="0"/>
              </a:spcBef>
              <a:defRPr/>
            </a:pPr>
            <a:r>
              <a:rPr lang="fr-FR" sz="4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L’hypnose, un état naturel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Rectangle 3"/>
          <p:cNvSpPr>
            <a:spLocks noGrp="1" noChangeArrowheads="1"/>
          </p:cNvSpPr>
          <p:nvPr>
            <p:ph idx="1"/>
          </p:nvPr>
        </p:nvSpPr>
        <p:spPr>
          <a:xfrm>
            <a:off x="428596" y="928670"/>
            <a:ext cx="8143933" cy="5451392"/>
          </a:xfrm>
          <a:solidFill>
            <a:schemeClr val="tx2"/>
          </a:solidFill>
        </p:spPr>
        <p:txBody>
          <a:bodyPr/>
          <a:lstStyle/>
          <a:p>
            <a:pPr marL="93663" indent="-11113" algn="just">
              <a:lnSpc>
                <a:spcPct val="80000"/>
              </a:lnSpc>
              <a:buNone/>
            </a:pPr>
            <a:r>
              <a:rPr lang="fr-FR" dirty="0" smtClean="0">
                <a:solidFill>
                  <a:schemeClr val="tx2"/>
                </a:solidFill>
              </a:rPr>
              <a:t> </a:t>
            </a:r>
          </a:p>
          <a:p>
            <a:pPr marL="93663" indent="-11113" algn="just">
              <a:lnSpc>
                <a:spcPct val="80000"/>
              </a:lnSpc>
            </a:pPr>
            <a:r>
              <a:rPr lang="fr-FR" sz="2800" dirty="0" smtClean="0">
                <a:solidFill>
                  <a:schemeClr val="bg2"/>
                </a:solidFill>
              </a:rPr>
              <a:t> Ce </a:t>
            </a:r>
            <a:r>
              <a:rPr lang="fr-FR" sz="2800" dirty="0">
                <a:solidFill>
                  <a:schemeClr val="bg2"/>
                </a:solidFill>
              </a:rPr>
              <a:t>n’est </a:t>
            </a:r>
            <a:r>
              <a:rPr lang="fr-FR" sz="2800" b="1" dirty="0">
                <a:solidFill>
                  <a:schemeClr val="bg2"/>
                </a:solidFill>
              </a:rPr>
              <a:t>PAS</a:t>
            </a:r>
            <a:r>
              <a:rPr lang="fr-FR" sz="2800" dirty="0">
                <a:solidFill>
                  <a:schemeClr val="bg2"/>
                </a:solidFill>
              </a:rPr>
              <a:t> un sommeil artificiel </a:t>
            </a:r>
          </a:p>
          <a:p>
            <a:pPr marL="493713" lvl="1" indent="-11113" algn="just">
              <a:lnSpc>
                <a:spcPct val="80000"/>
              </a:lnSpc>
            </a:pPr>
            <a:r>
              <a:rPr lang="fr-FR" sz="2800" dirty="0">
                <a:solidFill>
                  <a:schemeClr val="bg2"/>
                </a:solidFill>
              </a:rPr>
              <a:t> </a:t>
            </a:r>
            <a:r>
              <a:rPr lang="fr-FR" sz="2800" dirty="0" smtClean="0">
                <a:solidFill>
                  <a:schemeClr val="bg2"/>
                </a:solidFill>
              </a:rPr>
              <a:t>on </a:t>
            </a:r>
            <a:r>
              <a:rPr lang="fr-FR" sz="2800" dirty="0">
                <a:solidFill>
                  <a:schemeClr val="bg2"/>
                </a:solidFill>
              </a:rPr>
              <a:t>ne peut « endormir » un sujet et lui faire exécuter des actes contre sa volonté, voire le </a:t>
            </a:r>
            <a:r>
              <a:rPr lang="fr-FR" sz="2800" dirty="0" smtClean="0">
                <a:solidFill>
                  <a:schemeClr val="bg2"/>
                </a:solidFill>
              </a:rPr>
              <a:t>manipuler</a:t>
            </a:r>
          </a:p>
          <a:p>
            <a:pPr marL="493713" lvl="1" indent="-11113" algn="just">
              <a:lnSpc>
                <a:spcPct val="80000"/>
              </a:lnSpc>
            </a:pPr>
            <a:endParaRPr lang="fr-FR" sz="2800" dirty="0">
              <a:solidFill>
                <a:schemeClr val="bg2"/>
              </a:solidFill>
            </a:endParaRPr>
          </a:p>
          <a:p>
            <a:pPr marL="93663" indent="-11113" algn="just">
              <a:lnSpc>
                <a:spcPct val="80000"/>
              </a:lnSpc>
            </a:pPr>
            <a:r>
              <a:rPr lang="fr-FR" sz="2800" dirty="0">
                <a:solidFill>
                  <a:schemeClr val="bg2"/>
                </a:solidFill>
              </a:rPr>
              <a:t> </a:t>
            </a:r>
            <a:r>
              <a:rPr lang="fr-FR" sz="2800" dirty="0" smtClean="0">
                <a:solidFill>
                  <a:schemeClr val="bg2"/>
                </a:solidFill>
              </a:rPr>
              <a:t>Elle est </a:t>
            </a:r>
            <a:r>
              <a:rPr lang="fr-FR" sz="2800" b="1" dirty="0">
                <a:solidFill>
                  <a:schemeClr val="bg2"/>
                </a:solidFill>
              </a:rPr>
              <a:t>ETHIQUE et RESPECTUEUSE </a:t>
            </a:r>
            <a:r>
              <a:rPr lang="fr-FR" sz="2800" dirty="0">
                <a:solidFill>
                  <a:schemeClr val="bg2"/>
                </a:solidFill>
              </a:rPr>
              <a:t>des individus</a:t>
            </a:r>
          </a:p>
          <a:p>
            <a:pPr marL="493713" lvl="1" indent="-11113" algn="just">
              <a:lnSpc>
                <a:spcPct val="80000"/>
              </a:lnSpc>
            </a:pPr>
            <a:r>
              <a:rPr lang="fr-FR" sz="2800" dirty="0">
                <a:solidFill>
                  <a:schemeClr val="bg2"/>
                </a:solidFill>
              </a:rPr>
              <a:t> </a:t>
            </a:r>
            <a:r>
              <a:rPr lang="fr-FR" sz="2800" dirty="0" smtClean="0">
                <a:solidFill>
                  <a:schemeClr val="bg2"/>
                </a:solidFill>
              </a:rPr>
              <a:t>dans </a:t>
            </a:r>
            <a:r>
              <a:rPr lang="fr-FR" sz="2800" dirty="0">
                <a:solidFill>
                  <a:schemeClr val="bg2"/>
                </a:solidFill>
              </a:rPr>
              <a:t>un contexte soignant </a:t>
            </a:r>
          </a:p>
          <a:p>
            <a:pPr marL="493713" lvl="1" indent="-11113" algn="just">
              <a:lnSpc>
                <a:spcPct val="80000"/>
              </a:lnSpc>
            </a:pPr>
            <a:r>
              <a:rPr lang="fr-FR" sz="2800" dirty="0" smtClean="0">
                <a:solidFill>
                  <a:schemeClr val="bg2"/>
                </a:solidFill>
              </a:rPr>
              <a:t> contrairement </a:t>
            </a:r>
            <a:r>
              <a:rPr lang="fr-FR" sz="2800" dirty="0">
                <a:solidFill>
                  <a:schemeClr val="bg2"/>
                </a:solidFill>
              </a:rPr>
              <a:t>à celle de théâtre </a:t>
            </a:r>
          </a:p>
        </p:txBody>
      </p:sp>
      <p:sp>
        <p:nvSpPr>
          <p:cNvPr id="7172" name="Espace réservé du numéro de diapositive 5"/>
          <p:cNvSpPr>
            <a:spLocks noGrp="1"/>
          </p:cNvSpPr>
          <p:nvPr>
            <p:ph type="sldNum" sz="quarter" idx="12"/>
          </p:nvPr>
        </p:nvSpPr>
        <p:spPr/>
        <p:txBody>
          <a:bodyPr>
            <a:normAutofit/>
          </a:bodyPr>
          <a:lstStyle/>
          <a:p>
            <a:pPr>
              <a:defRPr/>
            </a:pPr>
            <a:fld id="{530FF14E-7C0B-4DA4-A9CB-09AD809932E3}" type="slidenum">
              <a:rPr lang="fr-FR"/>
              <a:pPr>
                <a:defRPr/>
              </a:pPr>
              <a:t>3</a:t>
            </a:fld>
            <a:endParaRPr lang="fr-FR"/>
          </a:p>
        </p:txBody>
      </p:sp>
      <p:pic>
        <p:nvPicPr>
          <p:cNvPr id="5" name="Image 4" descr="can-stock-photo_csp19254534.jpg"/>
          <p:cNvPicPr>
            <a:picLocks noChangeAspect="1"/>
          </p:cNvPicPr>
          <p:nvPr/>
        </p:nvPicPr>
        <p:blipFill>
          <a:blip r:embed="rId2" cstate="print"/>
          <a:srcRect b="3333"/>
          <a:stretch>
            <a:fillRect/>
          </a:stretch>
        </p:blipFill>
        <p:spPr>
          <a:xfrm>
            <a:off x="6643702" y="4143380"/>
            <a:ext cx="1944216" cy="2343030"/>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1000100" y="285728"/>
            <a:ext cx="7467600" cy="1143000"/>
          </a:xfrm>
        </p:spPr>
        <p:txBody>
          <a:bodyPr>
            <a:normAutofit/>
          </a:bodyPr>
          <a:lstStyle/>
          <a:p>
            <a:pPr algn="r" fontAlgn="auto">
              <a:spcAft>
                <a:spcPts val="0"/>
              </a:spcAft>
              <a:defRPr/>
            </a:pP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Un peu d’histoire</a:t>
            </a:r>
          </a:p>
        </p:txBody>
      </p:sp>
      <p:sp>
        <p:nvSpPr>
          <p:cNvPr id="16388" name="Rectangle 3"/>
          <p:cNvSpPr>
            <a:spLocks noGrp="1" noChangeArrowheads="1"/>
          </p:cNvSpPr>
          <p:nvPr>
            <p:ph idx="1"/>
          </p:nvPr>
        </p:nvSpPr>
        <p:spPr>
          <a:xfrm>
            <a:off x="428596" y="1571612"/>
            <a:ext cx="8143932" cy="5000660"/>
          </a:xfrm>
          <a:solidFill>
            <a:schemeClr val="tx2"/>
          </a:solidFill>
        </p:spPr>
        <p:txBody>
          <a:bodyPr>
            <a:noAutofit/>
          </a:bodyPr>
          <a:lstStyle/>
          <a:p>
            <a:pPr marL="93663" indent="-11113" algn="just">
              <a:lnSpc>
                <a:spcPct val="80000"/>
              </a:lnSpc>
              <a:buNone/>
            </a:pPr>
            <a:r>
              <a:rPr lang="fr-FR" dirty="0">
                <a:solidFill>
                  <a:schemeClr val="bg2"/>
                </a:solidFill>
              </a:rPr>
              <a:t> </a:t>
            </a:r>
            <a:endParaRPr lang="fr-FR" dirty="0" smtClean="0">
              <a:solidFill>
                <a:schemeClr val="bg2"/>
              </a:solidFill>
            </a:endParaRPr>
          </a:p>
          <a:p>
            <a:pPr marL="93663" indent="-11113" algn="just">
              <a:lnSpc>
                <a:spcPct val="80000"/>
              </a:lnSpc>
            </a:pPr>
            <a:r>
              <a:rPr lang="fr-FR" dirty="0" smtClean="0">
                <a:solidFill>
                  <a:schemeClr val="bg2"/>
                </a:solidFill>
              </a:rPr>
              <a:t> </a:t>
            </a:r>
            <a:r>
              <a:rPr lang="fr-FR" sz="2800" dirty="0" smtClean="0">
                <a:solidFill>
                  <a:schemeClr val="bg2"/>
                </a:solidFill>
              </a:rPr>
              <a:t>Commence </a:t>
            </a:r>
            <a:r>
              <a:rPr lang="fr-FR" sz="2800" dirty="0">
                <a:solidFill>
                  <a:schemeClr val="bg2"/>
                </a:solidFill>
              </a:rPr>
              <a:t>en Europe avec </a:t>
            </a:r>
            <a:r>
              <a:rPr lang="fr-FR" sz="2800" b="1" dirty="0">
                <a:solidFill>
                  <a:schemeClr val="bg2"/>
                </a:solidFill>
              </a:rPr>
              <a:t>Franz Anton Mesmer </a:t>
            </a:r>
            <a:r>
              <a:rPr lang="fr-FR" sz="2800" dirty="0">
                <a:solidFill>
                  <a:schemeClr val="bg2"/>
                </a:solidFill>
              </a:rPr>
              <a:t>(1734-1815</a:t>
            </a:r>
            <a:r>
              <a:rPr lang="fr-FR" sz="2800" dirty="0" smtClean="0">
                <a:solidFill>
                  <a:schemeClr val="bg2"/>
                </a:solidFill>
              </a:rPr>
              <a:t>)</a:t>
            </a:r>
          </a:p>
          <a:p>
            <a:pPr marL="493713" lvl="1" indent="-11113" algn="just">
              <a:lnSpc>
                <a:spcPct val="80000"/>
              </a:lnSpc>
            </a:pPr>
            <a:r>
              <a:rPr lang="fr-FR" sz="2800" dirty="0" smtClean="0">
                <a:solidFill>
                  <a:schemeClr val="bg2"/>
                </a:solidFill>
              </a:rPr>
              <a:t> s’installe </a:t>
            </a:r>
            <a:r>
              <a:rPr lang="fr-FR" sz="2800" dirty="0">
                <a:solidFill>
                  <a:schemeClr val="bg2"/>
                </a:solidFill>
              </a:rPr>
              <a:t>à Paris en 1778 et développe la théorie du « magnétisme animal </a:t>
            </a:r>
            <a:r>
              <a:rPr lang="fr-FR" sz="2800" dirty="0" smtClean="0">
                <a:solidFill>
                  <a:schemeClr val="bg2"/>
                </a:solidFill>
              </a:rPr>
              <a:t>» </a:t>
            </a:r>
          </a:p>
          <a:p>
            <a:pPr marL="493713" lvl="1" indent="-11113" algn="just">
              <a:lnSpc>
                <a:spcPct val="80000"/>
              </a:lnSpc>
            </a:pPr>
            <a:r>
              <a:rPr lang="fr-FR" sz="2800" dirty="0" smtClean="0">
                <a:solidFill>
                  <a:schemeClr val="bg2"/>
                </a:solidFill>
              </a:rPr>
              <a:t> il </a:t>
            </a:r>
            <a:r>
              <a:rPr lang="fr-FR" sz="2800" dirty="0">
                <a:solidFill>
                  <a:schemeClr val="bg2"/>
                </a:solidFill>
              </a:rPr>
              <a:t>est condamné par 2 commissions en </a:t>
            </a:r>
            <a:r>
              <a:rPr lang="fr-FR" sz="2800" dirty="0" smtClean="0">
                <a:solidFill>
                  <a:schemeClr val="bg2"/>
                </a:solidFill>
              </a:rPr>
              <a:t>1784</a:t>
            </a:r>
            <a:endParaRPr lang="fr-FR" sz="2800" dirty="0">
              <a:solidFill>
                <a:schemeClr val="bg2"/>
              </a:solidFill>
            </a:endParaRPr>
          </a:p>
          <a:p>
            <a:pPr marL="493713" lvl="1" indent="-11113" algn="just">
              <a:lnSpc>
                <a:spcPct val="80000"/>
              </a:lnSpc>
            </a:pPr>
            <a:r>
              <a:rPr lang="fr-FR" sz="2800" dirty="0" smtClean="0">
                <a:solidFill>
                  <a:schemeClr val="bg2"/>
                </a:solidFill>
              </a:rPr>
              <a:t> une théorie déjà </a:t>
            </a:r>
            <a:r>
              <a:rPr lang="fr-FR" sz="2800" dirty="0">
                <a:solidFill>
                  <a:schemeClr val="bg2"/>
                </a:solidFill>
              </a:rPr>
              <a:t>contenue dans les philosophies indienne </a:t>
            </a:r>
            <a:r>
              <a:rPr lang="fr-FR" sz="2800" dirty="0" smtClean="0">
                <a:solidFill>
                  <a:schemeClr val="bg2"/>
                </a:solidFill>
              </a:rPr>
              <a:t>et chinoise</a:t>
            </a:r>
          </a:p>
          <a:p>
            <a:pPr marL="493713" lvl="1" indent="-11113" algn="just">
              <a:lnSpc>
                <a:spcPct val="80000"/>
              </a:lnSpc>
            </a:pPr>
            <a:endParaRPr lang="fr-FR" sz="2800" dirty="0">
              <a:solidFill>
                <a:schemeClr val="bg2"/>
              </a:solidFill>
            </a:endParaRPr>
          </a:p>
          <a:p>
            <a:pPr marL="93663" indent="-11113" algn="just">
              <a:lnSpc>
                <a:spcPct val="80000"/>
              </a:lnSpc>
            </a:pPr>
            <a:r>
              <a:rPr lang="fr-FR" sz="2800" dirty="0" smtClean="0">
                <a:solidFill>
                  <a:schemeClr val="bg2"/>
                </a:solidFill>
              </a:rPr>
              <a:t> L’hypnose </a:t>
            </a:r>
            <a:r>
              <a:rPr lang="fr-FR" sz="2800" dirty="0">
                <a:solidFill>
                  <a:schemeClr val="bg2"/>
                </a:solidFill>
              </a:rPr>
              <a:t>est déjà pratiquée dans les </a:t>
            </a:r>
            <a:r>
              <a:rPr lang="fr-FR" sz="2800" dirty="0" smtClean="0">
                <a:solidFill>
                  <a:schemeClr val="bg2"/>
                </a:solidFill>
              </a:rPr>
              <a:t>« temples </a:t>
            </a:r>
            <a:r>
              <a:rPr lang="fr-FR" sz="2800" dirty="0">
                <a:solidFill>
                  <a:schemeClr val="bg2"/>
                </a:solidFill>
              </a:rPr>
              <a:t>du </a:t>
            </a:r>
            <a:r>
              <a:rPr lang="fr-FR" sz="2800" dirty="0" smtClean="0">
                <a:solidFill>
                  <a:schemeClr val="bg2"/>
                </a:solidFill>
              </a:rPr>
              <a:t>sommeil » </a:t>
            </a:r>
            <a:r>
              <a:rPr lang="fr-FR" sz="2800" dirty="0">
                <a:solidFill>
                  <a:schemeClr val="bg2"/>
                </a:solidFill>
              </a:rPr>
              <a:t>de l’ Égypte et de la Grèce </a:t>
            </a:r>
            <a:r>
              <a:rPr lang="fr-FR" sz="2800" dirty="0" smtClean="0">
                <a:solidFill>
                  <a:schemeClr val="bg2"/>
                </a:solidFill>
              </a:rPr>
              <a:t>antique </a:t>
            </a:r>
          </a:p>
          <a:p>
            <a:pPr marL="93663" indent="-11113" algn="just">
              <a:lnSpc>
                <a:spcPct val="80000"/>
              </a:lnSpc>
            </a:pPr>
            <a:endParaRPr lang="fr-FR" sz="2800" dirty="0">
              <a:solidFill>
                <a:schemeClr val="bg2"/>
              </a:solidFill>
            </a:endParaRPr>
          </a:p>
        </p:txBody>
      </p:sp>
      <p:sp>
        <p:nvSpPr>
          <p:cNvPr id="8196" name="Espace réservé du numéro de diapositive 5"/>
          <p:cNvSpPr>
            <a:spLocks noGrp="1"/>
          </p:cNvSpPr>
          <p:nvPr>
            <p:ph type="sldNum" sz="quarter" idx="12"/>
          </p:nvPr>
        </p:nvSpPr>
        <p:spPr/>
        <p:txBody>
          <a:bodyPr>
            <a:normAutofit/>
          </a:bodyPr>
          <a:lstStyle/>
          <a:p>
            <a:pPr>
              <a:defRPr/>
            </a:pPr>
            <a:fld id="{0384DA12-E1ED-4833-92E2-AA4082F8A0AF}" type="slidenum">
              <a:rPr lang="fr-FR"/>
              <a:pPr>
                <a:defRPr/>
              </a:pPr>
              <a:t>4</a:t>
            </a:fld>
            <a:endParaRPr lang="fr-F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a:xfrm>
            <a:off x="1033490" y="142852"/>
            <a:ext cx="7467600" cy="1143000"/>
          </a:xfrm>
        </p:spPr>
        <p:txBody>
          <a:bodyPr>
            <a:normAutofit/>
          </a:bodyPr>
          <a:lstStyle/>
          <a:p>
            <a:pPr algn="r">
              <a:defRPr/>
            </a:pP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Un peu d’histoire</a:t>
            </a:r>
          </a:p>
        </p:txBody>
      </p:sp>
      <p:sp>
        <p:nvSpPr>
          <p:cNvPr id="17412" name="Rectangle 3"/>
          <p:cNvSpPr>
            <a:spLocks noGrp="1" noChangeArrowheads="1"/>
          </p:cNvSpPr>
          <p:nvPr>
            <p:ph idx="1"/>
          </p:nvPr>
        </p:nvSpPr>
        <p:spPr>
          <a:xfrm>
            <a:off x="457200" y="1285860"/>
            <a:ext cx="8115328" cy="5429288"/>
          </a:xfrm>
          <a:solidFill>
            <a:schemeClr val="tx2"/>
          </a:solidFill>
        </p:spPr>
        <p:txBody>
          <a:bodyPr>
            <a:normAutofit fontScale="85000" lnSpcReduction="10000"/>
          </a:bodyPr>
          <a:lstStyle/>
          <a:p>
            <a:pPr marL="93663" indent="0" algn="just">
              <a:buNone/>
            </a:pPr>
            <a:r>
              <a:rPr lang="fr-FR" dirty="0" smtClean="0"/>
              <a:t> </a:t>
            </a:r>
          </a:p>
          <a:p>
            <a:pPr marL="93663" indent="0" algn="just"/>
            <a:r>
              <a:rPr lang="fr-FR" sz="2800" b="1" dirty="0" smtClean="0">
                <a:solidFill>
                  <a:schemeClr val="bg2"/>
                </a:solidFill>
              </a:rPr>
              <a:t> Charcot</a:t>
            </a:r>
            <a:r>
              <a:rPr lang="fr-FR" sz="2800" dirty="0">
                <a:solidFill>
                  <a:schemeClr val="bg2"/>
                </a:solidFill>
              </a:rPr>
              <a:t>, puis Freud pratiquent </a:t>
            </a:r>
            <a:r>
              <a:rPr lang="fr-FR" sz="2800" dirty="0" smtClean="0">
                <a:solidFill>
                  <a:schemeClr val="bg2"/>
                </a:solidFill>
              </a:rPr>
              <a:t>l’hypnose</a:t>
            </a:r>
          </a:p>
          <a:p>
            <a:pPr marL="340551" lvl="1" indent="0" algn="just"/>
            <a:r>
              <a:rPr lang="fr-FR" sz="2800" dirty="0" smtClean="0">
                <a:solidFill>
                  <a:schemeClr val="bg2"/>
                </a:solidFill>
              </a:rPr>
              <a:t> l’utilisation </a:t>
            </a:r>
            <a:r>
              <a:rPr lang="fr-FR" sz="2800" dirty="0">
                <a:solidFill>
                  <a:schemeClr val="bg2"/>
                </a:solidFill>
              </a:rPr>
              <a:t>clinique s’éclipse à la suite de l’abandon de cette technique par le père de la </a:t>
            </a:r>
            <a:r>
              <a:rPr lang="fr-FR" sz="2800" dirty="0" smtClean="0">
                <a:solidFill>
                  <a:schemeClr val="bg2"/>
                </a:solidFill>
              </a:rPr>
              <a:t>psychanalyse</a:t>
            </a:r>
          </a:p>
          <a:p>
            <a:pPr marL="340551" lvl="1" indent="0" algn="just"/>
            <a:endParaRPr lang="fr-FR" sz="1900" dirty="0" smtClean="0">
              <a:solidFill>
                <a:schemeClr val="bg2"/>
              </a:solidFill>
            </a:endParaRPr>
          </a:p>
          <a:p>
            <a:pPr marL="93663" indent="0"/>
            <a:r>
              <a:rPr lang="fr-FR" sz="2800" dirty="0" smtClean="0">
                <a:solidFill>
                  <a:schemeClr val="bg2"/>
                </a:solidFill>
              </a:rPr>
              <a:t> Les recherches expérimentales se </a:t>
            </a:r>
            <a:r>
              <a:rPr lang="fr-FR" sz="2800" dirty="0">
                <a:solidFill>
                  <a:schemeClr val="bg2"/>
                </a:solidFill>
              </a:rPr>
              <a:t>poursuivent </a:t>
            </a:r>
            <a:r>
              <a:rPr lang="fr-FR" sz="2800" dirty="0" smtClean="0">
                <a:solidFill>
                  <a:schemeClr val="bg2"/>
                </a:solidFill>
              </a:rPr>
              <a:t>en </a:t>
            </a:r>
            <a:r>
              <a:rPr lang="fr-FR" sz="2800" dirty="0">
                <a:solidFill>
                  <a:schemeClr val="bg2"/>
                </a:solidFill>
              </a:rPr>
              <a:t>Europe et aux Etats-Unis (</a:t>
            </a:r>
            <a:r>
              <a:rPr lang="fr-FR" sz="2800" dirty="0" smtClean="0">
                <a:solidFill>
                  <a:schemeClr val="bg2"/>
                </a:solidFill>
              </a:rPr>
              <a:t>Hull &amp; Erickson)</a:t>
            </a:r>
          </a:p>
          <a:p>
            <a:pPr marL="93663" indent="0"/>
            <a:endParaRPr lang="fr-FR" sz="1900" dirty="0" smtClean="0">
              <a:solidFill>
                <a:schemeClr val="bg2"/>
              </a:solidFill>
            </a:endParaRPr>
          </a:p>
          <a:p>
            <a:pPr marL="93663" indent="0"/>
            <a:r>
              <a:rPr lang="fr-FR" sz="2800" dirty="0" smtClean="0">
                <a:solidFill>
                  <a:schemeClr val="bg2"/>
                </a:solidFill>
              </a:rPr>
              <a:t> </a:t>
            </a:r>
            <a:r>
              <a:rPr lang="fr-FR" sz="2800" b="1" dirty="0" smtClean="0">
                <a:solidFill>
                  <a:schemeClr val="bg2"/>
                </a:solidFill>
              </a:rPr>
              <a:t>Erickson</a:t>
            </a:r>
          </a:p>
          <a:p>
            <a:pPr lvl="1"/>
            <a:r>
              <a:rPr lang="fr-FR" sz="2800" dirty="0" smtClean="0">
                <a:solidFill>
                  <a:schemeClr val="bg2"/>
                </a:solidFill>
              </a:rPr>
              <a:t>L’hypno-thérapeute est un catalyseur, un «compagnon» du patient conduisant celui-ci vers ses ressources intérieures, stockées dans ses aptitudes latentes, sa mémoire consciente et inconsciente, ses facultés inexploitées d’apprentissage</a:t>
            </a:r>
          </a:p>
          <a:p>
            <a:pPr lvl="1"/>
            <a:endParaRPr lang="fr-FR" sz="2800" dirty="0" smtClean="0">
              <a:solidFill>
                <a:schemeClr val="bg2"/>
              </a:solidFill>
            </a:endParaRPr>
          </a:p>
          <a:p>
            <a:pPr marL="93663" indent="0"/>
            <a:endParaRPr lang="fr-FR" dirty="0"/>
          </a:p>
        </p:txBody>
      </p:sp>
      <p:sp>
        <p:nvSpPr>
          <p:cNvPr id="10244" name="Espace réservé du numéro de diapositive 5"/>
          <p:cNvSpPr>
            <a:spLocks noGrp="1"/>
          </p:cNvSpPr>
          <p:nvPr>
            <p:ph type="sldNum" sz="quarter" idx="12"/>
          </p:nvPr>
        </p:nvSpPr>
        <p:spPr/>
        <p:txBody>
          <a:bodyPr>
            <a:normAutofit/>
          </a:bodyPr>
          <a:lstStyle/>
          <a:p>
            <a:pPr>
              <a:defRPr/>
            </a:pPr>
            <a:fld id="{1E8218B5-A2B4-459D-9290-A43DB3FD0827}" type="slidenum">
              <a:rPr lang="fr-FR"/>
              <a:pPr>
                <a:defRPr/>
              </a:pPr>
              <a:t>5</a:t>
            </a:fld>
            <a:endParaRPr lang="fr-F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01740" y="260648"/>
            <a:ext cx="7499350" cy="1143000"/>
          </a:xfrm>
        </p:spPr>
        <p:txBody>
          <a:bodyPr>
            <a:normAutofit/>
          </a:bodyPr>
          <a:lstStyle/>
          <a:p>
            <a:pPr algn="r" fontAlgn="auto">
              <a:spcAft>
                <a:spcPts val="0"/>
              </a:spcAft>
              <a:defRPr/>
            </a:pP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Trois pratiques</a:t>
            </a:r>
          </a:p>
        </p:txBody>
      </p:sp>
      <p:sp>
        <p:nvSpPr>
          <p:cNvPr id="80899" name="Rectangle 3"/>
          <p:cNvSpPr>
            <a:spLocks noGrp="1" noChangeArrowheads="1"/>
          </p:cNvSpPr>
          <p:nvPr>
            <p:ph sz="half" idx="1"/>
          </p:nvPr>
        </p:nvSpPr>
        <p:spPr>
          <a:xfrm>
            <a:off x="323528" y="1772816"/>
            <a:ext cx="8177562" cy="4799456"/>
          </a:xfrm>
          <a:solidFill>
            <a:schemeClr val="tx2"/>
          </a:solidFill>
        </p:spPr>
        <p:txBody>
          <a:bodyPr>
            <a:normAutofit/>
          </a:bodyPr>
          <a:lstStyle/>
          <a:p>
            <a:pPr marL="365760" indent="-283464" eaLnBrk="1" fontAlgn="auto" hangingPunct="1">
              <a:lnSpc>
                <a:spcPct val="90000"/>
              </a:lnSpc>
              <a:spcAft>
                <a:spcPts val="0"/>
              </a:spcAft>
              <a:buFont typeface="Wingdings 2"/>
              <a:buChar char=""/>
              <a:defRPr/>
            </a:pPr>
            <a:endParaRPr lang="fr-FR" sz="2400" dirty="0" smtClean="0">
              <a:solidFill>
                <a:schemeClr val="bg2"/>
              </a:solidFill>
            </a:endParaRPr>
          </a:p>
          <a:p>
            <a:pPr marL="365760" indent="-283464" eaLnBrk="1" fontAlgn="auto" hangingPunct="1">
              <a:lnSpc>
                <a:spcPct val="90000"/>
              </a:lnSpc>
              <a:spcAft>
                <a:spcPts val="0"/>
              </a:spcAft>
              <a:buFont typeface="Wingdings 2"/>
              <a:buChar char=""/>
              <a:defRPr/>
            </a:pPr>
            <a:r>
              <a:rPr lang="fr-FR" sz="2400" dirty="0" smtClean="0">
                <a:solidFill>
                  <a:schemeClr val="bg2"/>
                </a:solidFill>
              </a:rPr>
              <a:t>L’hypnose de spectacle</a:t>
            </a:r>
          </a:p>
          <a:p>
            <a:pPr marL="365760" indent="-283464" eaLnBrk="1" fontAlgn="auto" hangingPunct="1">
              <a:lnSpc>
                <a:spcPct val="90000"/>
              </a:lnSpc>
              <a:spcAft>
                <a:spcPts val="0"/>
              </a:spcAft>
              <a:buFont typeface="Wingdings 2"/>
              <a:buChar char=""/>
              <a:defRPr/>
            </a:pPr>
            <a:endParaRPr lang="fr-FR" sz="2400" dirty="0" smtClean="0">
              <a:solidFill>
                <a:schemeClr val="bg2"/>
              </a:solidFill>
            </a:endParaRPr>
          </a:p>
          <a:p>
            <a:pPr marL="365760" indent="-283464" eaLnBrk="1" fontAlgn="auto" hangingPunct="1">
              <a:lnSpc>
                <a:spcPct val="90000"/>
              </a:lnSpc>
              <a:spcAft>
                <a:spcPts val="0"/>
              </a:spcAft>
              <a:buFont typeface="Wingdings 2"/>
              <a:buChar char=""/>
              <a:defRPr/>
            </a:pPr>
            <a:endParaRPr lang="fr-FR" sz="2400" dirty="0" smtClean="0">
              <a:solidFill>
                <a:schemeClr val="bg2"/>
              </a:solidFill>
            </a:endParaRPr>
          </a:p>
          <a:p>
            <a:pPr marL="365760" indent="-283464" eaLnBrk="1" fontAlgn="auto" hangingPunct="1">
              <a:lnSpc>
                <a:spcPct val="90000"/>
              </a:lnSpc>
              <a:spcAft>
                <a:spcPts val="0"/>
              </a:spcAft>
              <a:buFont typeface="Wingdings 2"/>
              <a:buNone/>
              <a:defRPr/>
            </a:pPr>
            <a:endParaRPr lang="fr-FR" sz="2400" dirty="0" smtClean="0">
              <a:solidFill>
                <a:schemeClr val="bg2"/>
              </a:solidFill>
            </a:endParaRPr>
          </a:p>
          <a:p>
            <a:pPr marL="365760" indent="-283464" eaLnBrk="1" fontAlgn="auto" hangingPunct="1">
              <a:lnSpc>
                <a:spcPct val="90000"/>
              </a:lnSpc>
              <a:spcAft>
                <a:spcPts val="0"/>
              </a:spcAft>
              <a:buFont typeface="Wingdings 2"/>
              <a:buChar char=""/>
              <a:defRPr/>
            </a:pPr>
            <a:r>
              <a:rPr lang="fr-FR" sz="2400" dirty="0" smtClean="0">
                <a:solidFill>
                  <a:schemeClr val="bg2"/>
                </a:solidFill>
              </a:rPr>
              <a:t>L’hypnose traditionnelle ou classique</a:t>
            </a:r>
          </a:p>
          <a:p>
            <a:pPr marL="365760" indent="-283464" eaLnBrk="1" fontAlgn="auto" hangingPunct="1">
              <a:lnSpc>
                <a:spcPct val="90000"/>
              </a:lnSpc>
              <a:spcAft>
                <a:spcPts val="0"/>
              </a:spcAft>
              <a:buFont typeface="Wingdings" pitchFamily="2" charset="2"/>
              <a:buNone/>
              <a:defRPr/>
            </a:pPr>
            <a:endParaRPr lang="fr-FR" sz="2400" dirty="0" smtClean="0">
              <a:solidFill>
                <a:schemeClr val="bg2"/>
              </a:solidFill>
            </a:endParaRPr>
          </a:p>
          <a:p>
            <a:pPr marL="365760" indent="-283464" eaLnBrk="1" fontAlgn="auto" hangingPunct="1">
              <a:lnSpc>
                <a:spcPct val="90000"/>
              </a:lnSpc>
              <a:spcAft>
                <a:spcPts val="0"/>
              </a:spcAft>
              <a:buFont typeface="Wingdings" pitchFamily="2" charset="2"/>
              <a:buNone/>
              <a:defRPr/>
            </a:pPr>
            <a:endParaRPr lang="fr-FR" sz="2400" dirty="0" smtClean="0">
              <a:solidFill>
                <a:schemeClr val="bg2"/>
              </a:solidFill>
            </a:endParaRPr>
          </a:p>
          <a:p>
            <a:pPr marL="365760" indent="-283464">
              <a:lnSpc>
                <a:spcPct val="90000"/>
              </a:lnSpc>
              <a:buFont typeface="Wingdings 2"/>
              <a:buChar char=""/>
              <a:defRPr/>
            </a:pPr>
            <a:r>
              <a:rPr lang="fr-FR" sz="2400" dirty="0" smtClean="0">
                <a:solidFill>
                  <a:schemeClr val="bg2"/>
                </a:solidFill>
              </a:rPr>
              <a:t>L’hypnose </a:t>
            </a:r>
            <a:r>
              <a:rPr lang="fr-FR" sz="2400" dirty="0" err="1" smtClean="0">
                <a:solidFill>
                  <a:schemeClr val="bg2"/>
                </a:solidFill>
              </a:rPr>
              <a:t>Ericksonienne</a:t>
            </a:r>
            <a:r>
              <a:rPr lang="fr-FR" sz="2400" dirty="0" smtClean="0">
                <a:solidFill>
                  <a:schemeClr val="bg2"/>
                </a:solidFill>
              </a:rPr>
              <a:t> </a:t>
            </a:r>
          </a:p>
          <a:p>
            <a:pPr marL="365760" indent="-283464">
              <a:lnSpc>
                <a:spcPct val="90000"/>
              </a:lnSpc>
              <a:buNone/>
              <a:defRPr/>
            </a:pPr>
            <a:r>
              <a:rPr lang="fr-FR" sz="2400" dirty="0" smtClean="0">
                <a:solidFill>
                  <a:schemeClr val="bg2"/>
                </a:solidFill>
              </a:rPr>
              <a:t>Permissive et thérapeutique </a:t>
            </a:r>
          </a:p>
          <a:p>
            <a:pPr marL="365760" indent="-283464">
              <a:lnSpc>
                <a:spcPct val="90000"/>
              </a:lnSpc>
              <a:buNone/>
              <a:defRPr/>
            </a:pPr>
            <a:r>
              <a:rPr lang="fr-FR" sz="2400" b="1" dirty="0" smtClean="0">
                <a:solidFill>
                  <a:schemeClr val="tx2"/>
                </a:solidFill>
              </a:rPr>
              <a:t>	</a:t>
            </a:r>
          </a:p>
        </p:txBody>
      </p:sp>
      <p:sp>
        <p:nvSpPr>
          <p:cNvPr id="16" name="Espace réservé du numéro de diapositive 15"/>
          <p:cNvSpPr>
            <a:spLocks noGrp="1"/>
          </p:cNvSpPr>
          <p:nvPr>
            <p:ph type="sldNum" sz="quarter" idx="12"/>
          </p:nvPr>
        </p:nvSpPr>
        <p:spPr/>
        <p:txBody>
          <a:bodyPr>
            <a:normAutofit/>
          </a:bodyPr>
          <a:lstStyle/>
          <a:p>
            <a:pPr>
              <a:defRPr/>
            </a:pPr>
            <a:fld id="{B41FBF0A-4F86-4C4C-9068-751648FB8649}" type="slidenum">
              <a:rPr lang="fr-FR"/>
              <a:pPr>
                <a:defRPr/>
              </a:pPr>
              <a:t>6</a:t>
            </a:fld>
            <a:endParaRPr lang="fr-FR"/>
          </a:p>
        </p:txBody>
      </p:sp>
      <p:pic>
        <p:nvPicPr>
          <p:cNvPr id="19461" name="Picture 7"/>
          <p:cNvPicPr>
            <a:picLocks noChangeAspect="1" noChangeArrowheads="1"/>
          </p:cNvPicPr>
          <p:nvPr/>
        </p:nvPicPr>
        <p:blipFill>
          <a:blip r:embed="rId3" cstate="print"/>
          <a:srcRect/>
          <a:stretch>
            <a:fillRect/>
          </a:stretch>
        </p:blipFill>
        <p:spPr bwMode="auto">
          <a:xfrm>
            <a:off x="4572000" y="4500570"/>
            <a:ext cx="1564526" cy="1610941"/>
          </a:xfrm>
          <a:prstGeom prst="rect">
            <a:avLst/>
          </a:prstGeom>
          <a:noFill/>
          <a:ln w="9525">
            <a:noFill/>
            <a:miter lim="800000"/>
            <a:headEnd/>
            <a:tailEnd/>
          </a:ln>
        </p:spPr>
      </p:pic>
      <p:pic>
        <p:nvPicPr>
          <p:cNvPr id="19462" name="Picture 5" descr="F:\thCA8RFQFL.jpg"/>
          <p:cNvPicPr>
            <a:picLocks noChangeAspect="1" noChangeArrowheads="1"/>
          </p:cNvPicPr>
          <p:nvPr/>
        </p:nvPicPr>
        <p:blipFill>
          <a:blip r:embed="rId4" cstate="print"/>
          <a:srcRect/>
          <a:stretch>
            <a:fillRect/>
          </a:stretch>
        </p:blipFill>
        <p:spPr bwMode="auto">
          <a:xfrm>
            <a:off x="6429388" y="2786058"/>
            <a:ext cx="1380480" cy="1735460"/>
          </a:xfrm>
          <a:prstGeom prst="rect">
            <a:avLst/>
          </a:prstGeom>
          <a:noFill/>
          <a:ln w="9525">
            <a:noFill/>
            <a:miter lim="800000"/>
            <a:headEnd/>
            <a:tailEnd/>
          </a:ln>
        </p:spPr>
      </p:pic>
      <p:pic>
        <p:nvPicPr>
          <p:cNvPr id="19463" name="Picture 6" descr="G:\thCA8W0Y8Q.jpg"/>
          <p:cNvPicPr>
            <a:picLocks noChangeAspect="1" noChangeArrowheads="1"/>
          </p:cNvPicPr>
          <p:nvPr/>
        </p:nvPicPr>
        <p:blipFill>
          <a:blip r:embed="rId5" cstate="print"/>
          <a:srcRect/>
          <a:stretch>
            <a:fillRect/>
          </a:stretch>
        </p:blipFill>
        <p:spPr bwMode="auto">
          <a:xfrm>
            <a:off x="4004461" y="1919282"/>
            <a:ext cx="1732404" cy="100965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Et pour la douleur ?</a:t>
            </a:r>
            <a:endParaRPr lang="fr-FR" sz="4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
        <p:nvSpPr>
          <p:cNvPr id="3" name="Espace réservé du contenu 2"/>
          <p:cNvSpPr>
            <a:spLocks noGrp="1"/>
          </p:cNvSpPr>
          <p:nvPr>
            <p:ph idx="1"/>
          </p:nvPr>
        </p:nvSpPr>
        <p:spPr>
          <a:solidFill>
            <a:schemeClr val="tx2"/>
          </a:solidFill>
        </p:spPr>
        <p:txBody>
          <a:bodyPr/>
          <a:lstStyle/>
          <a:p>
            <a:r>
              <a:rPr lang="fr-FR" sz="2400" dirty="0" smtClean="0">
                <a:solidFill>
                  <a:schemeClr val="bg2"/>
                </a:solidFill>
              </a:rPr>
              <a:t>La prise en charge de la douleur ne se résume pas aux méthodes pharmacologiques</a:t>
            </a:r>
          </a:p>
          <a:p>
            <a:endParaRPr lang="fr-FR" sz="2400" dirty="0" smtClean="0">
              <a:solidFill>
                <a:schemeClr val="bg2"/>
              </a:solidFill>
            </a:endParaRPr>
          </a:p>
          <a:p>
            <a:r>
              <a:rPr lang="fr-FR" sz="2400" dirty="0" smtClean="0">
                <a:solidFill>
                  <a:schemeClr val="bg2"/>
                </a:solidFill>
              </a:rPr>
              <a:t>Prise en charge globale</a:t>
            </a:r>
          </a:p>
          <a:p>
            <a:endParaRPr lang="fr-FR" sz="2400" dirty="0" smtClean="0">
              <a:solidFill>
                <a:schemeClr val="bg2"/>
              </a:solidFill>
            </a:endParaRPr>
          </a:p>
          <a:p>
            <a:r>
              <a:rPr lang="fr-FR" sz="2400" dirty="0" smtClean="0">
                <a:solidFill>
                  <a:schemeClr val="bg2"/>
                </a:solidFill>
              </a:rPr>
              <a:t>Pratiques psychocorporelles intégrées au parcours de soins du patient douloureux chronique</a:t>
            </a:r>
          </a:p>
          <a:p>
            <a:endParaRPr lang="fr-FR" sz="2400" dirty="0" smtClean="0">
              <a:solidFill>
                <a:schemeClr val="bg2"/>
              </a:solidFill>
            </a:endParaRPr>
          </a:p>
          <a:p>
            <a:pPr lvl="1"/>
            <a:r>
              <a:rPr lang="fr-FR" sz="2400" dirty="0" smtClean="0">
                <a:solidFill>
                  <a:schemeClr val="bg2"/>
                </a:solidFill>
              </a:rPr>
              <a:t>L’hypnose et surtout l’</a:t>
            </a:r>
            <a:r>
              <a:rPr lang="fr-FR" sz="2400" dirty="0" err="1" smtClean="0">
                <a:solidFill>
                  <a:schemeClr val="bg2"/>
                </a:solidFill>
              </a:rPr>
              <a:t>auto-hypnose</a:t>
            </a:r>
            <a:r>
              <a:rPr lang="fr-FR" sz="2400" dirty="0" smtClean="0">
                <a:solidFill>
                  <a:schemeClr val="bg2"/>
                </a:solidFill>
              </a:rPr>
              <a:t>+++</a:t>
            </a:r>
            <a:endParaRPr lang="fr-FR" sz="2400" dirty="0">
              <a:solidFill>
                <a:schemeClr val="bg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76366" y="274638"/>
            <a:ext cx="7467600" cy="1143000"/>
          </a:xfrm>
        </p:spPr>
        <p:txBody>
          <a:bodyPr>
            <a:normAutofit/>
          </a:bodyPr>
          <a:lstStyle/>
          <a:p>
            <a:pPr algn="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Pour quelles douleurs ?</a:t>
            </a:r>
            <a:endParaRPr lang="fr-FR" sz="4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
        <p:nvSpPr>
          <p:cNvPr id="3" name="Espace réservé du contenu 2"/>
          <p:cNvSpPr>
            <a:spLocks noGrp="1"/>
          </p:cNvSpPr>
          <p:nvPr>
            <p:ph idx="1"/>
          </p:nvPr>
        </p:nvSpPr>
        <p:spPr>
          <a:xfrm>
            <a:off x="457200" y="1600200"/>
            <a:ext cx="8186766" cy="4757758"/>
          </a:xfrm>
          <a:solidFill>
            <a:schemeClr val="tx2"/>
          </a:solidFill>
        </p:spPr>
        <p:txBody>
          <a:bodyPr>
            <a:normAutofit fontScale="92500" lnSpcReduction="20000"/>
          </a:bodyPr>
          <a:lstStyle/>
          <a:p>
            <a:endParaRPr lang="fr-FR" sz="2400" dirty="0" smtClean="0">
              <a:solidFill>
                <a:schemeClr val="bg2"/>
              </a:solidFill>
            </a:endParaRPr>
          </a:p>
          <a:p>
            <a:r>
              <a:rPr lang="fr-FR" sz="2600" dirty="0" smtClean="0">
                <a:solidFill>
                  <a:schemeClr val="bg2"/>
                </a:solidFill>
              </a:rPr>
              <a:t>Pour toutes les douleurs chroniques</a:t>
            </a:r>
          </a:p>
          <a:p>
            <a:endParaRPr lang="fr-FR" sz="2600" dirty="0" smtClean="0">
              <a:solidFill>
                <a:schemeClr val="bg2"/>
              </a:solidFill>
            </a:endParaRPr>
          </a:p>
          <a:p>
            <a:r>
              <a:rPr lang="fr-FR" sz="2600" dirty="0" smtClean="0">
                <a:solidFill>
                  <a:schemeClr val="bg2"/>
                </a:solidFill>
              </a:rPr>
              <a:t>Dans l’accompagnement de soins douloureux</a:t>
            </a:r>
          </a:p>
          <a:p>
            <a:endParaRPr lang="fr-FR" sz="2600" dirty="0" smtClean="0">
              <a:solidFill>
                <a:schemeClr val="bg2"/>
              </a:solidFill>
            </a:endParaRPr>
          </a:p>
          <a:p>
            <a:r>
              <a:rPr lang="fr-FR" sz="2600" dirty="0" smtClean="0">
                <a:solidFill>
                  <a:schemeClr val="bg2"/>
                </a:solidFill>
              </a:rPr>
              <a:t>Lors de phobies de soins</a:t>
            </a:r>
          </a:p>
          <a:p>
            <a:endParaRPr lang="fr-FR" sz="2600" dirty="0" smtClean="0">
              <a:solidFill>
                <a:schemeClr val="bg2"/>
              </a:solidFill>
            </a:endParaRPr>
          </a:p>
          <a:p>
            <a:r>
              <a:rPr lang="fr-FR" sz="2600" dirty="0" smtClean="0">
                <a:solidFill>
                  <a:schemeClr val="bg2"/>
                </a:solidFill>
              </a:rPr>
              <a:t>En pré, en per (hypno sédation) et en post opératoire</a:t>
            </a:r>
          </a:p>
          <a:p>
            <a:endParaRPr lang="fr-FR" sz="2600" dirty="0" smtClean="0">
              <a:solidFill>
                <a:schemeClr val="bg2"/>
              </a:solidFill>
            </a:endParaRPr>
          </a:p>
          <a:p>
            <a:r>
              <a:rPr lang="fr-FR" sz="2600" dirty="0" smtClean="0">
                <a:solidFill>
                  <a:schemeClr val="bg2"/>
                </a:solidFill>
              </a:rPr>
              <a:t>En obstétrique</a:t>
            </a:r>
          </a:p>
          <a:p>
            <a:endParaRPr lang="fr-FR" sz="2600" dirty="0" smtClean="0">
              <a:solidFill>
                <a:schemeClr val="bg2"/>
              </a:solidFill>
            </a:endParaRPr>
          </a:p>
          <a:p>
            <a:r>
              <a:rPr lang="fr-FR" sz="2600" dirty="0" smtClean="0">
                <a:solidFill>
                  <a:schemeClr val="bg2"/>
                </a:solidFill>
              </a:rPr>
              <a:t>En soins palliatifs</a:t>
            </a:r>
          </a:p>
          <a:p>
            <a:endParaRPr lang="fr-FR" dirty="0" smtClean="0"/>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6300" y="274638"/>
            <a:ext cx="7467600" cy="1143000"/>
          </a:xfrm>
        </p:spPr>
        <p:txBody>
          <a:bodyPr>
            <a:normAutofit/>
          </a:bodyPr>
          <a:lstStyle/>
          <a:p>
            <a:pPr algn="r"/>
            <a:r>
              <a:rPr lang="fr-FR" sz="4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Les effets possibles</a:t>
            </a:r>
            <a:endParaRPr lang="fr-FR" sz="4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
        <p:nvSpPr>
          <p:cNvPr id="3" name="Espace réservé du contenu 2"/>
          <p:cNvSpPr>
            <a:spLocks noGrp="1"/>
          </p:cNvSpPr>
          <p:nvPr>
            <p:ph idx="1"/>
          </p:nvPr>
        </p:nvSpPr>
        <p:spPr>
          <a:xfrm>
            <a:off x="457200" y="1600200"/>
            <a:ext cx="7758138" cy="4686320"/>
          </a:xfrm>
          <a:solidFill>
            <a:schemeClr val="tx2"/>
          </a:solidFill>
        </p:spPr>
        <p:txBody>
          <a:bodyPr>
            <a:normAutofit fontScale="77500" lnSpcReduction="20000"/>
          </a:bodyPr>
          <a:lstStyle/>
          <a:p>
            <a:endParaRPr lang="fr-FR" sz="3100" dirty="0" smtClean="0">
              <a:solidFill>
                <a:schemeClr val="bg2"/>
              </a:solidFill>
            </a:endParaRPr>
          </a:p>
          <a:p>
            <a:r>
              <a:rPr lang="fr-FR" sz="3100" dirty="0" smtClean="0">
                <a:solidFill>
                  <a:schemeClr val="bg2"/>
                </a:solidFill>
              </a:rPr>
              <a:t>Diminution du nombre de crises</a:t>
            </a:r>
          </a:p>
          <a:p>
            <a:endParaRPr lang="fr-FR" sz="3100" dirty="0" smtClean="0">
              <a:solidFill>
                <a:schemeClr val="bg2"/>
              </a:solidFill>
            </a:endParaRPr>
          </a:p>
          <a:p>
            <a:r>
              <a:rPr lang="fr-FR" sz="3100" dirty="0" smtClean="0">
                <a:solidFill>
                  <a:schemeClr val="bg2"/>
                </a:solidFill>
              </a:rPr>
              <a:t>Diminution de l’intensité des crises</a:t>
            </a:r>
          </a:p>
          <a:p>
            <a:endParaRPr lang="fr-FR" sz="3100" dirty="0" smtClean="0">
              <a:solidFill>
                <a:schemeClr val="bg2"/>
              </a:solidFill>
            </a:endParaRPr>
          </a:p>
          <a:p>
            <a:r>
              <a:rPr lang="fr-FR" sz="3100" dirty="0" smtClean="0">
                <a:solidFill>
                  <a:schemeClr val="bg2"/>
                </a:solidFill>
              </a:rPr>
              <a:t>Diminution de l’angoisse/anxiété associée aux douleurs</a:t>
            </a:r>
          </a:p>
          <a:p>
            <a:endParaRPr lang="fr-FR" sz="3100" dirty="0" smtClean="0">
              <a:solidFill>
                <a:schemeClr val="bg2"/>
              </a:solidFill>
            </a:endParaRPr>
          </a:p>
          <a:p>
            <a:r>
              <a:rPr lang="fr-FR" sz="3100" dirty="0" smtClean="0">
                <a:solidFill>
                  <a:schemeClr val="bg2"/>
                </a:solidFill>
              </a:rPr>
              <a:t>Action sur l’anticipation anxieuse lors de l’apparition de symptômes de crises</a:t>
            </a:r>
          </a:p>
          <a:p>
            <a:endParaRPr lang="fr-FR" sz="3100" dirty="0" smtClean="0">
              <a:solidFill>
                <a:schemeClr val="bg2"/>
              </a:solidFill>
            </a:endParaRPr>
          </a:p>
          <a:p>
            <a:r>
              <a:rPr lang="fr-FR" sz="3100" dirty="0" smtClean="0">
                <a:solidFill>
                  <a:schemeClr val="bg2"/>
                </a:solidFill>
              </a:rPr>
              <a:t>Diminution possible de la consommation médicamenteuse</a:t>
            </a:r>
          </a:p>
          <a:p>
            <a:endParaRPr lang="fr-FR" dirty="0" smtClean="0"/>
          </a:p>
          <a:p>
            <a:endParaRPr lang="fr-F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2966</TotalTime>
  <Words>876</Words>
  <Application>Microsoft Office PowerPoint</Application>
  <PresentationFormat>Affichage à l'écran (4:3)</PresentationFormat>
  <Paragraphs>188</Paragraphs>
  <Slides>19</Slides>
  <Notes>4</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Technique</vt:lpstr>
      <vt:lpstr>Diapositive 1</vt:lpstr>
      <vt:lpstr>Diapositive 2</vt:lpstr>
      <vt:lpstr>Diapositive 3</vt:lpstr>
      <vt:lpstr>Un peu d’histoire</vt:lpstr>
      <vt:lpstr>Un peu d’histoire</vt:lpstr>
      <vt:lpstr>Trois pratiques</vt:lpstr>
      <vt:lpstr>Et pour la douleur ?</vt:lpstr>
      <vt:lpstr>Pour quelles douleurs ?</vt:lpstr>
      <vt:lpstr>Les effets possibles</vt:lpstr>
      <vt:lpstr>Comment ?</vt:lpstr>
      <vt:lpstr>Diapositive 11</vt:lpstr>
      <vt:lpstr>OUTILS DE COMMUNICATION</vt:lpstr>
      <vt:lpstr>OUTILS DE COMMUNICATION</vt:lpstr>
      <vt:lpstr>Soigner les maux par  les mots</vt:lpstr>
      <vt:lpstr>L’hypnose conversationnelle</vt:lpstr>
      <vt:lpstr>Hypnose et faim de vie </vt:lpstr>
      <vt:lpstr>Diapositive 17</vt:lpstr>
      <vt:lpstr>Ressenti patients    soignants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L’hypnose au service de la médecine</dc:title>
  <dc:creator>ch2992</dc:creator>
  <cp:lastModifiedBy>GUERIN Vanessa</cp:lastModifiedBy>
  <cp:revision>37</cp:revision>
  <dcterms:created xsi:type="dcterms:W3CDTF">2016-03-30T14:29:06Z</dcterms:created>
  <dcterms:modified xsi:type="dcterms:W3CDTF">2016-04-07T12:59:32Z</dcterms:modified>
</cp:coreProperties>
</file>