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51"/>
  </p:notesMasterIdLst>
  <p:sldIdLst>
    <p:sldId id="257" r:id="rId2"/>
    <p:sldId id="326" r:id="rId3"/>
    <p:sldId id="334" r:id="rId4"/>
    <p:sldId id="336" r:id="rId5"/>
    <p:sldId id="305" r:id="rId6"/>
    <p:sldId id="267" r:id="rId7"/>
    <p:sldId id="268" r:id="rId8"/>
    <p:sldId id="269" r:id="rId9"/>
    <p:sldId id="291" r:id="rId10"/>
    <p:sldId id="310" r:id="rId11"/>
    <p:sldId id="309" r:id="rId12"/>
    <p:sldId id="296" r:id="rId13"/>
    <p:sldId id="327" r:id="rId14"/>
    <p:sldId id="259" r:id="rId15"/>
    <p:sldId id="313" r:id="rId16"/>
    <p:sldId id="315" r:id="rId17"/>
    <p:sldId id="314" r:id="rId18"/>
    <p:sldId id="297" r:id="rId19"/>
    <p:sldId id="302" r:id="rId20"/>
    <p:sldId id="316" r:id="rId21"/>
    <p:sldId id="329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33" r:id="rId30"/>
    <p:sldId id="276" r:id="rId31"/>
    <p:sldId id="328" r:id="rId32"/>
    <p:sldId id="324" r:id="rId33"/>
    <p:sldId id="325" r:id="rId34"/>
    <p:sldId id="311" r:id="rId35"/>
    <p:sldId id="292" r:id="rId36"/>
    <p:sldId id="293" r:id="rId37"/>
    <p:sldId id="270" r:id="rId38"/>
    <p:sldId id="275" r:id="rId39"/>
    <p:sldId id="279" r:id="rId40"/>
    <p:sldId id="272" r:id="rId41"/>
    <p:sldId id="331" r:id="rId42"/>
    <p:sldId id="330" r:id="rId43"/>
    <p:sldId id="308" r:id="rId44"/>
    <p:sldId id="332" r:id="rId45"/>
    <p:sldId id="300" r:id="rId46"/>
    <p:sldId id="307" r:id="rId47"/>
    <p:sldId id="335" r:id="rId48"/>
    <p:sldId id="285" r:id="rId49"/>
    <p:sldId id="304" r:id="rId5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D2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2" autoAdjust="0"/>
    <p:restoredTop sz="98442" autoAdjust="0"/>
  </p:normalViewPr>
  <p:slideViewPr>
    <p:cSldViewPr>
      <p:cViewPr varScale="1">
        <p:scale>
          <a:sx n="67" d="100"/>
          <a:sy n="67" d="100"/>
        </p:scale>
        <p:origin x="-280" y="-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8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76DCCDB-618C-4FA0-9240-9041DB4B1D61}" type="datetimeFigureOut">
              <a:rPr lang="fr-FR"/>
              <a:pPr>
                <a:defRPr/>
              </a:pPr>
              <a:t>26/10/2012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7116307-56D2-4A11-85EF-B6831C812B1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16307-56D2-4A11-85EF-B6831C812B16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16307-56D2-4A11-85EF-B6831C812B16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136195" name="Espace réservé des commentaires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136196" name="Espace réservé du numéro de diapositive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303" y="8685443"/>
            <a:ext cx="2972116" cy="4570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33" tIns="45716" rIns="91433" bIns="45716"/>
          <a:lstStyle/>
          <a:p>
            <a:fld id="{6BFA0898-8CFD-49A2-942F-3617D3487E91}" type="slidenum">
              <a:rPr lang="fr-FR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1B3BBF-9322-4E63-9E4B-191335EC4C49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16307-56D2-4A11-85EF-B6831C812B16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16307-56D2-4A11-85EF-B6831C812B16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16307-56D2-4A11-85EF-B6831C812B16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16307-56D2-4A11-85EF-B6831C812B16}" type="slidenum">
              <a:rPr lang="fr-FR" smtClean="0"/>
              <a:pPr>
                <a:defRPr/>
              </a:pPr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16307-56D2-4A11-85EF-B6831C812B16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88C1A9-9C82-4B3E-AAB1-69C8CA116BC1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040CDB-FA74-4998-8D73-9800F8032074}" type="slidenum">
              <a:rPr lang="fr-FR" smtClean="0"/>
              <a:pPr>
                <a:defRPr/>
              </a:pPr>
              <a:t>19</a:t>
            </a:fld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16307-56D2-4A11-85EF-B6831C812B16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040CDB-FA74-4998-8D73-9800F8032074}" type="slidenum">
              <a:rPr lang="fr-FR" smtClean="0"/>
              <a:pPr>
                <a:defRPr/>
              </a:pPr>
              <a:t>20</a:t>
            </a:fld>
            <a:endParaRPr lang="fr-F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16307-56D2-4A11-85EF-B6831C812B16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040CDB-FA74-4998-8D73-9800F8032074}" type="slidenum">
              <a:rPr lang="fr-FR" smtClean="0"/>
              <a:pPr>
                <a:defRPr/>
              </a:pPr>
              <a:t>22</a:t>
            </a:fld>
            <a:endParaRPr lang="fr-F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040CDB-FA74-4998-8D73-9800F8032074}" type="slidenum">
              <a:rPr lang="fr-FR" smtClean="0"/>
              <a:pPr>
                <a:defRPr/>
              </a:pPr>
              <a:t>23</a:t>
            </a:fld>
            <a:endParaRPr lang="fr-F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040CDB-FA74-4998-8D73-9800F8032074}" type="slidenum">
              <a:rPr lang="fr-FR" smtClean="0"/>
              <a:pPr>
                <a:defRPr/>
              </a:pPr>
              <a:t>24</a:t>
            </a:fld>
            <a:endParaRPr lang="fr-F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040CDB-FA74-4998-8D73-9800F8032074}" type="slidenum">
              <a:rPr lang="fr-FR" smtClean="0"/>
              <a:pPr>
                <a:defRPr/>
              </a:pPr>
              <a:t>25</a:t>
            </a:fld>
            <a:endParaRPr lang="fr-F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040CDB-FA74-4998-8D73-9800F8032074}" type="slidenum">
              <a:rPr lang="fr-FR" smtClean="0"/>
              <a:pPr>
                <a:defRPr/>
              </a:pPr>
              <a:t>26</a:t>
            </a:fld>
            <a:endParaRPr lang="fr-F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040CDB-FA74-4998-8D73-9800F8032074}" type="slidenum">
              <a:rPr lang="fr-FR" smtClean="0"/>
              <a:pPr>
                <a:defRPr/>
              </a:pPr>
              <a:t>27</a:t>
            </a:fld>
            <a:endParaRPr lang="fr-F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040CDB-FA74-4998-8D73-9800F8032074}" type="slidenum">
              <a:rPr lang="fr-FR" smtClean="0"/>
              <a:pPr>
                <a:defRPr/>
              </a:pPr>
              <a:t>28</a:t>
            </a:fld>
            <a:endParaRPr lang="fr-F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16307-56D2-4A11-85EF-B6831C812B16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16307-56D2-4A11-85EF-B6831C812B16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16307-56D2-4A11-85EF-B6831C812B16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16307-56D2-4A11-85EF-B6831C812B16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040CDB-FA74-4998-8D73-9800F8032074}" type="slidenum">
              <a:rPr lang="fr-FR" smtClean="0"/>
              <a:pPr>
                <a:defRPr/>
              </a:pPr>
              <a:t>32</a:t>
            </a:fld>
            <a:endParaRPr lang="fr-F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136195" name="Espace réservé des commentaires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136196" name="Espace réservé du numéro de diapositive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303" y="8685443"/>
            <a:ext cx="2972116" cy="4570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33" tIns="45716" rIns="91433" bIns="45716"/>
          <a:lstStyle/>
          <a:p>
            <a:fld id="{6BFA0898-8CFD-49A2-942F-3617D3487E91}" type="slidenum">
              <a:rPr lang="fr-FR"/>
              <a:pPr/>
              <a:t>33</a:t>
            </a:fld>
            <a:endParaRPr 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136195" name="Espace réservé des commentaires 2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136196" name="Espace réservé du numéro de diapositive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303" y="8685443"/>
            <a:ext cx="2972116" cy="4570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33" tIns="45716" rIns="91433" bIns="45716"/>
          <a:lstStyle/>
          <a:p>
            <a:fld id="{6BFA0898-8CFD-49A2-942F-3617D3487E91}" type="slidenum">
              <a:rPr lang="fr-FR"/>
              <a:pPr/>
              <a:t>34</a:t>
            </a:fld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E08E1F-4E31-4A79-9489-F7F4D6A98153}" type="slidenum">
              <a:rPr lang="fr-FR" smtClean="0"/>
              <a:pPr>
                <a:defRPr/>
              </a:pPr>
              <a:t>35</a:t>
            </a:fld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1825AA-8C77-47DC-BE47-EEF1A2BE6A2D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16307-56D2-4A11-85EF-B6831C812B16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16307-56D2-4A11-85EF-B6831C812B16}" type="slidenum">
              <a:rPr lang="fr-FR" smtClean="0"/>
              <a:pPr>
                <a:defRPr/>
              </a:pPr>
              <a:t>38</a:t>
            </a:fld>
            <a:endParaRPr lang="fr-F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16307-56D2-4A11-85EF-B6831C812B16}" type="slidenum">
              <a:rPr lang="fr-FR" smtClean="0"/>
              <a:pPr>
                <a:defRPr/>
              </a:pPr>
              <a:t>39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040CDB-FA74-4998-8D73-9800F8032074}" type="slidenum">
              <a:rPr lang="fr-FR" smtClean="0"/>
              <a:pPr>
                <a:defRPr/>
              </a:pPr>
              <a:t>4</a:t>
            </a:fld>
            <a:endParaRPr lang="fr-FR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16307-56D2-4A11-85EF-B6831C812B16}" type="slidenum">
              <a:rPr lang="fr-FR" smtClean="0"/>
              <a:pPr>
                <a:defRPr/>
              </a:pPr>
              <a:t>40</a:t>
            </a:fld>
            <a:endParaRPr lang="fr-F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16307-56D2-4A11-85EF-B6831C812B16}" type="slidenum">
              <a:rPr lang="fr-FR" smtClean="0"/>
              <a:pPr>
                <a:defRPr/>
              </a:pPr>
              <a:t>41</a:t>
            </a:fld>
            <a:endParaRPr lang="fr-F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16307-56D2-4A11-85EF-B6831C812B16}" type="slidenum">
              <a:rPr lang="fr-FR" smtClean="0"/>
              <a:pPr>
                <a:defRPr/>
              </a:pPr>
              <a:t>42</a:t>
            </a:fld>
            <a:endParaRPr lang="fr-F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16307-56D2-4A11-85EF-B6831C812B16}" type="slidenum">
              <a:rPr lang="fr-FR" smtClean="0"/>
              <a:pPr>
                <a:defRPr/>
              </a:pPr>
              <a:t>43</a:t>
            </a:fld>
            <a:endParaRPr lang="fr-F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16307-56D2-4A11-85EF-B6831C812B16}" type="slidenum">
              <a:rPr lang="fr-FR" smtClean="0"/>
              <a:pPr>
                <a:defRPr/>
              </a:pPr>
              <a:t>44</a:t>
            </a:fld>
            <a:endParaRPr lang="fr-F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16307-56D2-4A11-85EF-B6831C812B16}" type="slidenum">
              <a:rPr lang="fr-FR" smtClean="0"/>
              <a:pPr>
                <a:defRPr/>
              </a:pPr>
              <a:t>45</a:t>
            </a:fld>
            <a:endParaRPr lang="fr-F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16307-56D2-4A11-85EF-B6831C812B16}" type="slidenum">
              <a:rPr lang="fr-FR" smtClean="0"/>
              <a:pPr>
                <a:defRPr/>
              </a:pPr>
              <a:t>46</a:t>
            </a:fld>
            <a:endParaRPr lang="fr-F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16307-56D2-4A11-85EF-B6831C812B16}" type="slidenum">
              <a:rPr lang="fr-FR" smtClean="0"/>
              <a:pPr>
                <a:defRPr/>
              </a:pPr>
              <a:t>47</a:t>
            </a:fld>
            <a:endParaRPr lang="fr-F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16307-56D2-4A11-85EF-B6831C812B16}" type="slidenum">
              <a:rPr lang="fr-FR" smtClean="0"/>
              <a:pPr>
                <a:defRPr/>
              </a:pPr>
              <a:t>48</a:t>
            </a:fld>
            <a:endParaRPr lang="fr-F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16307-56D2-4A11-85EF-B6831C812B16}" type="slidenum">
              <a:rPr lang="fr-FR" smtClean="0"/>
              <a:pPr>
                <a:defRPr/>
              </a:pPr>
              <a:t>49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16307-56D2-4A11-85EF-B6831C812B16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16307-56D2-4A11-85EF-B6831C812B16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16307-56D2-4A11-85EF-B6831C812B16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16307-56D2-4A11-85EF-B6831C812B16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7116307-56D2-4A11-85EF-B6831C812B16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28" name="Titr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7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3652D-9D7B-47CA-877E-3CEE9C7C7D2A}" type="datetimeFigureOut">
              <a:rPr lang="en-US"/>
              <a:pPr>
                <a:defRPr/>
              </a:pPr>
              <a:t>10/26/2012</a:t>
            </a:fld>
            <a:endParaRPr lang="en-US"/>
          </a:p>
        </p:txBody>
      </p:sp>
      <p:sp>
        <p:nvSpPr>
          <p:cNvPr id="8" name="Espace réservé du numéro de diapositive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E4B94-BF10-46F6-9C09-92352F586B4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10" name="Espace réservé du pied de page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8303E-5FDC-4DF3-ABCA-43CDAA5D20A5}" type="datetimeFigureOut">
              <a:rPr lang="en-US"/>
              <a:pPr>
                <a:defRPr/>
              </a:pPr>
              <a:t>10/26/2012</a:t>
            </a:fld>
            <a:endParaRPr lang="en-US"/>
          </a:p>
        </p:txBody>
      </p:sp>
      <p:sp>
        <p:nvSpPr>
          <p:cNvPr id="5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1626F-02CC-40CB-955F-EE5953BA0F3C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B27C4-97FA-47DB-A28F-57795214776E}" type="datetimeFigureOut">
              <a:rPr lang="en-US"/>
              <a:pPr>
                <a:defRPr/>
              </a:pPr>
              <a:t>10/26/2012</a:t>
            </a:fld>
            <a:endParaRPr lang="en-US"/>
          </a:p>
        </p:txBody>
      </p:sp>
      <p:sp>
        <p:nvSpPr>
          <p:cNvPr id="5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8D3171-8FC5-4575-A088-A9F8E16FE22E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7" name="Titr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4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6067D-54C1-4BC0-917F-367E824D640C}" type="datetimeFigureOut">
              <a:rPr lang="en-US"/>
              <a:pPr>
                <a:defRPr/>
              </a:pPr>
              <a:t>10/26/2012</a:t>
            </a:fld>
            <a:endParaRPr lang="en-US"/>
          </a:p>
        </p:txBody>
      </p:sp>
      <p:sp>
        <p:nvSpPr>
          <p:cNvPr id="5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FB235-19D1-4599-8279-E9A074B5E3F4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217FB-D10D-4B6F-B3B6-3250BFB55543}" type="datetimeFigureOut">
              <a:rPr lang="en-US"/>
              <a:pPr>
                <a:defRPr/>
              </a:pPr>
              <a:t>10/26/2012</a:t>
            </a:fld>
            <a:endParaRPr lang="en-US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72FBB-7071-4CAC-84EC-4D6C0C9FB04D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2F9A6-086D-4EF0-80FB-8AE2C7EB70D1}" type="datetimeFigureOut">
              <a:rPr lang="en-US"/>
              <a:pPr>
                <a:defRPr/>
              </a:pPr>
              <a:t>10/26/2012</a:t>
            </a:fld>
            <a:endParaRPr lang="en-US"/>
          </a:p>
        </p:txBody>
      </p:sp>
      <p:sp>
        <p:nvSpPr>
          <p:cNvPr id="6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8C10B-6731-4A0D-B0EC-3B222A3916A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2" name="Espace réservé du contenu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34" name="Espace réservé du contenu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EC8B4-5B16-42B2-970B-17D21C0089D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Espace réservé de la dat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28A56-97DC-4056-BCC3-E37205624F13}" type="datetimeFigureOut">
              <a:rPr lang="en-US"/>
              <a:pPr>
                <a:defRPr/>
              </a:pPr>
              <a:t>10/26/2012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E4AC5-BB14-468F-9CDF-20C3B7D82A86}" type="datetimeFigureOut">
              <a:rPr lang="en-US"/>
              <a:pPr>
                <a:defRPr/>
              </a:pPr>
              <a:t>10/26/2012</a:t>
            </a:fld>
            <a:endParaRPr lang="en-US"/>
          </a:p>
        </p:txBody>
      </p:sp>
      <p:sp>
        <p:nvSpPr>
          <p:cNvPr id="4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A46D9-D27B-4CE8-89C2-7B77E18D912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C0365-651C-4D44-842B-9DF4B8C5A852}" type="datetimeFigureOut">
              <a:rPr lang="en-US"/>
              <a:pPr>
                <a:defRPr/>
              </a:pPr>
              <a:t>10/26/2012</a:t>
            </a:fld>
            <a:endParaRPr lang="en-US"/>
          </a:p>
        </p:txBody>
      </p:sp>
      <p:sp>
        <p:nvSpPr>
          <p:cNvPr id="3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C04BA-5A95-4A4C-982E-5B79601FBA9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contenu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31" name="Titr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5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E86C8-2A84-4C87-A97E-A6C3A2431373}" type="datetimeFigureOut">
              <a:rPr lang="en-US"/>
              <a:pPr>
                <a:defRPr/>
              </a:pPr>
              <a:t>10/26/2012</a:t>
            </a:fld>
            <a:endParaRPr lang="en-US"/>
          </a:p>
        </p:txBody>
      </p:sp>
      <p:sp>
        <p:nvSpPr>
          <p:cNvPr id="6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CFEBE-061D-494B-979B-CADEBBDC4337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26AE3-5456-4844-842E-193B791B143A}" type="datetimeFigureOut">
              <a:rPr lang="en-US"/>
              <a:pPr>
                <a:defRPr/>
              </a:pPr>
              <a:t>10/26/2012</a:t>
            </a:fld>
            <a:endParaRPr lang="en-US"/>
          </a:p>
        </p:txBody>
      </p:sp>
      <p:sp>
        <p:nvSpPr>
          <p:cNvPr id="6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329D7-B9CE-4CE1-9C7E-E9FBEC2C7452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5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exte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AA77E6-E045-4719-898F-45E3367F7E8A}" type="datetimeFigureOut">
              <a:rPr lang="en-US"/>
              <a:pPr>
                <a:defRPr/>
              </a:pPr>
              <a:t>10/26/2012</a:t>
            </a:fld>
            <a:endParaRPr lang="en-US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F8C099-EEA1-4138-BF85-F0E563258C8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75" r:id="rId2"/>
    <p:sldLayoutId id="2147483684" r:id="rId3"/>
    <p:sldLayoutId id="2147483676" r:id="rId4"/>
    <p:sldLayoutId id="2147483685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fontAlgn="base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http://www.lecerveau.mcgill.ca/flash/capsules/images/outil_bleu11_img03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mercury.bio.uaf.edu/~kevin_mccracken/reprints/nature-413-128.pdf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8.jpeg"/><Relationship Id="rId4" Type="http://schemas.openxmlformats.org/officeDocument/2006/relationships/oleObject" Target="../embeddings/oleObject1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>
          <a:xfrm>
            <a:off x="107504" y="188640"/>
            <a:ext cx="8928992" cy="2808312"/>
          </a:xfrm>
          <a:solidFill>
            <a:schemeClr val="bg1"/>
          </a:solidFill>
          <a:ln w="57150" cmpd="thinThick">
            <a:solidFill>
              <a:schemeClr val="tx2"/>
            </a:solidFill>
          </a:ln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buClr>
                <a:srgbClr val="A50021"/>
              </a:buClr>
              <a:buFont typeface="Forte" pitchFamily="6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5400" dirty="0" smtClean="0">
                <a:ln w="28575">
                  <a:solidFill>
                    <a:schemeClr val="tx2">
                      <a:alpha val="25000"/>
                    </a:schemeClr>
                  </a:solidFill>
                  <a:prstDash val="solid"/>
                  <a:round/>
                </a:ln>
                <a:solidFill>
                  <a:srgbClr val="FFC000"/>
                </a:solidFill>
                <a:latin typeface="Arial Black" pitchFamily="34" charset="0"/>
              </a:rPr>
              <a:t>LE SEXE NE SERT A RIEN </a:t>
            </a:r>
            <a:r>
              <a:rPr lang="fr-FR" sz="5400" i="1" dirty="0" smtClean="0">
                <a:ln w="28575">
                  <a:solidFill>
                    <a:schemeClr val="tx2">
                      <a:alpha val="25000"/>
                    </a:schemeClr>
                  </a:solidFill>
                  <a:prstDash val="solid"/>
                  <a:round/>
                </a:ln>
                <a:solidFill>
                  <a:srgbClr val="FFC000"/>
                </a:solidFill>
                <a:latin typeface="Arial Black" pitchFamily="34" charset="0"/>
              </a:rPr>
              <a:t>une révolution sexuelle au Cambrien</a:t>
            </a:r>
            <a:r>
              <a:rPr lang="fr-FR" sz="5400" dirty="0" smtClean="0">
                <a:ln w="28575">
                  <a:solidFill>
                    <a:schemeClr val="tx2">
                      <a:alpha val="25000"/>
                    </a:schemeClr>
                  </a:solidFill>
                  <a:prstDash val="solid"/>
                  <a:round/>
                </a:ln>
                <a:solidFill>
                  <a:srgbClr val="FFC000"/>
                </a:solidFill>
                <a:latin typeface="Arial Black" pitchFamily="34" charset="0"/>
              </a:rPr>
              <a:t/>
            </a:r>
            <a:br>
              <a:rPr lang="fr-FR" sz="5400" dirty="0" smtClean="0">
                <a:ln w="28575">
                  <a:solidFill>
                    <a:schemeClr val="tx2">
                      <a:alpha val="25000"/>
                    </a:schemeClr>
                  </a:solidFill>
                  <a:prstDash val="solid"/>
                  <a:round/>
                </a:ln>
                <a:solidFill>
                  <a:srgbClr val="FFC000"/>
                </a:solidFill>
                <a:latin typeface="Arial Black" pitchFamily="34" charset="0"/>
              </a:rPr>
            </a:br>
            <a:endParaRPr lang="en-GB" sz="2800" b="1" dirty="0" smtClean="0">
              <a:ln w="28575">
                <a:solidFill>
                  <a:schemeClr val="tx2">
                    <a:alpha val="25000"/>
                  </a:schemeClr>
                </a:solidFill>
                <a:prstDash val="solid"/>
                <a:round/>
              </a:ln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6148" name="Espace réservé du contenu 6"/>
          <p:cNvSpPr>
            <a:spLocks noGrp="1"/>
          </p:cNvSpPr>
          <p:nvPr>
            <p:ph idx="1"/>
          </p:nvPr>
        </p:nvSpPr>
        <p:spPr>
          <a:xfrm>
            <a:off x="179512" y="4869160"/>
            <a:ext cx="3279279" cy="1323439"/>
          </a:xfr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  <a:latin typeface="Comic Sans MS" pitchFamily="66" charset="0"/>
              </a:rPr>
              <a:t>Thierry </a:t>
            </a:r>
            <a:r>
              <a:rPr lang="en-GB" b="1" dirty="0" err="1" smtClean="0">
                <a:solidFill>
                  <a:schemeClr val="bg1"/>
                </a:solidFill>
                <a:latin typeface="Comic Sans MS" pitchFamily="66" charset="0"/>
              </a:rPr>
              <a:t>Lodé</a:t>
            </a:r>
            <a:r>
              <a:rPr lang="en-GB" b="1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en-GB" b="1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GB" sz="1800" b="1" dirty="0" err="1" smtClean="0">
                <a:solidFill>
                  <a:schemeClr val="bg1"/>
                </a:solidFill>
                <a:latin typeface="Comic Sans MS" pitchFamily="66" charset="0"/>
              </a:rPr>
              <a:t>Professeur</a:t>
            </a:r>
            <a:r>
              <a:rPr lang="en-GB" sz="1800" b="1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en-GB" sz="1800" b="1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GB" sz="1800" b="1" dirty="0" smtClean="0">
                <a:solidFill>
                  <a:schemeClr val="bg1"/>
                </a:solidFill>
                <a:latin typeface="Comic Sans MS" pitchFamily="66" charset="0"/>
              </a:rPr>
              <a:t>UMR UR1-CNRS 6552 </a:t>
            </a:r>
            <a:br>
              <a:rPr lang="en-GB" sz="1800" b="1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GB" sz="1800" b="1" dirty="0" err="1" smtClean="0">
                <a:solidFill>
                  <a:schemeClr val="bg1"/>
                </a:solidFill>
                <a:latin typeface="Comic Sans MS" pitchFamily="66" charset="0"/>
              </a:rPr>
              <a:t>Université</a:t>
            </a:r>
            <a:r>
              <a:rPr lang="en-GB" sz="1800" b="1" dirty="0" smtClean="0">
                <a:solidFill>
                  <a:schemeClr val="bg1"/>
                </a:solidFill>
                <a:latin typeface="Comic Sans MS" pitchFamily="66" charset="0"/>
              </a:rPr>
              <a:t> de Rennes 1.</a:t>
            </a:r>
            <a:endParaRPr lang="fr-FR" sz="1800" dirty="0" smtClean="0">
              <a:solidFill>
                <a:schemeClr val="bg1"/>
              </a:solidFill>
            </a:endParaRPr>
          </a:p>
        </p:txBody>
      </p:sp>
      <p:pic>
        <p:nvPicPr>
          <p:cNvPr id="7" name="Espace réservé du contenu 3" descr="renar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851920" y="1981597"/>
            <a:ext cx="4968552" cy="4615755"/>
          </a:xfrm>
          <a:prstGeom prst="rect">
            <a:avLst/>
          </a:prstGeom>
          <a:noFill/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41" name="Text Box 1033"/>
          <p:cNvSpPr txBox="1">
            <a:spLocks noChangeArrowheads="1"/>
          </p:cNvSpPr>
          <p:nvPr/>
        </p:nvSpPr>
        <p:spPr bwMode="auto">
          <a:xfrm>
            <a:off x="1619672" y="1772816"/>
            <a:ext cx="1656184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400" dirty="0" smtClean="0">
                <a:solidFill>
                  <a:schemeClr val="tx1"/>
                </a:solidFill>
              </a:rPr>
              <a:t>50% du patrimoine génétique</a:t>
            </a:r>
            <a:endParaRPr lang="fr-FR" sz="2400" dirty="0">
              <a:solidFill>
                <a:schemeClr val="tx1"/>
              </a:solidFill>
            </a:endParaRPr>
          </a:p>
        </p:txBody>
      </p:sp>
      <p:sp>
        <p:nvSpPr>
          <p:cNvPr id="172044" name="Text Box 1036"/>
          <p:cNvSpPr txBox="1">
            <a:spLocks noChangeArrowheads="1"/>
          </p:cNvSpPr>
          <p:nvPr/>
        </p:nvSpPr>
        <p:spPr bwMode="auto">
          <a:xfrm>
            <a:off x="323528" y="4293096"/>
            <a:ext cx="871296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3200" b="1" dirty="0" smtClean="0">
                <a:solidFill>
                  <a:schemeClr val="bg1"/>
                </a:solidFill>
                <a:latin typeface="Comic Sans MS" pitchFamily="66" charset="0"/>
              </a:rPr>
              <a:t>Les cellules </a:t>
            </a:r>
            <a:r>
              <a:rPr lang="fr-FR" sz="3200" b="1" dirty="0">
                <a:solidFill>
                  <a:schemeClr val="bg1"/>
                </a:solidFill>
                <a:latin typeface="Comic Sans MS" pitchFamily="66" charset="0"/>
              </a:rPr>
              <a:t>divisées sont résorbées au profit d’un seul </a:t>
            </a:r>
            <a:r>
              <a:rPr lang="fr-FR" sz="3200" b="1" dirty="0" smtClean="0">
                <a:solidFill>
                  <a:schemeClr val="bg1"/>
                </a:solidFill>
                <a:latin typeface="Comic Sans MS" pitchFamily="66" charset="0"/>
              </a:rPr>
              <a:t>ovule</a:t>
            </a:r>
            <a:r>
              <a:rPr lang="fr-FR" sz="1600" dirty="0" smtClean="0">
                <a:solidFill>
                  <a:schemeClr val="bg1"/>
                </a:solidFill>
                <a:latin typeface="Arial Narrow" pitchFamily="34" charset="0"/>
              </a:rPr>
              <a:t> (Maynard-Smith 1978)</a:t>
            </a:r>
            <a:endParaRPr lang="fr-FR" sz="1600" dirty="0">
              <a:solidFill>
                <a:schemeClr val="bg1"/>
              </a:solidFill>
              <a:latin typeface="Arial Narrow" pitchFamily="34" charset="0"/>
            </a:endParaRPr>
          </a:p>
          <a:p>
            <a:pPr algn="l">
              <a:spcBef>
                <a:spcPct val="50000"/>
              </a:spcBef>
            </a:pPr>
            <a:r>
              <a:rPr lang="fr-FR" sz="3200" b="1" dirty="0">
                <a:solidFill>
                  <a:schemeClr val="bg1"/>
                </a:solidFill>
                <a:latin typeface="Comic Sans MS" pitchFamily="66" charset="0"/>
              </a:rPr>
              <a:t>La production des annexes (coquilles, mucus) reste aussi </a:t>
            </a:r>
            <a:r>
              <a:rPr lang="fr-FR" sz="3200" b="1" dirty="0" smtClean="0">
                <a:solidFill>
                  <a:schemeClr val="bg1"/>
                </a:solidFill>
                <a:latin typeface="Comic Sans MS" pitchFamily="66" charset="0"/>
              </a:rPr>
              <a:t>très coûteux en énergie</a:t>
            </a:r>
            <a:endParaRPr lang="fr-FR" sz="32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55303" name="Picture 103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9552" y="1916832"/>
            <a:ext cx="4953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6" descr="sperm and eg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7582" y="404664"/>
            <a:ext cx="3575313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51520" y="260648"/>
            <a:ext cx="4933181" cy="1202510"/>
          </a:xfrm>
          <a:prstGeom prst="rect">
            <a:avLst/>
          </a:prstGeom>
          <a:solidFill>
            <a:schemeClr val="bg2"/>
          </a:solidFill>
          <a:ln w="9360">
            <a:solidFill>
              <a:srgbClr val="FFCC00"/>
            </a:solidFill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>
              <a:buClr>
                <a:srgbClr val="A50021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dirty="0" smtClean="0">
                <a:solidFill>
                  <a:schemeClr val="tx2"/>
                </a:solidFill>
                <a:latin typeface="Comic Sans MS" pitchFamily="66" charset="0"/>
              </a:rPr>
              <a:t>1. Le </a:t>
            </a:r>
            <a:r>
              <a:rPr lang="en-GB" sz="3600" b="1" dirty="0" err="1" smtClean="0">
                <a:solidFill>
                  <a:schemeClr val="tx2"/>
                </a:solidFill>
                <a:latin typeface="Comic Sans MS" pitchFamily="66" charset="0"/>
              </a:rPr>
              <a:t>coût</a:t>
            </a:r>
            <a:r>
              <a:rPr lang="en-GB" sz="3600" b="1" dirty="0" smtClean="0">
                <a:solidFill>
                  <a:schemeClr val="tx2"/>
                </a:solidFill>
                <a:latin typeface="Comic Sans MS" pitchFamily="66" charset="0"/>
              </a:rPr>
              <a:t> de la </a:t>
            </a:r>
            <a:r>
              <a:rPr lang="en-GB" sz="3600" b="1" dirty="0" err="1" smtClean="0">
                <a:solidFill>
                  <a:schemeClr val="tx2"/>
                </a:solidFill>
                <a:latin typeface="Comic Sans MS" pitchFamily="66" charset="0"/>
              </a:rPr>
              <a:t>méiose</a:t>
            </a:r>
            <a:r>
              <a:rPr lang="en-GB" sz="3600" b="1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endParaRPr lang="en-GB" sz="36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72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41" grpId="0" animBg="1" autoUpdateAnimBg="0"/>
      <p:bldP spid="172044" grpId="0" autoUpdateAnimBg="0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 descr="C:\Images\Reproduction Images\bouquetin combat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35496" y="2060848"/>
            <a:ext cx="3384376" cy="46143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Espace réservé du contenu 3" descr="faisa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908720"/>
            <a:ext cx="5581692" cy="3312368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42875" y="116632"/>
            <a:ext cx="7741493" cy="648512"/>
          </a:xfrm>
          <a:prstGeom prst="rect">
            <a:avLst/>
          </a:prstGeom>
          <a:solidFill>
            <a:schemeClr val="bg2"/>
          </a:solidFill>
          <a:ln w="9360">
            <a:solidFill>
              <a:srgbClr val="FFCC00"/>
            </a:solidFill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>
              <a:buClr>
                <a:srgbClr val="A50021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dirty="0" smtClean="0">
                <a:solidFill>
                  <a:schemeClr val="tx2"/>
                </a:solidFill>
                <a:latin typeface="Comic Sans MS" pitchFamily="66" charset="0"/>
              </a:rPr>
              <a:t>2. Le </a:t>
            </a:r>
            <a:r>
              <a:rPr lang="en-GB" sz="3600" b="1" dirty="0" err="1" smtClean="0">
                <a:solidFill>
                  <a:schemeClr val="tx2"/>
                </a:solidFill>
                <a:latin typeface="Comic Sans MS" pitchFamily="66" charset="0"/>
              </a:rPr>
              <a:t>coût</a:t>
            </a:r>
            <a:r>
              <a:rPr lang="en-GB" sz="3600" b="1" dirty="0" smtClean="0">
                <a:solidFill>
                  <a:schemeClr val="tx2"/>
                </a:solidFill>
                <a:latin typeface="Comic Sans MS" pitchFamily="66" charset="0"/>
              </a:rPr>
              <a:t> du </a:t>
            </a:r>
            <a:r>
              <a:rPr lang="fr-FR" sz="3600" b="1" dirty="0" smtClean="0">
                <a:solidFill>
                  <a:schemeClr val="tx2"/>
                </a:solidFill>
                <a:latin typeface="Comic Sans MS" pitchFamily="66" charset="0"/>
              </a:rPr>
              <a:t>maintien</a:t>
            </a:r>
            <a:r>
              <a:rPr lang="en-GB" sz="3600" b="1" dirty="0" smtClean="0">
                <a:solidFill>
                  <a:schemeClr val="tx2"/>
                </a:solidFill>
                <a:latin typeface="Comic Sans MS" pitchFamily="66" charset="0"/>
              </a:rPr>
              <a:t> des </a:t>
            </a:r>
            <a:r>
              <a:rPr lang="en-GB" sz="3600" b="1" dirty="0" err="1" smtClean="0">
                <a:solidFill>
                  <a:schemeClr val="tx2"/>
                </a:solidFill>
                <a:latin typeface="Comic Sans MS" pitchFamily="66" charset="0"/>
              </a:rPr>
              <a:t>mâles</a:t>
            </a:r>
            <a:endParaRPr lang="en-GB" sz="36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95936" y="6309320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Bouquetin </a:t>
            </a:r>
            <a:r>
              <a:rPr lang="fr-FR" i="1" dirty="0" smtClean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Capra ibex</a:t>
            </a:r>
            <a:endParaRPr lang="fr-FR" i="1" dirty="0">
              <a:solidFill>
                <a:schemeClr val="tx2">
                  <a:lumMod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36096" y="4365104"/>
            <a:ext cx="3579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Faisan de Colchide </a:t>
            </a:r>
            <a:r>
              <a:rPr lang="fr-FR" i="1" dirty="0" err="1" smtClean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Phasianus</a:t>
            </a:r>
            <a:r>
              <a:rPr lang="fr-FR" i="1" dirty="0" smtClean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 </a:t>
            </a:r>
            <a:r>
              <a:rPr lang="fr-FR" i="1" dirty="0" err="1" smtClean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colchicus</a:t>
            </a:r>
            <a:endParaRPr lang="fr-FR" i="1" dirty="0">
              <a:solidFill>
                <a:schemeClr val="tx2">
                  <a:lumMod val="25000"/>
                </a:schemeClr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build="allAtOnce"/>
      <p:bldP spid="10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500063" y="214313"/>
            <a:ext cx="4543425" cy="976312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fr-FR" sz="3600" dirty="0" smtClean="0">
                <a:solidFill>
                  <a:schemeClr val="tx2"/>
                </a:solidFill>
                <a:latin typeface="Comic Sans MS" pitchFamily="66" charset="0"/>
              </a:rPr>
              <a:t>Et pourtant… </a:t>
            </a: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467544" y="836712"/>
            <a:ext cx="83186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3600" dirty="0" smtClean="0">
                <a:latin typeface="Comic Sans MS" pitchFamily="66" charset="0"/>
              </a:rPr>
              <a:t>…95% des espèces pratiquent le sexe</a:t>
            </a:r>
            <a:endParaRPr lang="fr-FR" sz="3600" dirty="0">
              <a:latin typeface="Comic Sans MS" pitchFamily="66" charset="0"/>
            </a:endParaRPr>
          </a:p>
        </p:txBody>
      </p:sp>
      <p:pic>
        <p:nvPicPr>
          <p:cNvPr id="6" name="Image 5" descr="lièvres en gp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663" y="1606550"/>
            <a:ext cx="8113712" cy="49657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107504" y="116632"/>
            <a:ext cx="8784976" cy="523220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33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800" dirty="0" smtClean="0">
                <a:solidFill>
                  <a:srgbClr val="FFC000"/>
                </a:solidFill>
                <a:latin typeface="Comic Sans MS" pitchFamily="66" charset="0"/>
              </a:rPr>
              <a:t>Une Révolution sexuelle au Cambrien </a:t>
            </a: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107504" y="980728"/>
            <a:ext cx="4752528" cy="4985980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33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Introduction:  Une étrange histoire d’amour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fr-FR" sz="3200" b="1" dirty="0" smtClean="0">
                <a:solidFill>
                  <a:srgbClr val="FFC000"/>
                </a:solidFill>
                <a:latin typeface="Comic Sans MS" pitchFamily="66" charset="0"/>
              </a:rPr>
              <a:t>Alors, le sexe, çà sert à quoi ?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fr-FR" sz="28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Une histoire de bulles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fr-FR" sz="28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Çà se complique quand même</a:t>
            </a:r>
          </a:p>
          <a:p>
            <a:pPr marL="514350" indent="-514350">
              <a:spcBef>
                <a:spcPct val="50000"/>
              </a:spcBef>
            </a:pPr>
            <a:r>
              <a:rPr lang="fr-FR" sz="28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Conclusion: Tout Finit par une réconciliation…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427984" y="1916832"/>
            <a:ext cx="4608512" cy="296261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  <p:bldP spid="10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79512" y="188640"/>
            <a:ext cx="8712968" cy="1261884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sz="2800" b="1" dirty="0" smtClean="0">
                <a:ln w="12700">
                  <a:solidFill>
                    <a:srgbClr val="FFFF00"/>
                  </a:solidFill>
                </a:ln>
                <a:solidFill>
                  <a:srgbClr val="FFC000"/>
                </a:solidFill>
                <a:latin typeface="Comic Sans MS" pitchFamily="66" charset="0"/>
                <a:cs typeface="+mn-cs"/>
              </a:rPr>
              <a:t>Première hypothèse </a:t>
            </a:r>
            <a:endParaRPr lang="fr-FR" sz="2800" b="1" dirty="0">
              <a:ln w="12700">
                <a:solidFill>
                  <a:srgbClr val="FFFF00"/>
                </a:solidFill>
              </a:ln>
              <a:solidFill>
                <a:srgbClr val="FFC000"/>
              </a:solidFill>
              <a:latin typeface="Comic Sans MS" pitchFamily="66" charset="0"/>
              <a:cs typeface="+mn-cs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sz="3200" b="1" dirty="0" smtClean="0">
                <a:ln w="12700">
                  <a:solidFill>
                    <a:srgbClr val="FFFF00"/>
                  </a:solidFill>
                </a:ln>
                <a:solidFill>
                  <a:srgbClr val="FFFFCC"/>
                </a:solidFill>
                <a:latin typeface="Comic Sans MS" pitchFamily="66" charset="0"/>
                <a:cs typeface="+mn-cs"/>
              </a:rPr>
              <a:t>          Le sexe sert à réparer l’ ADN</a:t>
            </a:r>
            <a:endParaRPr lang="fr-FR" sz="3200" b="1" i="1" dirty="0">
              <a:ln w="12700">
                <a:solidFill>
                  <a:srgbClr val="FFFF00"/>
                </a:solidFill>
              </a:ln>
              <a:solidFill>
                <a:srgbClr val="FFFFCC"/>
              </a:solidFill>
              <a:latin typeface="Comic Sans MS" pitchFamily="66" charset="0"/>
              <a:cs typeface="+mn-cs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060848"/>
            <a:ext cx="4122058" cy="165618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828455"/>
            <a:ext cx="4104456" cy="254908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3" name="Text Box 1036"/>
          <p:cNvSpPr txBox="1">
            <a:spLocks noChangeArrowheads="1"/>
          </p:cNvSpPr>
          <p:nvPr/>
        </p:nvSpPr>
        <p:spPr bwMode="auto">
          <a:xfrm>
            <a:off x="4355976" y="2132856"/>
            <a:ext cx="460851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3200" b="1" dirty="0" smtClean="0">
                <a:solidFill>
                  <a:schemeClr val="bg1"/>
                </a:solidFill>
                <a:latin typeface="Comic Sans MS" pitchFamily="66" charset="0"/>
              </a:rPr>
              <a:t>- La recombinaison serait un mécanisme de réparation </a:t>
            </a:r>
            <a:r>
              <a:rPr lang="fr-FR" sz="1600" b="1" dirty="0" smtClean="0">
                <a:solidFill>
                  <a:schemeClr val="bg1"/>
                </a:solidFill>
                <a:latin typeface="Comic Sans MS" pitchFamily="66" charset="0"/>
              </a:rPr>
              <a:t>(Williams 1966)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27984" y="386104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fr-FR" sz="3200" b="1" dirty="0" smtClean="0">
                <a:solidFill>
                  <a:schemeClr val="bg1"/>
                </a:solidFill>
                <a:latin typeface="Comic Sans MS" pitchFamily="66" charset="0"/>
              </a:rPr>
              <a:t> La recombinaison réduirait les mutations délétères </a:t>
            </a:r>
            <a:r>
              <a:rPr lang="fr-FR" sz="1600" b="1" dirty="0" smtClean="0">
                <a:solidFill>
                  <a:schemeClr val="bg1"/>
                </a:solidFill>
                <a:latin typeface="Comic Sans MS" pitchFamily="66" charset="0"/>
              </a:rPr>
              <a:t>(</a:t>
            </a:r>
            <a:r>
              <a:rPr lang="fr-FR" sz="1600" b="1" dirty="0" err="1" smtClean="0">
                <a:solidFill>
                  <a:schemeClr val="bg1"/>
                </a:solidFill>
                <a:latin typeface="Comic Sans MS" pitchFamily="66" charset="0"/>
              </a:rPr>
              <a:t>Kondrashov</a:t>
            </a:r>
            <a:r>
              <a:rPr lang="fr-FR" sz="1600" b="1" dirty="0" smtClean="0">
                <a:solidFill>
                  <a:schemeClr val="bg1"/>
                </a:solidFill>
                <a:latin typeface="Comic Sans MS" pitchFamily="66" charset="0"/>
              </a:rPr>
              <a:t> 1988)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91680" y="5877272"/>
            <a:ext cx="6624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3200" b="1" dirty="0" smtClean="0">
                <a:solidFill>
                  <a:srgbClr val="FF0000"/>
                </a:solidFill>
                <a:latin typeface="Comic Sans MS" pitchFamily="66" charset="0"/>
              </a:rPr>
              <a:t>Le sexe est bien conservateur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  <p:bldP spid="13" grpId="0" autoUpdateAnimBg="0"/>
      <p:bldP spid="14" grpId="0" build="allAtOnce"/>
      <p:bldP spid="15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79512" y="188640"/>
            <a:ext cx="8712968" cy="1261884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sz="2800" b="1" dirty="0" smtClean="0">
                <a:ln w="12700">
                  <a:solidFill>
                    <a:srgbClr val="FFFF00"/>
                  </a:solidFill>
                </a:ln>
                <a:solidFill>
                  <a:srgbClr val="FFC000"/>
                </a:solidFill>
                <a:latin typeface="Comic Sans MS" pitchFamily="66" charset="0"/>
                <a:cs typeface="+mn-cs"/>
              </a:rPr>
              <a:t>Première hypothèse </a:t>
            </a:r>
            <a:endParaRPr lang="fr-FR" sz="2800" b="1" dirty="0">
              <a:ln w="12700">
                <a:solidFill>
                  <a:srgbClr val="FFFF00"/>
                </a:solidFill>
              </a:ln>
              <a:solidFill>
                <a:srgbClr val="FFC000"/>
              </a:solidFill>
              <a:latin typeface="Comic Sans MS" pitchFamily="66" charset="0"/>
              <a:cs typeface="+mn-cs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sz="3200" b="1" dirty="0" smtClean="0">
                <a:ln w="12700">
                  <a:solidFill>
                    <a:srgbClr val="FFFF00"/>
                  </a:solidFill>
                </a:ln>
                <a:solidFill>
                  <a:srgbClr val="FFFFCC"/>
                </a:solidFill>
                <a:latin typeface="Comic Sans MS" pitchFamily="66" charset="0"/>
                <a:cs typeface="+mn-cs"/>
              </a:rPr>
              <a:t>          Le sexe sert à réparer l’ ADN ??</a:t>
            </a:r>
            <a:endParaRPr lang="fr-FR" sz="3200" b="1" i="1" dirty="0">
              <a:ln w="12700">
                <a:solidFill>
                  <a:srgbClr val="FFFF00"/>
                </a:solidFill>
              </a:ln>
              <a:solidFill>
                <a:srgbClr val="FFFFCC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13" name="Text Box 1036"/>
          <p:cNvSpPr txBox="1">
            <a:spLocks noChangeArrowheads="1"/>
          </p:cNvSpPr>
          <p:nvPr/>
        </p:nvSpPr>
        <p:spPr bwMode="auto">
          <a:xfrm>
            <a:off x="4067944" y="1772816"/>
            <a:ext cx="489654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3200" b="1" dirty="0" smtClean="0">
                <a:solidFill>
                  <a:schemeClr val="bg1"/>
                </a:solidFill>
                <a:latin typeface="Comic Sans MS" pitchFamily="66" charset="0"/>
              </a:rPr>
              <a:t>Pourtant, les bactéries n’ont pas de sexe mais savent réparer l’ADN </a:t>
            </a:r>
            <a:r>
              <a:rPr lang="fr-FR" sz="1600" dirty="0" smtClean="0">
                <a:solidFill>
                  <a:schemeClr val="bg1"/>
                </a:solidFill>
                <a:latin typeface="Arial Narrow" pitchFamily="34" charset="0"/>
              </a:rPr>
              <a:t>(gènes REC, Redfield 2001)</a:t>
            </a:r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179512" y="4006839"/>
            <a:ext cx="3744416" cy="251850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556792"/>
            <a:ext cx="3712184" cy="239127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79512" y="3573016"/>
            <a:ext cx="1500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smtClean="0">
                <a:solidFill>
                  <a:schemeClr val="tx2"/>
                </a:solidFill>
                <a:latin typeface="Arial Narrow" pitchFamily="34" charset="0"/>
              </a:rPr>
              <a:t>Escherichia coli</a:t>
            </a:r>
            <a:endParaRPr lang="fr-FR" i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6620" y="6093296"/>
            <a:ext cx="1693092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fr-FR" i="1" dirty="0" smtClean="0">
                <a:solidFill>
                  <a:schemeClr val="bg2"/>
                </a:solidFill>
                <a:latin typeface="Arial Narrow" pitchFamily="34" charset="0"/>
              </a:rPr>
              <a:t>Rotifère </a:t>
            </a:r>
            <a:r>
              <a:rPr lang="fr-FR" i="1" dirty="0" err="1" smtClean="0">
                <a:solidFill>
                  <a:schemeClr val="bg2"/>
                </a:solidFill>
                <a:latin typeface="Arial Narrow" pitchFamily="34" charset="0"/>
              </a:rPr>
              <a:t>Bdelloïde</a:t>
            </a:r>
            <a:endParaRPr lang="fr-FR" i="1" dirty="0">
              <a:solidFill>
                <a:schemeClr val="bg2"/>
              </a:solidFill>
              <a:latin typeface="Arial Narrow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67944" y="4149080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3200" b="1" dirty="0" smtClean="0">
                <a:solidFill>
                  <a:schemeClr val="bg1"/>
                </a:solidFill>
                <a:latin typeface="Comic Sans MS" pitchFamily="66" charset="0"/>
              </a:rPr>
              <a:t>Et les animaux asexués n’ont pas plus de mauvaises mutations </a:t>
            </a:r>
            <a:r>
              <a:rPr lang="fr-FR" sz="1600" dirty="0" smtClean="0">
                <a:solidFill>
                  <a:schemeClr val="bg1"/>
                </a:solidFill>
                <a:latin typeface="Comic Sans MS" pitchFamily="66" charset="0"/>
              </a:rPr>
              <a:t>(</a:t>
            </a:r>
            <a:r>
              <a:rPr lang="fr-FR" sz="1600" dirty="0" err="1" smtClean="0">
                <a:solidFill>
                  <a:schemeClr val="bg1"/>
                </a:solidFill>
                <a:latin typeface="Comic Sans MS" pitchFamily="66" charset="0"/>
              </a:rPr>
              <a:t>Fontaneto</a:t>
            </a:r>
            <a:r>
              <a:rPr lang="fr-FR" sz="1600" dirty="0" smtClean="0">
                <a:solidFill>
                  <a:schemeClr val="bg1"/>
                </a:solidFill>
                <a:latin typeface="Comic Sans MS" pitchFamily="66" charset="0"/>
              </a:rPr>
              <a:t> et al. 2007)</a:t>
            </a:r>
            <a:endParaRPr lang="fr-FR" sz="16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93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  <p:bldP spid="13" grpId="0" autoUpdateAnimBg="0"/>
      <p:bldP spid="9" grpId="0" build="allAtOnce"/>
      <p:bldP spid="10" grpId="0" build="allAtOnce" animBg="1"/>
      <p:bldP spid="11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79512" y="116632"/>
            <a:ext cx="8712968" cy="1261884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sz="2800" b="1" dirty="0" smtClean="0">
                <a:ln w="12700">
                  <a:solidFill>
                    <a:srgbClr val="FFFF00"/>
                  </a:solidFill>
                </a:ln>
                <a:solidFill>
                  <a:srgbClr val="FFC000"/>
                </a:solidFill>
                <a:latin typeface="Comic Sans MS" pitchFamily="66" charset="0"/>
                <a:cs typeface="+mn-cs"/>
              </a:rPr>
              <a:t>Seconde hypothèse </a:t>
            </a:r>
            <a:endParaRPr lang="fr-FR" sz="2800" b="1" dirty="0">
              <a:ln w="12700">
                <a:solidFill>
                  <a:srgbClr val="FFFF00"/>
                </a:solidFill>
              </a:ln>
              <a:solidFill>
                <a:srgbClr val="FFC000"/>
              </a:solidFill>
              <a:latin typeface="Comic Sans MS" pitchFamily="66" charset="0"/>
              <a:cs typeface="+mn-cs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sz="3200" b="1" dirty="0" smtClean="0">
                <a:ln w="12700">
                  <a:solidFill>
                    <a:srgbClr val="FFFF00"/>
                  </a:solidFill>
                </a:ln>
                <a:solidFill>
                  <a:srgbClr val="FFFFCC"/>
                </a:solidFill>
                <a:latin typeface="Comic Sans MS" pitchFamily="66" charset="0"/>
                <a:cs typeface="+mn-cs"/>
              </a:rPr>
              <a:t>          Le sexe fabrique de la variation</a:t>
            </a:r>
            <a:endParaRPr lang="fr-FR" sz="3200" b="1" i="1" dirty="0">
              <a:ln w="12700">
                <a:solidFill>
                  <a:srgbClr val="FFFF00"/>
                </a:solidFill>
              </a:ln>
              <a:solidFill>
                <a:srgbClr val="FFFFCC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13" name="Text Box 1036"/>
          <p:cNvSpPr txBox="1">
            <a:spLocks noChangeArrowheads="1"/>
          </p:cNvSpPr>
          <p:nvPr/>
        </p:nvSpPr>
        <p:spPr bwMode="auto">
          <a:xfrm>
            <a:off x="3923928" y="1931348"/>
            <a:ext cx="489654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3200" b="1" dirty="0" smtClean="0">
                <a:solidFill>
                  <a:schemeClr val="bg1"/>
                </a:solidFill>
                <a:latin typeface="Comic Sans MS" pitchFamily="66" charset="0"/>
              </a:rPr>
              <a:t>-La variation des gènes favorise l’adaptation à l’environnement </a:t>
            </a:r>
            <a:r>
              <a:rPr lang="fr-FR" sz="1600" b="1" dirty="0" smtClean="0">
                <a:solidFill>
                  <a:schemeClr val="bg1"/>
                </a:solidFill>
                <a:latin typeface="Comic Sans MS" pitchFamily="66" charset="0"/>
              </a:rPr>
              <a:t>(</a:t>
            </a:r>
            <a:r>
              <a:rPr lang="fr-FR" sz="1600" b="1" dirty="0" err="1" smtClean="0">
                <a:solidFill>
                  <a:schemeClr val="bg1"/>
                </a:solidFill>
                <a:latin typeface="Comic Sans MS" pitchFamily="66" charset="0"/>
              </a:rPr>
              <a:t>Ghiselin</a:t>
            </a:r>
            <a:r>
              <a:rPr lang="fr-FR" sz="1600" b="1" dirty="0" smtClean="0">
                <a:solidFill>
                  <a:schemeClr val="bg1"/>
                </a:solidFill>
                <a:latin typeface="Comic Sans MS" pitchFamily="66" charset="0"/>
              </a:rPr>
              <a:t> 1974)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67944" y="4149080"/>
            <a:ext cx="48965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3200" b="1" dirty="0" smtClean="0">
                <a:solidFill>
                  <a:schemeClr val="bg1"/>
                </a:solidFill>
                <a:latin typeface="Comic Sans MS" pitchFamily="66" charset="0"/>
              </a:rPr>
              <a:t>- La variation des gènes réduit le risque de maladie chez les descendants </a:t>
            </a:r>
            <a:r>
              <a:rPr lang="fr-FR" sz="1600" b="1" dirty="0" smtClean="0">
                <a:solidFill>
                  <a:schemeClr val="bg1"/>
                </a:solidFill>
                <a:latin typeface="Comic Sans MS" pitchFamily="66" charset="0"/>
              </a:rPr>
              <a:t>(Hamilton-</a:t>
            </a:r>
            <a:r>
              <a:rPr lang="fr-FR" sz="1600" b="1" dirty="0" err="1" smtClean="0">
                <a:solidFill>
                  <a:schemeClr val="bg1"/>
                </a:solidFill>
                <a:latin typeface="Comic Sans MS" pitchFamily="66" charset="0"/>
              </a:rPr>
              <a:t>Zuk</a:t>
            </a:r>
            <a:r>
              <a:rPr lang="fr-FR" sz="1600" b="1" dirty="0" smtClean="0">
                <a:solidFill>
                  <a:schemeClr val="bg1"/>
                </a:solidFill>
                <a:latin typeface="Comic Sans MS" pitchFamily="66" charset="0"/>
              </a:rPr>
              <a:t> 1982)</a:t>
            </a:r>
            <a:endParaRPr lang="fr-FR" sz="1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5" name="Picture 10" descr="C:\Images\Reproduction Images\Pipa et peau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79512" y="1412776"/>
            <a:ext cx="3672408" cy="2813079"/>
          </a:xfrm>
          <a:prstGeom prst="rect">
            <a:avLst/>
          </a:prstGeom>
          <a:noFill/>
          <a:ln w="9525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12" name="Picture 6" descr="C:\Images\Reproduction Images\Poecilia reticulata J.jpg"/>
          <p:cNvPicPr>
            <a:picLocks noChangeAspect="1" noChangeArrowheads="1"/>
          </p:cNvPicPr>
          <p:nvPr/>
        </p:nvPicPr>
        <p:blipFill>
          <a:blip r:embed="rId4" cstate="print">
            <a:lum bright="12000" contrast="6000"/>
          </a:blip>
          <a:srcRect/>
          <a:stretch>
            <a:fillRect/>
          </a:stretch>
        </p:blipFill>
        <p:spPr bwMode="auto">
          <a:xfrm>
            <a:off x="179512" y="4056548"/>
            <a:ext cx="3672408" cy="24926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  <p:bldP spid="13" grpId="0" autoUpdateAnimBg="0"/>
      <p:bldP spid="11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79512" y="44624"/>
            <a:ext cx="8712968" cy="1261884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sz="2800" b="1" dirty="0" smtClean="0">
                <a:ln w="12700">
                  <a:solidFill>
                    <a:srgbClr val="FFFF00"/>
                  </a:solidFill>
                </a:ln>
                <a:solidFill>
                  <a:srgbClr val="FFC000"/>
                </a:solidFill>
                <a:latin typeface="Comic Sans MS" pitchFamily="66" charset="0"/>
                <a:cs typeface="+mn-cs"/>
              </a:rPr>
              <a:t>Seconde hypothèse </a:t>
            </a:r>
            <a:endParaRPr lang="fr-FR" sz="2800" b="1" dirty="0">
              <a:ln w="12700">
                <a:solidFill>
                  <a:srgbClr val="FFFF00"/>
                </a:solidFill>
              </a:ln>
              <a:solidFill>
                <a:srgbClr val="FFC000"/>
              </a:solidFill>
              <a:latin typeface="Comic Sans MS" pitchFamily="66" charset="0"/>
              <a:cs typeface="+mn-cs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sz="3200" b="1" dirty="0" smtClean="0">
                <a:ln w="12700">
                  <a:solidFill>
                    <a:srgbClr val="FFFF00"/>
                  </a:solidFill>
                </a:ln>
                <a:solidFill>
                  <a:srgbClr val="FFFFCC"/>
                </a:solidFill>
                <a:latin typeface="Comic Sans MS" pitchFamily="66" charset="0"/>
                <a:cs typeface="+mn-cs"/>
              </a:rPr>
              <a:t>       Le sexe fabrique de la variation ???</a:t>
            </a:r>
            <a:endParaRPr lang="fr-FR" sz="3200" b="1" i="1" dirty="0">
              <a:ln w="12700">
                <a:solidFill>
                  <a:srgbClr val="FFFF00"/>
                </a:solidFill>
              </a:ln>
              <a:solidFill>
                <a:srgbClr val="FFFFCC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13" name="Text Box 1036"/>
          <p:cNvSpPr txBox="1">
            <a:spLocks noChangeArrowheads="1"/>
          </p:cNvSpPr>
          <p:nvPr/>
        </p:nvSpPr>
        <p:spPr bwMode="auto">
          <a:xfrm>
            <a:off x="3995936" y="1556792"/>
            <a:ext cx="489654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3200" b="1" dirty="0" smtClean="0">
                <a:solidFill>
                  <a:schemeClr val="bg1"/>
                </a:solidFill>
                <a:latin typeface="Comic Sans MS" pitchFamily="66" charset="0"/>
              </a:rPr>
              <a:t>Mais la recombinaison casse plus l’association de gènes favorables qu’elle n’en construit </a:t>
            </a:r>
            <a:r>
              <a:rPr lang="fr-FR" sz="1600" b="1" dirty="0" smtClean="0">
                <a:solidFill>
                  <a:schemeClr val="bg1"/>
                </a:solidFill>
                <a:latin typeface="Comic Sans MS" pitchFamily="66" charset="0"/>
              </a:rPr>
              <a:t>(</a:t>
            </a:r>
            <a:r>
              <a:rPr lang="de-DE" sz="1600" dirty="0" err="1" smtClean="0">
                <a:solidFill>
                  <a:schemeClr val="bg1"/>
                </a:solidFill>
                <a:latin typeface="Comic Sans MS" pitchFamily="66" charset="0"/>
              </a:rPr>
              <a:t>Eshel</a:t>
            </a:r>
            <a:r>
              <a:rPr lang="de-DE" sz="1600" dirty="0" smtClean="0">
                <a:solidFill>
                  <a:schemeClr val="bg1"/>
                </a:solidFill>
                <a:latin typeface="Comic Sans MS" pitchFamily="66" charset="0"/>
              </a:rPr>
              <a:t> I, </a:t>
            </a:r>
            <a:r>
              <a:rPr lang="de-DE" sz="1600" dirty="0" err="1" smtClean="0">
                <a:solidFill>
                  <a:schemeClr val="bg1"/>
                </a:solidFill>
                <a:latin typeface="Comic Sans MS" pitchFamily="66" charset="0"/>
              </a:rPr>
              <a:t>Weinshall</a:t>
            </a:r>
            <a:r>
              <a:rPr lang="de-DE" sz="1600" dirty="0" smtClean="0">
                <a:solidFill>
                  <a:schemeClr val="bg1"/>
                </a:solidFill>
                <a:latin typeface="Comic Sans MS" pitchFamily="66" charset="0"/>
              </a:rPr>
              <a:t> D. 1987)</a:t>
            </a:r>
            <a:endParaRPr lang="fr-FR" sz="1600" b="1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67944" y="4149080"/>
            <a:ext cx="47525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3200" b="1" dirty="0" smtClean="0">
                <a:solidFill>
                  <a:schemeClr val="bg1"/>
                </a:solidFill>
                <a:latin typeface="Comic Sans MS" pitchFamily="66" charset="0"/>
              </a:rPr>
              <a:t>Les animaux « asexués » </a:t>
            </a:r>
            <a:r>
              <a:rPr lang="fr-FR" sz="3200" b="1" dirty="0" smtClean="0">
                <a:solidFill>
                  <a:srgbClr val="C00000"/>
                </a:solidFill>
                <a:latin typeface="Comic Sans MS" pitchFamily="66" charset="0"/>
              </a:rPr>
              <a:t>n’</a:t>
            </a:r>
            <a:r>
              <a:rPr lang="fr-FR" sz="3200" b="1" dirty="0" smtClean="0">
                <a:solidFill>
                  <a:schemeClr val="bg1"/>
                </a:solidFill>
                <a:latin typeface="Comic Sans MS" pitchFamily="66" charset="0"/>
              </a:rPr>
              <a:t>ont </a:t>
            </a:r>
            <a:r>
              <a:rPr lang="fr-FR" sz="3200" b="1" dirty="0" smtClean="0">
                <a:solidFill>
                  <a:srgbClr val="C00000"/>
                </a:solidFill>
                <a:latin typeface="Comic Sans MS" pitchFamily="66" charset="0"/>
              </a:rPr>
              <a:t>pas</a:t>
            </a:r>
            <a:r>
              <a:rPr lang="fr-FR" sz="3200" b="1" dirty="0" smtClean="0">
                <a:solidFill>
                  <a:schemeClr val="bg1"/>
                </a:solidFill>
                <a:latin typeface="Comic Sans MS" pitchFamily="66" charset="0"/>
              </a:rPr>
              <a:t> plus de parasites que les autres</a:t>
            </a:r>
            <a:r>
              <a:rPr lang="fr-FR" sz="1600" dirty="0" smtClean="0">
                <a:solidFill>
                  <a:schemeClr val="bg1"/>
                </a:solidFill>
                <a:latin typeface="Comic Sans MS" pitchFamily="66" charset="0"/>
              </a:rPr>
              <a:t> (</a:t>
            </a:r>
            <a:r>
              <a:rPr lang="en-GB" sz="1600" dirty="0" smtClean="0">
                <a:solidFill>
                  <a:schemeClr val="bg1"/>
                </a:solidFill>
                <a:latin typeface="Comic Sans MS" pitchFamily="66" charset="0"/>
              </a:rPr>
              <a:t>Hanley, </a:t>
            </a:r>
            <a:r>
              <a:rPr lang="en-GB" sz="1600" i="1" dirty="0" smtClean="0">
                <a:solidFill>
                  <a:schemeClr val="bg1"/>
                </a:solidFill>
                <a:latin typeface="Comic Sans MS" pitchFamily="66" charset="0"/>
              </a:rPr>
              <a:t>et al. </a:t>
            </a:r>
            <a:r>
              <a:rPr lang="en-GB" sz="1600" dirty="0" smtClean="0">
                <a:solidFill>
                  <a:schemeClr val="bg1"/>
                </a:solidFill>
                <a:latin typeface="Comic Sans MS" pitchFamily="66" charset="0"/>
              </a:rPr>
              <a:t>1995)</a:t>
            </a:r>
            <a:endParaRPr lang="fr-FR" sz="16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40928"/>
            <a:ext cx="3600400" cy="269682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1850925" y="6444044"/>
            <a:ext cx="2073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 smtClean="0">
                <a:solidFill>
                  <a:schemeClr val="tx2"/>
                </a:solidFill>
                <a:latin typeface="Arial Narrow" pitchFamily="34" charset="0"/>
              </a:rPr>
              <a:t>Leptodactylus</a:t>
            </a:r>
            <a:r>
              <a:rPr lang="fr-FR" i="1" dirty="0" smtClean="0">
                <a:solidFill>
                  <a:schemeClr val="tx2"/>
                </a:solidFill>
                <a:latin typeface="Arial Narrow" pitchFamily="34" charset="0"/>
              </a:rPr>
              <a:t> </a:t>
            </a:r>
            <a:r>
              <a:rPr lang="fr-FR" i="1" dirty="0" err="1" smtClean="0">
                <a:solidFill>
                  <a:schemeClr val="tx2"/>
                </a:solidFill>
                <a:latin typeface="Arial Narrow" pitchFamily="34" charset="0"/>
              </a:rPr>
              <a:t>lugubris</a:t>
            </a:r>
            <a:endParaRPr lang="fr-FR" i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pic>
        <p:nvPicPr>
          <p:cNvPr id="6553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430847"/>
            <a:ext cx="3384376" cy="253501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79512" y="3563724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Scottish </a:t>
            </a:r>
            <a:r>
              <a:rPr lang="fr-FR" dirty="0" err="1" smtClean="0"/>
              <a:t>Fold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5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  <p:bldP spid="13" grpId="0" autoUpdateAnimBg="0"/>
      <p:bldP spid="11" grpId="0" build="allAtOnce"/>
      <p:bldP spid="18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ttp://www.lecerveau.mcgill.ca/flash/capsules/images/outil_bleu11_img03.jpg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4932040" y="116632"/>
            <a:ext cx="4072880" cy="394367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44037" name="Text Box 8"/>
          <p:cNvSpPr txBox="1">
            <a:spLocks noChangeArrowheads="1"/>
          </p:cNvSpPr>
          <p:nvPr/>
        </p:nvSpPr>
        <p:spPr bwMode="auto">
          <a:xfrm>
            <a:off x="251520" y="142875"/>
            <a:ext cx="4608512" cy="107721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3200" b="1" dirty="0" smtClean="0">
                <a:solidFill>
                  <a:schemeClr val="tx2"/>
                </a:solidFill>
                <a:latin typeface="Comic Sans MS" pitchFamily="66" charset="0"/>
              </a:rPr>
              <a:t>Et si nous prenions le problème autrement ? </a:t>
            </a:r>
            <a:endParaRPr lang="fr-FR" sz="32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51520" y="5301208"/>
            <a:ext cx="8712968" cy="954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b="1" i="1" dirty="0" smtClean="0">
                <a:solidFill>
                  <a:srgbClr val="C00000"/>
                </a:solidFill>
                <a:latin typeface="Albany" pitchFamily="34" charset="0"/>
              </a:rPr>
              <a:t>Si le sexe était une réponse à un problème que les espèces asexuées n’ont pas eu à résoudre ?…</a:t>
            </a:r>
            <a:endParaRPr lang="fr-FR" sz="2800" b="1" i="1" dirty="0">
              <a:solidFill>
                <a:srgbClr val="C00000"/>
              </a:solidFill>
              <a:latin typeface="Albany" pitchFamily="34" charset="0"/>
            </a:endParaRPr>
          </a:p>
        </p:txBody>
      </p:sp>
      <p:pic>
        <p:nvPicPr>
          <p:cNvPr id="7" name="Image 6" descr="cerf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1340768"/>
            <a:ext cx="4608512" cy="384669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323528" y="4859868"/>
            <a:ext cx="1502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 smtClean="0">
                <a:solidFill>
                  <a:schemeClr val="tx2"/>
                </a:solidFill>
                <a:latin typeface="Arial Narrow" pitchFamily="34" charset="0"/>
              </a:rPr>
              <a:t>Cervus</a:t>
            </a:r>
            <a:r>
              <a:rPr lang="fr-FR" i="1" dirty="0" smtClean="0">
                <a:solidFill>
                  <a:schemeClr val="tx2"/>
                </a:solidFill>
                <a:latin typeface="Arial Narrow" pitchFamily="34" charset="0"/>
              </a:rPr>
              <a:t> </a:t>
            </a:r>
            <a:r>
              <a:rPr lang="fr-FR" i="1" dirty="0" err="1" smtClean="0">
                <a:solidFill>
                  <a:schemeClr val="tx2"/>
                </a:solidFill>
                <a:latin typeface="Arial Narrow" pitchFamily="34" charset="0"/>
              </a:rPr>
              <a:t>elaphus</a:t>
            </a:r>
            <a:endParaRPr lang="fr-FR" i="1" dirty="0">
              <a:solidFill>
                <a:schemeClr val="tx2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 animBg="1"/>
      <p:bldP spid="6" grpId="0" animBg="1" autoUpdateAnimBg="0"/>
      <p:bldP spid="8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684C6-AC22-41B8-BF42-9AC3792069E4}" type="slidenum">
              <a:rPr lang="fr-FR"/>
              <a:pPr>
                <a:defRPr/>
              </a:pPr>
              <a:t>19</a:t>
            </a:fld>
            <a:endParaRPr lang="fr-FR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1438" y="142875"/>
            <a:ext cx="651678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3600" b="1" dirty="0" smtClean="0">
                <a:solidFill>
                  <a:srgbClr val="FFC000"/>
                </a:solidFill>
                <a:latin typeface="Comic Sans MS" pitchFamily="66" charset="0"/>
              </a:rPr>
              <a:t>D’abord, la reproduction n’a pas besoin de sexe…</a:t>
            </a:r>
            <a:r>
              <a:rPr lang="fr-FR" sz="3600" b="1" dirty="0">
                <a:solidFill>
                  <a:srgbClr val="FFC000"/>
                </a:solidFill>
                <a:latin typeface="Comic Sans MS" pitchFamily="66" charset="0"/>
              </a:rPr>
              <a:t>	</a:t>
            </a:r>
          </a:p>
        </p:txBody>
      </p:sp>
      <p:pic>
        <p:nvPicPr>
          <p:cNvPr id="9" name="Picture 8" descr="C:\Users\admin\Desktop\splash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73675" y="1556792"/>
            <a:ext cx="8903641" cy="4392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715000" y="6143625"/>
            <a:ext cx="3214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i="1" dirty="0" err="1">
                <a:solidFill>
                  <a:schemeClr val="bg1"/>
                </a:solidFill>
              </a:rPr>
              <a:t>Paratomie</a:t>
            </a:r>
            <a:r>
              <a:rPr lang="fr-FR" sz="1600" i="1" dirty="0">
                <a:solidFill>
                  <a:schemeClr val="bg1"/>
                </a:solidFill>
              </a:rPr>
              <a:t> chez un </a:t>
            </a:r>
            <a:r>
              <a:rPr lang="fr-FR" sz="1600" i="1" dirty="0" err="1">
                <a:solidFill>
                  <a:schemeClr val="bg1"/>
                </a:solidFill>
              </a:rPr>
              <a:t>Néréidé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107504" y="116632"/>
            <a:ext cx="8784976" cy="523220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33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800" dirty="0" smtClean="0">
                <a:solidFill>
                  <a:srgbClr val="FFC000"/>
                </a:solidFill>
                <a:latin typeface="Comic Sans MS" pitchFamily="66" charset="0"/>
              </a:rPr>
              <a:t>Une Révolution sexuelle au Cambrien </a:t>
            </a: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107504" y="908720"/>
            <a:ext cx="5544616" cy="5016758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33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3200" dirty="0" smtClean="0">
                <a:solidFill>
                  <a:srgbClr val="FFC000"/>
                </a:solidFill>
                <a:latin typeface="Comic Sans MS" pitchFamily="66" charset="0"/>
              </a:rPr>
              <a:t>Introduction:  Une étrange histoire d’amour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Le sexe, çà sert à quoi ?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Une histoire de bulles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Çà se complique quand même</a:t>
            </a:r>
          </a:p>
          <a:p>
            <a:pPr marL="514350" indent="-514350">
              <a:spcBef>
                <a:spcPct val="50000"/>
              </a:spcBef>
            </a:pPr>
            <a:r>
              <a:rPr lang="fr-FR" sz="32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Conclusion: Tout finit par une réconciliation…</a:t>
            </a:r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5761623" y="1700808"/>
            <a:ext cx="3089101" cy="4176464"/>
          </a:xfrm>
          <a:prstGeom prst="rect">
            <a:avLst/>
          </a:prstGeom>
          <a:noFill/>
          <a:ln w="9525">
            <a:solidFill>
              <a:schemeClr val="bg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  <p:bldP spid="10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684C6-AC22-41B8-BF42-9AC3792069E4}" type="slidenum">
              <a:rPr lang="fr-FR"/>
              <a:pPr>
                <a:defRPr/>
              </a:pPr>
              <a:t>20</a:t>
            </a:fld>
            <a:endParaRPr lang="fr-FR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07504" y="44624"/>
            <a:ext cx="84249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3600" b="1" dirty="0" smtClean="0">
                <a:solidFill>
                  <a:srgbClr val="FFC000"/>
                </a:solidFill>
                <a:latin typeface="Comic Sans MS" pitchFamily="66" charset="0"/>
              </a:rPr>
              <a:t>et le sexe n’est pas la reproduction…</a:t>
            </a:r>
            <a:endParaRPr lang="fr-FR" sz="3600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pic>
        <p:nvPicPr>
          <p:cNvPr id="6" name="Picture 2" descr="G:\DATA\Mes images\Animal Homosexuality_fichiers\lhomosexualite-est-naturelle-L-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615771"/>
            <a:ext cx="4680520" cy="2837565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10" name="Image 7" descr="homosexualite_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903462"/>
            <a:ext cx="3744416" cy="569389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7504" y="6259214"/>
            <a:ext cx="32146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i="1" dirty="0" smtClean="0">
                <a:solidFill>
                  <a:schemeClr val="bg1"/>
                </a:solidFill>
              </a:rPr>
              <a:t>Fellation chez l’</a:t>
            </a:r>
            <a:r>
              <a:rPr lang="fr-FR" sz="1600" i="1" dirty="0" err="1" smtClean="0">
                <a:solidFill>
                  <a:schemeClr val="bg1"/>
                </a:solidFill>
              </a:rPr>
              <a:t>Orang-Outan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995936" y="6381328"/>
            <a:ext cx="48965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i="1" dirty="0" smtClean="0">
                <a:solidFill>
                  <a:schemeClr val="bg1"/>
                </a:solidFill>
              </a:rPr>
              <a:t>Relations homosexuelles chez le putois et le Lion</a:t>
            </a:r>
            <a:endParaRPr lang="fr-FR" sz="1600" dirty="0">
              <a:solidFill>
                <a:schemeClr val="bg1"/>
              </a:solidFill>
            </a:endParaRPr>
          </a:p>
        </p:txBody>
      </p:sp>
      <p:pic>
        <p:nvPicPr>
          <p:cNvPr id="13" name="Picture 2" descr="Copie de Homosexual polecats RG2"/>
          <p:cNvPicPr>
            <a:picLocks noChangeAspect="1" noChangeArrowheads="1"/>
          </p:cNvPicPr>
          <p:nvPr/>
        </p:nvPicPr>
        <p:blipFill>
          <a:blip r:embed="rId5" cstate="print">
            <a:lum bright="6000"/>
          </a:blip>
          <a:srcRect/>
          <a:stretch>
            <a:fillRect/>
          </a:stretch>
        </p:blipFill>
        <p:spPr bwMode="auto">
          <a:xfrm>
            <a:off x="4355976" y="677011"/>
            <a:ext cx="4646201" cy="289600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107504" y="116632"/>
            <a:ext cx="8784976" cy="523220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33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800" dirty="0" smtClean="0">
                <a:solidFill>
                  <a:srgbClr val="FFC000"/>
                </a:solidFill>
                <a:latin typeface="Comic Sans MS" pitchFamily="66" charset="0"/>
              </a:rPr>
              <a:t>Une Révolution sexuelle au Cambrien </a:t>
            </a: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107504" y="764704"/>
            <a:ext cx="4896544" cy="5416868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33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Introduction:  Une étrange histoire d’amour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fr-FR" sz="28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Alors, le sexe, çà sert à quoi ?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fr-FR" sz="3200" b="1" dirty="0" smtClean="0">
                <a:solidFill>
                  <a:srgbClr val="FFC000"/>
                </a:solidFill>
                <a:latin typeface="Comic Sans MS" pitchFamily="66" charset="0"/>
              </a:rPr>
              <a:t>Une histoire d’érotisme des bulles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fr-FR" sz="28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Çà se complique quand même</a:t>
            </a:r>
          </a:p>
          <a:p>
            <a:pPr marL="514350" indent="-514350">
              <a:spcBef>
                <a:spcPct val="50000"/>
              </a:spcBef>
            </a:pPr>
            <a:r>
              <a:rPr lang="fr-FR" sz="28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Conclusion: Tout Finit par une réconciliation…</a:t>
            </a:r>
          </a:p>
        </p:txBody>
      </p:sp>
      <p:pic>
        <p:nvPicPr>
          <p:cNvPr id="125954" name="Picture 2" descr="C:\Users\Thierry\Desktop\hippocamp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9148" y="1988840"/>
            <a:ext cx="3796786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  <p:bldP spid="10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684C6-AC22-41B8-BF42-9AC3792069E4}" type="slidenum">
              <a:rPr lang="fr-FR"/>
              <a:pPr>
                <a:defRPr/>
              </a:pPr>
              <a:t>22</a:t>
            </a:fld>
            <a:endParaRPr lang="fr-FR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1438" y="142875"/>
            <a:ext cx="85330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3600" b="1" dirty="0" smtClean="0">
                <a:solidFill>
                  <a:srgbClr val="FFC000"/>
                </a:solidFill>
                <a:latin typeface="Comic Sans MS" pitchFamily="66" charset="0"/>
              </a:rPr>
              <a:t>Comment a commencé le sexe…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179512" y="5661248"/>
            <a:ext cx="75243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  <a:latin typeface="Comic Sans MS" pitchFamily="66" charset="0"/>
              </a:rPr>
              <a:t>Quelque part avant le Cambrien…</a:t>
            </a:r>
          </a:p>
          <a:p>
            <a:r>
              <a:rPr lang="fr-FR" sz="2400" dirty="0" smtClean="0">
                <a:solidFill>
                  <a:schemeClr val="accent1">
                    <a:lumMod val="75000"/>
                  </a:schemeClr>
                </a:solidFill>
              </a:rPr>
              <a:t>de 4,5 milliards à 600 millions d'années BP </a:t>
            </a:r>
            <a:r>
              <a:rPr lang="fr-FR" sz="3200" b="1" dirty="0" smtClean="0">
                <a:solidFill>
                  <a:srgbClr val="C00000"/>
                </a:solidFill>
                <a:latin typeface="Comic Sans MS" pitchFamily="66" charset="0"/>
              </a:rPr>
              <a:t>	</a:t>
            </a:r>
            <a:endParaRPr lang="fr-FR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2"/>
            <a:ext cx="600430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0835" y="1772816"/>
            <a:ext cx="3913600" cy="324036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228184" y="4941168"/>
            <a:ext cx="27363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 smtClean="0">
                <a:solidFill>
                  <a:schemeClr val="tx2">
                    <a:lumMod val="25000"/>
                  </a:schemeClr>
                </a:solidFill>
              </a:rPr>
              <a:t>Treptichnus</a:t>
            </a:r>
            <a:r>
              <a:rPr lang="fr-FR" sz="1600" dirty="0" smtClean="0">
                <a:solidFill>
                  <a:schemeClr val="tx2">
                    <a:lumMod val="25000"/>
                  </a:schemeClr>
                </a:solidFill>
              </a:rPr>
              <a:t> Vannier et al</a:t>
            </a:r>
            <a:r>
              <a:rPr lang="fr-FR" sz="1600" i="1" dirty="0" smtClean="0">
                <a:solidFill>
                  <a:schemeClr val="tx2">
                    <a:lumMod val="25000"/>
                  </a:schemeClr>
                </a:solidFill>
              </a:rPr>
              <a:t>. </a:t>
            </a:r>
            <a:r>
              <a:rPr lang="fr-FR" sz="1600" i="1" dirty="0" err="1" smtClean="0">
                <a:solidFill>
                  <a:schemeClr val="tx2">
                    <a:lumMod val="25000"/>
                  </a:schemeClr>
                </a:solidFill>
              </a:rPr>
              <a:t>Geology</a:t>
            </a:r>
            <a:r>
              <a:rPr lang="fr-FR" sz="1600" i="1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fr-FR" sz="1600" dirty="0" smtClean="0">
                <a:solidFill>
                  <a:schemeClr val="tx2">
                    <a:lumMod val="25000"/>
                  </a:schemeClr>
                </a:solidFill>
              </a:rPr>
              <a:t>2010</a:t>
            </a:r>
            <a:endParaRPr lang="fr-FR" sz="1600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6" grpId="0" build="allAtOnce"/>
      <p:bldP spid="10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684C6-AC22-41B8-BF42-9AC3792069E4}" type="slidenum">
              <a:rPr lang="fr-FR"/>
              <a:pPr>
                <a:defRPr/>
              </a:pPr>
              <a:t>23</a:t>
            </a:fld>
            <a:endParaRPr lang="fr-FR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1438" y="142875"/>
            <a:ext cx="874903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3600" b="1" dirty="0" smtClean="0">
                <a:solidFill>
                  <a:srgbClr val="FFC000"/>
                </a:solidFill>
                <a:latin typeface="Comic Sans MS" pitchFamily="66" charset="0"/>
              </a:rPr>
              <a:t>Si les premières formes d’animaux multicellulaires datent de plus de 2.5 milliards d’années…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107504" y="4440014"/>
            <a:ext cx="8964488" cy="1077218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  <a:latin typeface="Comic Sans MS" pitchFamily="66" charset="0"/>
              </a:rPr>
              <a:t>Il est crédible de supposer que les premiers </a:t>
            </a:r>
            <a:r>
              <a:rPr lang="fr-FR" sz="32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eucaryotes</a:t>
            </a:r>
            <a:r>
              <a:rPr lang="fr-FR" sz="3200" b="1" dirty="0" smtClean="0">
                <a:solidFill>
                  <a:srgbClr val="C00000"/>
                </a:solidFill>
                <a:latin typeface="Comic Sans MS" pitchFamily="66" charset="0"/>
              </a:rPr>
              <a:t> soient plus vieux encore…	</a:t>
            </a:r>
            <a:endParaRPr lang="fr-FR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844824"/>
            <a:ext cx="6576731" cy="229735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156176" y="4077072"/>
            <a:ext cx="2736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chemeClr val="tx2">
                    <a:lumMod val="25000"/>
                  </a:schemeClr>
                </a:solidFill>
              </a:rPr>
              <a:t>El Albani et al</a:t>
            </a:r>
            <a:r>
              <a:rPr lang="fr-FR" sz="1600" i="1" dirty="0" smtClean="0">
                <a:solidFill>
                  <a:schemeClr val="tx2">
                    <a:lumMod val="25000"/>
                  </a:schemeClr>
                </a:solidFill>
              </a:rPr>
              <a:t>. Nature </a:t>
            </a:r>
            <a:r>
              <a:rPr lang="fr-FR" sz="1600" dirty="0" smtClean="0">
                <a:solidFill>
                  <a:schemeClr val="tx2">
                    <a:lumMod val="25000"/>
                  </a:schemeClr>
                </a:solidFill>
              </a:rPr>
              <a:t>2010</a:t>
            </a:r>
            <a:endParaRPr lang="fr-FR" sz="16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805264"/>
            <a:ext cx="9108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i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Eucaryotes</a:t>
            </a:r>
            <a:r>
              <a:rPr lang="fr-FR" sz="2400" b="1" i="1" dirty="0" smtClean="0">
                <a:solidFill>
                  <a:srgbClr val="C00000"/>
                </a:solidFill>
                <a:latin typeface="Comic Sans MS" pitchFamily="66" charset="0"/>
              </a:rPr>
              <a:t>= Protozoaires, Champignons, Plantes et Animaux</a:t>
            </a:r>
            <a:r>
              <a:rPr lang="fr-FR" sz="3200" b="1" i="1" dirty="0" smtClean="0">
                <a:solidFill>
                  <a:srgbClr val="C00000"/>
                </a:solidFill>
                <a:latin typeface="Comic Sans MS" pitchFamily="66" charset="0"/>
              </a:rPr>
              <a:t> </a:t>
            </a:r>
            <a:endParaRPr lang="fr-FR" sz="3200" b="1" i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6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6" grpId="0" build="allAtOnce" animBg="1"/>
      <p:bldP spid="9" grpId="0" build="allAtOnce"/>
      <p:bldP spid="10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684C6-AC22-41B8-BF42-9AC3792069E4}" type="slidenum">
              <a:rPr lang="fr-FR"/>
              <a:pPr>
                <a:defRPr/>
              </a:pPr>
              <a:t>24</a:t>
            </a:fld>
            <a:endParaRPr lang="fr-FR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1438" y="142875"/>
            <a:ext cx="87490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3600" b="1" dirty="0" smtClean="0">
                <a:solidFill>
                  <a:srgbClr val="FFC000"/>
                </a:solidFill>
                <a:latin typeface="Comic Sans MS" pitchFamily="66" charset="0"/>
              </a:rPr>
              <a:t>Une étape primitive…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35496" y="2674655"/>
            <a:ext cx="4427984" cy="2554545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chemeClr val="tx2"/>
                </a:solidFill>
                <a:latin typeface="Comic Sans MS" pitchFamily="66" charset="0"/>
              </a:rPr>
              <a:t>Des molécules biologiques complexes</a:t>
            </a:r>
          </a:p>
          <a:p>
            <a:r>
              <a:rPr lang="fr-FR" sz="3200" b="1" dirty="0" smtClean="0">
                <a:solidFill>
                  <a:schemeClr val="tx2"/>
                </a:solidFill>
                <a:latin typeface="Comic Sans MS" pitchFamily="66" charset="0"/>
              </a:rPr>
              <a:t>encapsulées à l’intérieur de films lipidiques</a:t>
            </a:r>
            <a:endParaRPr lang="fr-FR" sz="32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517232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  <a:latin typeface="Comic Sans MS" pitchFamily="66" charset="0"/>
              </a:rPr>
              <a:t>Les premières bulles de la vie</a:t>
            </a:r>
            <a:endParaRPr lang="fr-FR" sz="32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9168" y="908720"/>
            <a:ext cx="4457328" cy="432048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6" grpId="0" build="allAtOnce" animBg="1"/>
      <p:bldP spid="10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684C6-AC22-41B8-BF42-9AC3792069E4}" type="slidenum">
              <a:rPr lang="fr-FR"/>
              <a:pPr>
                <a:defRPr/>
              </a:pPr>
              <a:t>25</a:t>
            </a:fld>
            <a:endParaRPr lang="fr-FR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1438" y="142875"/>
            <a:ext cx="874903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3600" b="1" dirty="0" smtClean="0">
                <a:solidFill>
                  <a:srgbClr val="FFC000"/>
                </a:solidFill>
                <a:latin typeface="Comic Sans MS" pitchFamily="66" charset="0"/>
              </a:rPr>
              <a:t>La première bifurcation du vivant</a:t>
            </a:r>
          </a:p>
        </p:txBody>
      </p:sp>
      <p:sp>
        <p:nvSpPr>
          <p:cNvPr id="6" name="Rectangle 5"/>
          <p:cNvSpPr/>
          <p:nvPr/>
        </p:nvSpPr>
        <p:spPr>
          <a:xfrm>
            <a:off x="3923928" y="1052736"/>
            <a:ext cx="48965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chemeClr val="tx2"/>
                </a:solidFill>
                <a:latin typeface="Comic Sans MS" pitchFamily="66" charset="0"/>
              </a:rPr>
              <a:t>Les </a:t>
            </a:r>
            <a:r>
              <a:rPr lang="fr-FR" sz="3200" b="1" dirty="0" smtClean="0">
                <a:solidFill>
                  <a:srgbClr val="FF0000"/>
                </a:solidFill>
                <a:latin typeface="Comic Sans MS" pitchFamily="66" charset="0"/>
              </a:rPr>
              <a:t>bactéries</a:t>
            </a:r>
            <a:r>
              <a:rPr lang="fr-FR" sz="3200" b="1" dirty="0" smtClean="0">
                <a:solidFill>
                  <a:schemeClr val="tx2"/>
                </a:solidFill>
                <a:latin typeface="Comic Sans MS" pitchFamily="66" charset="0"/>
              </a:rPr>
              <a:t> résistent en développant une paroi cellulaire </a:t>
            </a:r>
            <a:endParaRPr lang="fr-FR" sz="32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80728"/>
            <a:ext cx="3600400" cy="201622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983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7386" y="2636912"/>
            <a:ext cx="4309070" cy="364834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grpSp>
        <p:nvGrpSpPr>
          <p:cNvPr id="24" name="Groupe 23"/>
          <p:cNvGrpSpPr/>
          <p:nvPr/>
        </p:nvGrpSpPr>
        <p:grpSpPr>
          <a:xfrm>
            <a:off x="179512" y="3140968"/>
            <a:ext cx="4139952" cy="1800200"/>
            <a:chOff x="0" y="3861048"/>
            <a:chExt cx="4139952" cy="1800200"/>
          </a:xfrm>
        </p:grpSpPr>
        <p:sp>
          <p:nvSpPr>
            <p:cNvPr id="23" name="ZoneTexte 22"/>
            <p:cNvSpPr txBox="1"/>
            <p:nvPr/>
          </p:nvSpPr>
          <p:spPr>
            <a:xfrm>
              <a:off x="1907704" y="3861048"/>
              <a:ext cx="2232248" cy="954107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 smtClean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 Narrow" pitchFamily="34" charset="0"/>
                </a:rPr>
                <a:t>Proto-EUCARYOTES</a:t>
              </a:r>
              <a:endParaRPr lang="fr-FR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itchFamily="34" charset="0"/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0" y="3861048"/>
              <a:ext cx="1872208" cy="954107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>
                  <a:solidFill>
                    <a:schemeClr val="bg2"/>
                  </a:solidFill>
                  <a:latin typeface="Arial Narrow" pitchFamily="34" charset="0"/>
                </a:rPr>
                <a:t>BACTERIES</a:t>
              </a:r>
            </a:p>
            <a:p>
              <a:endParaRPr lang="fr-FR" sz="2800" b="1" dirty="0">
                <a:solidFill>
                  <a:schemeClr val="bg2"/>
                </a:solidFill>
                <a:latin typeface="Arial Narrow" pitchFamily="34" charset="0"/>
              </a:endParaRPr>
            </a:p>
          </p:txBody>
        </p:sp>
        <p:grpSp>
          <p:nvGrpSpPr>
            <p:cNvPr id="20" name="Groupe 19"/>
            <p:cNvGrpSpPr/>
            <p:nvPr/>
          </p:nvGrpSpPr>
          <p:grpSpPr>
            <a:xfrm>
              <a:off x="827584" y="4725144"/>
              <a:ext cx="2664296" cy="936104"/>
              <a:chOff x="827584" y="4725144"/>
              <a:chExt cx="864096" cy="936104"/>
            </a:xfrm>
          </p:grpSpPr>
          <p:cxnSp>
            <p:nvCxnSpPr>
              <p:cNvPr id="10" name="Connecteur droit avec flèche 9"/>
              <p:cNvCxnSpPr/>
              <p:nvPr/>
            </p:nvCxnSpPr>
            <p:spPr>
              <a:xfrm flipH="1" flipV="1">
                <a:off x="827584" y="4725144"/>
                <a:ext cx="432048" cy="936104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cteur droit avec flèche 10"/>
              <p:cNvCxnSpPr/>
              <p:nvPr/>
            </p:nvCxnSpPr>
            <p:spPr>
              <a:xfrm flipV="1">
                <a:off x="1259632" y="4725144"/>
                <a:ext cx="432048" cy="936104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ZoneTexte 24"/>
          <p:cNvSpPr txBox="1"/>
          <p:nvPr/>
        </p:nvSpPr>
        <p:spPr>
          <a:xfrm>
            <a:off x="1331640" y="501317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2"/>
                </a:solidFill>
              </a:rPr>
              <a:t>Bulles primitives</a:t>
            </a:r>
            <a:endParaRPr lang="fr-FR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8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6" grpId="0" build="allAtOnce"/>
      <p:bldP spid="25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684C6-AC22-41B8-BF42-9AC3792069E4}" type="slidenum">
              <a:rPr lang="fr-FR"/>
              <a:pPr>
                <a:defRPr/>
              </a:pPr>
              <a:t>26</a:t>
            </a:fld>
            <a:endParaRPr lang="fr-FR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1438" y="142875"/>
            <a:ext cx="89650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3600" b="1" dirty="0" smtClean="0">
                <a:solidFill>
                  <a:srgbClr val="FFC000"/>
                </a:solidFill>
                <a:latin typeface="Comic Sans MS" pitchFamily="66" charset="0"/>
              </a:rPr>
              <a:t>La première bifurcation du vivant </a:t>
            </a:r>
            <a:r>
              <a:rPr lang="fr-FR" sz="2800" b="1" dirty="0" smtClean="0">
                <a:solidFill>
                  <a:srgbClr val="FFC000"/>
                </a:solidFill>
                <a:latin typeface="Comic Sans MS" pitchFamily="66" charset="0"/>
              </a:rPr>
              <a:t>(suite)</a:t>
            </a:r>
          </a:p>
        </p:txBody>
      </p:sp>
      <p:sp>
        <p:nvSpPr>
          <p:cNvPr id="6" name="Rectangle 5"/>
          <p:cNvSpPr/>
          <p:nvPr/>
        </p:nvSpPr>
        <p:spPr>
          <a:xfrm>
            <a:off x="3851920" y="836712"/>
            <a:ext cx="51845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chemeClr val="tx2"/>
                </a:solidFill>
                <a:latin typeface="Comic Sans MS" pitchFamily="66" charset="0"/>
              </a:rPr>
              <a:t>D’un autre côté: les </a:t>
            </a:r>
            <a:r>
              <a:rPr lang="fr-FR" sz="3200" b="1" dirty="0" smtClean="0">
                <a:solidFill>
                  <a:srgbClr val="FF0000"/>
                </a:solidFill>
                <a:latin typeface="Comic Sans MS" pitchFamily="66" charset="0"/>
              </a:rPr>
              <a:t>proto-eucaryotes</a:t>
            </a:r>
            <a:r>
              <a:rPr lang="fr-FR" sz="3200" b="1" dirty="0" smtClean="0">
                <a:solidFill>
                  <a:schemeClr val="tx2"/>
                </a:solidFill>
                <a:latin typeface="Comic Sans MS" pitchFamily="66" charset="0"/>
              </a:rPr>
              <a:t> assemblés dans des creux du substrat</a:t>
            </a:r>
            <a:endParaRPr lang="fr-FR" sz="32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496" y="5273913"/>
            <a:ext cx="48245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  <a:latin typeface="Comic Sans MS" pitchFamily="66" charset="0"/>
              </a:rPr>
              <a:t>Des bulles perméables à l’échange génétique</a:t>
            </a:r>
          </a:p>
          <a:p>
            <a:r>
              <a:rPr lang="fr-FR" sz="1600" b="1" dirty="0" smtClean="0">
                <a:solidFill>
                  <a:srgbClr val="C00000"/>
                </a:solidFill>
                <a:latin typeface="Comic Sans MS" pitchFamily="66" charset="0"/>
              </a:rPr>
              <a:t>(</a:t>
            </a:r>
            <a:r>
              <a:rPr lang="fr-FR" sz="1600" b="1" dirty="0" err="1" smtClean="0">
                <a:solidFill>
                  <a:srgbClr val="C00000"/>
                </a:solidFill>
                <a:latin typeface="Comic Sans MS" pitchFamily="66" charset="0"/>
              </a:rPr>
              <a:t>Lodé</a:t>
            </a:r>
            <a:r>
              <a:rPr lang="fr-FR" sz="1600" b="1" dirty="0" smtClean="0">
                <a:solidFill>
                  <a:srgbClr val="C00000"/>
                </a:solidFill>
                <a:latin typeface="Comic Sans MS" pitchFamily="66" charset="0"/>
              </a:rPr>
              <a:t>  2011, </a:t>
            </a:r>
            <a:r>
              <a:rPr lang="fr-FR" sz="1600" b="1" dirty="0" err="1" smtClean="0">
                <a:solidFill>
                  <a:srgbClr val="C00000"/>
                </a:solidFill>
                <a:latin typeface="Comic Sans MS" pitchFamily="66" charset="0"/>
              </a:rPr>
              <a:t>BioEssay</a:t>
            </a:r>
            <a:r>
              <a:rPr lang="fr-FR" sz="1600" b="1" dirty="0" smtClean="0">
                <a:solidFill>
                  <a:srgbClr val="C00000"/>
                </a:solidFill>
                <a:latin typeface="Comic Sans MS" pitchFamily="66" charset="0"/>
              </a:rPr>
              <a:t>)</a:t>
            </a:r>
            <a:endParaRPr lang="fr-FR" sz="16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3228" y="2996952"/>
            <a:ext cx="4431260" cy="28803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980728"/>
            <a:ext cx="3600400" cy="201622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grpSp>
        <p:nvGrpSpPr>
          <p:cNvPr id="9" name="Groupe 8"/>
          <p:cNvGrpSpPr/>
          <p:nvPr/>
        </p:nvGrpSpPr>
        <p:grpSpPr>
          <a:xfrm>
            <a:off x="107504" y="2852936"/>
            <a:ext cx="4139952" cy="1800200"/>
            <a:chOff x="0" y="3861048"/>
            <a:chExt cx="4139952" cy="1800200"/>
          </a:xfrm>
        </p:grpSpPr>
        <p:sp>
          <p:nvSpPr>
            <p:cNvPr id="11" name="ZoneTexte 10"/>
            <p:cNvSpPr txBox="1"/>
            <p:nvPr/>
          </p:nvSpPr>
          <p:spPr>
            <a:xfrm>
              <a:off x="1907704" y="3861048"/>
              <a:ext cx="2232248" cy="954107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 smtClean="0">
                  <a:solidFill>
                    <a:schemeClr val="bg2"/>
                  </a:solidFill>
                  <a:latin typeface="Arial Narrow" pitchFamily="34" charset="0"/>
                </a:rPr>
                <a:t>Proto-EUCARYOTES</a:t>
              </a:r>
              <a:endParaRPr lang="fr-FR" sz="2800" b="1" dirty="0">
                <a:solidFill>
                  <a:schemeClr val="bg2"/>
                </a:solidFill>
                <a:latin typeface="Arial Narrow" pitchFamily="34" charset="0"/>
              </a:endParaRPr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0" y="3861048"/>
              <a:ext cx="1872208" cy="954107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>
                  <a:solidFill>
                    <a:schemeClr val="accent1"/>
                  </a:solidFill>
                  <a:latin typeface="Arial Narrow" pitchFamily="34" charset="0"/>
                </a:rPr>
                <a:t>BACTERIES</a:t>
              </a:r>
            </a:p>
            <a:p>
              <a:endParaRPr lang="fr-FR" sz="2800" b="1" dirty="0">
                <a:solidFill>
                  <a:schemeClr val="accent1"/>
                </a:solidFill>
                <a:latin typeface="Arial Narrow" pitchFamily="34" charset="0"/>
              </a:endParaRPr>
            </a:p>
          </p:txBody>
        </p:sp>
        <p:grpSp>
          <p:nvGrpSpPr>
            <p:cNvPr id="13" name="Groupe 19"/>
            <p:cNvGrpSpPr/>
            <p:nvPr/>
          </p:nvGrpSpPr>
          <p:grpSpPr>
            <a:xfrm>
              <a:off x="827584" y="4725144"/>
              <a:ext cx="2664296" cy="936104"/>
              <a:chOff x="827584" y="4725144"/>
              <a:chExt cx="864096" cy="936104"/>
            </a:xfrm>
          </p:grpSpPr>
          <p:cxnSp>
            <p:nvCxnSpPr>
              <p:cNvPr id="14" name="Connecteur droit avec flèche 13"/>
              <p:cNvCxnSpPr/>
              <p:nvPr/>
            </p:nvCxnSpPr>
            <p:spPr>
              <a:xfrm flipH="1" flipV="1">
                <a:off x="827584" y="4725144"/>
                <a:ext cx="432048" cy="936104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avec flèche 14"/>
              <p:cNvCxnSpPr/>
              <p:nvPr/>
            </p:nvCxnSpPr>
            <p:spPr>
              <a:xfrm flipV="1">
                <a:off x="1259632" y="4725144"/>
                <a:ext cx="432048" cy="936104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6" grpId="0" build="allAtOnce"/>
      <p:bldP spid="10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684C6-AC22-41B8-BF42-9AC3792069E4}" type="slidenum">
              <a:rPr lang="fr-FR"/>
              <a:pPr>
                <a:defRPr/>
              </a:pPr>
              <a:t>27</a:t>
            </a:fld>
            <a:endParaRPr lang="fr-FR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1438" y="142875"/>
            <a:ext cx="8749034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3600" b="1" dirty="0" smtClean="0">
                <a:solidFill>
                  <a:srgbClr val="FFC000"/>
                </a:solidFill>
                <a:latin typeface="Comic Sans MS" pitchFamily="66" charset="0"/>
              </a:rPr>
              <a:t>Une ruse de l’évolution: </a:t>
            </a:r>
          </a:p>
          <a:p>
            <a:r>
              <a:rPr lang="fr-FR" sz="3600" b="1" dirty="0" smtClean="0">
                <a:solidFill>
                  <a:srgbClr val="FFC000"/>
                </a:solidFill>
                <a:latin typeface="Comic Sans MS" pitchFamily="66" charset="0"/>
              </a:rPr>
              <a:t>les bulles libertines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07504" y="1484784"/>
            <a:ext cx="49685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chemeClr val="tx2"/>
                </a:solidFill>
                <a:latin typeface="Comic Sans MS" pitchFamily="66" charset="0"/>
              </a:rPr>
              <a:t>les bulles qui pratiquent l’échange sont favorisées…</a:t>
            </a:r>
          </a:p>
          <a:p>
            <a:r>
              <a:rPr lang="fr-FR" sz="3200" i="1" dirty="0" smtClean="0">
                <a:solidFill>
                  <a:schemeClr val="tx2"/>
                </a:solidFill>
                <a:latin typeface="Comic Sans MS" pitchFamily="66" charset="0"/>
              </a:rPr>
              <a:t>(</a:t>
            </a:r>
            <a:r>
              <a:rPr lang="fr-FR" sz="3200" i="1" dirty="0" err="1" smtClean="0">
                <a:solidFill>
                  <a:schemeClr val="tx2"/>
                </a:solidFill>
                <a:latin typeface="Comic Sans MS" pitchFamily="66" charset="0"/>
              </a:rPr>
              <a:t>Fisherian</a:t>
            </a:r>
            <a:r>
              <a:rPr lang="fr-FR" sz="3200" i="1" dirty="0" smtClean="0">
                <a:solidFill>
                  <a:schemeClr val="tx2"/>
                </a:solidFill>
                <a:latin typeface="Comic Sans MS" pitchFamily="66" charset="0"/>
              </a:rPr>
              <a:t> </a:t>
            </a:r>
            <a:r>
              <a:rPr lang="fr-FR" sz="3200" i="1" dirty="0" err="1" smtClean="0">
                <a:solidFill>
                  <a:schemeClr val="tx2"/>
                </a:solidFill>
                <a:latin typeface="Comic Sans MS" pitchFamily="66" charset="0"/>
              </a:rPr>
              <a:t>Runaway</a:t>
            </a:r>
            <a:r>
              <a:rPr lang="fr-FR" sz="3200" i="1" dirty="0" smtClean="0">
                <a:solidFill>
                  <a:schemeClr val="tx2"/>
                </a:solidFill>
                <a:latin typeface="Comic Sans MS" pitchFamily="66" charset="0"/>
              </a:rPr>
              <a:t>)</a:t>
            </a:r>
            <a:endParaRPr lang="fr-FR" sz="3200" i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520" y="4869160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  <a:latin typeface="Comic Sans MS" pitchFamily="66" charset="0"/>
              </a:rPr>
              <a:t>..parce que l’échange génétique</a:t>
            </a:r>
          </a:p>
          <a:p>
            <a:r>
              <a:rPr lang="fr-FR" sz="3200" b="1" dirty="0" smtClean="0">
                <a:solidFill>
                  <a:srgbClr val="C00000"/>
                </a:solidFill>
                <a:latin typeface="Comic Sans MS" pitchFamily="66" charset="0"/>
              </a:rPr>
              <a:t>renouvelle leurs protéines métaboliques</a:t>
            </a:r>
          </a:p>
          <a:p>
            <a:r>
              <a:rPr lang="fr-FR" sz="1600" dirty="0" smtClean="0">
                <a:solidFill>
                  <a:srgbClr val="C00000"/>
                </a:solidFill>
                <a:latin typeface="Comic Sans MS" pitchFamily="66" charset="0"/>
              </a:rPr>
              <a:t>(Bell 1988)</a:t>
            </a:r>
            <a:endParaRPr lang="fr-FR" sz="16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836712"/>
            <a:ext cx="3634689" cy="381642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6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684C6-AC22-41B8-BF42-9AC3792069E4}" type="slidenum">
              <a:rPr lang="fr-FR"/>
              <a:pPr>
                <a:defRPr/>
              </a:pPr>
              <a:t>28</a:t>
            </a:fld>
            <a:endParaRPr lang="fr-FR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1438" y="44624"/>
            <a:ext cx="8749034" cy="1200329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3600" b="1" dirty="0" smtClean="0">
                <a:solidFill>
                  <a:srgbClr val="FFC000"/>
                </a:solidFill>
                <a:latin typeface="Comic Sans MS" pitchFamily="66" charset="0"/>
              </a:rPr>
              <a:t>Un phénomène aveugle d’emballement de l’évolution de plus en plus efficace</a:t>
            </a:r>
          </a:p>
        </p:txBody>
      </p:sp>
      <p:sp>
        <p:nvSpPr>
          <p:cNvPr id="6" name="Rectangle 5"/>
          <p:cNvSpPr/>
          <p:nvPr/>
        </p:nvSpPr>
        <p:spPr>
          <a:xfrm>
            <a:off x="251520" y="4509120"/>
            <a:ext cx="52565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C00000"/>
                </a:solidFill>
                <a:latin typeface="Comic Sans MS" pitchFamily="66" charset="0"/>
              </a:rPr>
              <a:t>Le sexe trouve son origine dans un échange </a:t>
            </a:r>
            <a:r>
              <a:rPr lang="fr-FR" sz="32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archaïque </a:t>
            </a:r>
            <a:r>
              <a:rPr lang="fr-FR" sz="3200" b="1" dirty="0" smtClean="0">
                <a:solidFill>
                  <a:srgbClr val="C00000"/>
                </a:solidFill>
                <a:latin typeface="Comic Sans MS" pitchFamily="66" charset="0"/>
              </a:rPr>
              <a:t>des gènes</a:t>
            </a:r>
            <a:endParaRPr lang="fr-FR" sz="3200" i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179512" y="1340768"/>
            <a:ext cx="6912768" cy="3393668"/>
            <a:chOff x="827584" y="908720"/>
            <a:chExt cx="7848872" cy="3825716"/>
          </a:xfrm>
        </p:grpSpPr>
        <p:sp>
          <p:nvSpPr>
            <p:cNvPr id="11" name="Forme libre 3"/>
            <p:cNvSpPr/>
            <p:nvPr/>
          </p:nvSpPr>
          <p:spPr>
            <a:xfrm rot="16200000">
              <a:off x="7068983" y="932017"/>
              <a:ext cx="1630769" cy="1584176"/>
            </a:xfrm>
            <a:custGeom>
              <a:avLst/>
              <a:gdLst>
                <a:gd name="connsiteX0" fmla="*/ 0 w 1080120"/>
                <a:gd name="connsiteY0" fmla="*/ 0 h 720080"/>
                <a:gd name="connsiteX1" fmla="*/ 540060 w 1080120"/>
                <a:gd name="connsiteY1" fmla="*/ 0 h 720080"/>
                <a:gd name="connsiteX2" fmla="*/ 948307 w 1080120"/>
                <a:gd name="connsiteY2" fmla="*/ 124339 h 720080"/>
                <a:gd name="connsiteX3" fmla="*/ 948306 w 1080120"/>
                <a:gd name="connsiteY3" fmla="*/ 595742 h 720080"/>
                <a:gd name="connsiteX4" fmla="*/ 540059 w 1080120"/>
                <a:gd name="connsiteY4" fmla="*/ 720080 h 720080"/>
                <a:gd name="connsiteX5" fmla="*/ 0 w 1080120"/>
                <a:gd name="connsiteY5" fmla="*/ 720080 h 720080"/>
                <a:gd name="connsiteX6" fmla="*/ 0 w 1080120"/>
                <a:gd name="connsiteY6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0120" h="720080">
                  <a:moveTo>
                    <a:pt x="0" y="0"/>
                  </a:moveTo>
                  <a:lnTo>
                    <a:pt x="540060" y="0"/>
                  </a:lnTo>
                  <a:cubicBezTo>
                    <a:pt x="696756" y="0"/>
                    <a:pt x="845726" y="45372"/>
                    <a:pt x="948307" y="124339"/>
                  </a:cubicBezTo>
                  <a:cubicBezTo>
                    <a:pt x="1124057" y="259632"/>
                    <a:pt x="1124057" y="460449"/>
                    <a:pt x="948306" y="595742"/>
                  </a:cubicBezTo>
                  <a:cubicBezTo>
                    <a:pt x="845725" y="674709"/>
                    <a:pt x="696754" y="720080"/>
                    <a:pt x="540059" y="720080"/>
                  </a:cubicBezTo>
                  <a:lnTo>
                    <a:pt x="0" y="720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C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Forme libre 11"/>
            <p:cNvSpPr/>
            <p:nvPr/>
          </p:nvSpPr>
          <p:spPr>
            <a:xfrm rot="5400000" flipV="1">
              <a:off x="7092280" y="2492896"/>
              <a:ext cx="1584176" cy="1584176"/>
            </a:xfrm>
            <a:custGeom>
              <a:avLst/>
              <a:gdLst>
                <a:gd name="connsiteX0" fmla="*/ 0 w 1080120"/>
                <a:gd name="connsiteY0" fmla="*/ 0 h 720080"/>
                <a:gd name="connsiteX1" fmla="*/ 540060 w 1080120"/>
                <a:gd name="connsiteY1" fmla="*/ 0 h 720080"/>
                <a:gd name="connsiteX2" fmla="*/ 948307 w 1080120"/>
                <a:gd name="connsiteY2" fmla="*/ 124339 h 720080"/>
                <a:gd name="connsiteX3" fmla="*/ 948306 w 1080120"/>
                <a:gd name="connsiteY3" fmla="*/ 595742 h 720080"/>
                <a:gd name="connsiteX4" fmla="*/ 540059 w 1080120"/>
                <a:gd name="connsiteY4" fmla="*/ 720080 h 720080"/>
                <a:gd name="connsiteX5" fmla="*/ 0 w 1080120"/>
                <a:gd name="connsiteY5" fmla="*/ 720080 h 720080"/>
                <a:gd name="connsiteX6" fmla="*/ 0 w 1080120"/>
                <a:gd name="connsiteY6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0120" h="720080">
                  <a:moveTo>
                    <a:pt x="0" y="0"/>
                  </a:moveTo>
                  <a:lnTo>
                    <a:pt x="540060" y="0"/>
                  </a:lnTo>
                  <a:cubicBezTo>
                    <a:pt x="696756" y="0"/>
                    <a:pt x="845726" y="45372"/>
                    <a:pt x="948307" y="124339"/>
                  </a:cubicBezTo>
                  <a:cubicBezTo>
                    <a:pt x="1124057" y="259632"/>
                    <a:pt x="1124057" y="460449"/>
                    <a:pt x="948306" y="595742"/>
                  </a:cubicBezTo>
                  <a:cubicBezTo>
                    <a:pt x="845725" y="674709"/>
                    <a:pt x="696754" y="720080"/>
                    <a:pt x="540059" y="720080"/>
                  </a:cubicBezTo>
                  <a:lnTo>
                    <a:pt x="0" y="7200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CC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164288" y="2348880"/>
              <a:ext cx="1440160" cy="288032"/>
            </a:xfrm>
            <a:prstGeom prst="rect">
              <a:avLst/>
            </a:prstGeom>
            <a:solidFill>
              <a:srgbClr val="FFFFCC"/>
            </a:solidFill>
            <a:ln w="76200"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/>
            <p:cNvSpPr/>
            <p:nvPr/>
          </p:nvSpPr>
          <p:spPr>
            <a:xfrm>
              <a:off x="7236296" y="1772816"/>
              <a:ext cx="1080120" cy="1368152"/>
            </a:xfrm>
            <a:prstGeom prst="ellipse">
              <a:avLst/>
            </a:prstGeom>
            <a:solidFill>
              <a:srgbClr val="FFFFCC"/>
            </a:solidFill>
            <a:ln w="5715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5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505358">
              <a:off x="7308304" y="1988840"/>
              <a:ext cx="781649" cy="7788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1421922">
              <a:off x="7601912" y="2367077"/>
              <a:ext cx="786512" cy="732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8897659">
              <a:off x="7670413" y="2408777"/>
              <a:ext cx="582002" cy="495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8948732">
              <a:off x="7420799" y="2345393"/>
              <a:ext cx="612761" cy="5212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Forme libre 18"/>
            <p:cNvSpPr/>
            <p:nvPr/>
          </p:nvSpPr>
          <p:spPr>
            <a:xfrm>
              <a:off x="7433212" y="2558706"/>
              <a:ext cx="314290" cy="345867"/>
            </a:xfrm>
            <a:custGeom>
              <a:avLst/>
              <a:gdLst>
                <a:gd name="connsiteX0" fmla="*/ 0 w 204187"/>
                <a:gd name="connsiteY0" fmla="*/ 17755 h 186431"/>
                <a:gd name="connsiteX1" fmla="*/ 0 w 204187"/>
                <a:gd name="connsiteY1" fmla="*/ 17755 h 186431"/>
                <a:gd name="connsiteX2" fmla="*/ 44389 w 204187"/>
                <a:gd name="connsiteY2" fmla="*/ 79899 h 186431"/>
                <a:gd name="connsiteX3" fmla="*/ 53266 w 204187"/>
                <a:gd name="connsiteY3" fmla="*/ 106532 h 186431"/>
                <a:gd name="connsiteX4" fmla="*/ 71022 w 204187"/>
                <a:gd name="connsiteY4" fmla="*/ 124287 h 186431"/>
                <a:gd name="connsiteX5" fmla="*/ 106532 w 204187"/>
                <a:gd name="connsiteY5" fmla="*/ 150920 h 186431"/>
                <a:gd name="connsiteX6" fmla="*/ 133165 w 204187"/>
                <a:gd name="connsiteY6" fmla="*/ 168675 h 186431"/>
                <a:gd name="connsiteX7" fmla="*/ 150921 w 204187"/>
                <a:gd name="connsiteY7" fmla="*/ 186431 h 186431"/>
                <a:gd name="connsiteX8" fmla="*/ 168676 w 204187"/>
                <a:gd name="connsiteY8" fmla="*/ 168675 h 186431"/>
                <a:gd name="connsiteX9" fmla="*/ 186432 w 204187"/>
                <a:gd name="connsiteY9" fmla="*/ 79899 h 186431"/>
                <a:gd name="connsiteX10" fmla="*/ 204187 w 204187"/>
                <a:gd name="connsiteY10" fmla="*/ 62143 h 186431"/>
                <a:gd name="connsiteX11" fmla="*/ 177554 w 204187"/>
                <a:gd name="connsiteY11" fmla="*/ 44388 h 186431"/>
                <a:gd name="connsiteX12" fmla="*/ 159798 w 204187"/>
                <a:gd name="connsiteY12" fmla="*/ 26633 h 186431"/>
                <a:gd name="connsiteX13" fmla="*/ 133165 w 204187"/>
                <a:gd name="connsiteY13" fmla="*/ 17755 h 186431"/>
                <a:gd name="connsiteX14" fmla="*/ 106532 w 204187"/>
                <a:gd name="connsiteY14" fmla="*/ 0 h 186431"/>
                <a:gd name="connsiteX15" fmla="*/ 0 w 204187"/>
                <a:gd name="connsiteY15" fmla="*/ 17755 h 186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4187" h="186431">
                  <a:moveTo>
                    <a:pt x="0" y="17755"/>
                  </a:moveTo>
                  <a:lnTo>
                    <a:pt x="0" y="17755"/>
                  </a:lnTo>
                  <a:cubicBezTo>
                    <a:pt x="14796" y="38470"/>
                    <a:pt x="31292" y="58070"/>
                    <a:pt x="44389" y="79899"/>
                  </a:cubicBezTo>
                  <a:cubicBezTo>
                    <a:pt x="49204" y="87923"/>
                    <a:pt x="48451" y="98508"/>
                    <a:pt x="53266" y="106532"/>
                  </a:cubicBezTo>
                  <a:cubicBezTo>
                    <a:pt x="57572" y="113709"/>
                    <a:pt x="64592" y="118929"/>
                    <a:pt x="71022" y="124287"/>
                  </a:cubicBezTo>
                  <a:cubicBezTo>
                    <a:pt x="82389" y="133759"/>
                    <a:pt x="94492" y="142320"/>
                    <a:pt x="106532" y="150920"/>
                  </a:cubicBezTo>
                  <a:cubicBezTo>
                    <a:pt x="115214" y="157122"/>
                    <a:pt x="124833" y="162010"/>
                    <a:pt x="133165" y="168675"/>
                  </a:cubicBezTo>
                  <a:cubicBezTo>
                    <a:pt x="139701" y="173904"/>
                    <a:pt x="145002" y="180512"/>
                    <a:pt x="150921" y="186431"/>
                  </a:cubicBezTo>
                  <a:cubicBezTo>
                    <a:pt x="156839" y="180512"/>
                    <a:pt x="166029" y="176616"/>
                    <a:pt x="168676" y="168675"/>
                  </a:cubicBezTo>
                  <a:cubicBezTo>
                    <a:pt x="174835" y="150198"/>
                    <a:pt x="172745" y="102712"/>
                    <a:pt x="186432" y="79899"/>
                  </a:cubicBezTo>
                  <a:cubicBezTo>
                    <a:pt x="190738" y="72722"/>
                    <a:pt x="198269" y="68062"/>
                    <a:pt x="204187" y="62143"/>
                  </a:cubicBezTo>
                  <a:cubicBezTo>
                    <a:pt x="195309" y="56225"/>
                    <a:pt x="185886" y="51053"/>
                    <a:pt x="177554" y="44388"/>
                  </a:cubicBezTo>
                  <a:cubicBezTo>
                    <a:pt x="171018" y="39159"/>
                    <a:pt x="166975" y="30939"/>
                    <a:pt x="159798" y="26633"/>
                  </a:cubicBezTo>
                  <a:cubicBezTo>
                    <a:pt x="151774" y="21818"/>
                    <a:pt x="141535" y="21940"/>
                    <a:pt x="133165" y="17755"/>
                  </a:cubicBezTo>
                  <a:cubicBezTo>
                    <a:pt x="123622" y="12983"/>
                    <a:pt x="115410" y="5918"/>
                    <a:pt x="106532" y="0"/>
                  </a:cubicBezTo>
                  <a:cubicBezTo>
                    <a:pt x="31358" y="9396"/>
                    <a:pt x="17755" y="14796"/>
                    <a:pt x="0" y="17755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7768150" y="2269883"/>
              <a:ext cx="194997" cy="367951"/>
            </a:xfrm>
            <a:custGeom>
              <a:avLst/>
              <a:gdLst>
                <a:gd name="connsiteX0" fmla="*/ 0 w 282188"/>
                <a:gd name="connsiteY0" fmla="*/ 0 h 275208"/>
                <a:gd name="connsiteX1" fmla="*/ 0 w 282188"/>
                <a:gd name="connsiteY1" fmla="*/ 0 h 275208"/>
                <a:gd name="connsiteX2" fmla="*/ 17755 w 282188"/>
                <a:gd name="connsiteY2" fmla="*/ 142043 h 275208"/>
                <a:gd name="connsiteX3" fmla="*/ 44388 w 282188"/>
                <a:gd name="connsiteY3" fmla="*/ 275208 h 275208"/>
                <a:gd name="connsiteX4" fmla="*/ 97654 w 282188"/>
                <a:gd name="connsiteY4" fmla="*/ 257453 h 275208"/>
                <a:gd name="connsiteX5" fmla="*/ 124287 w 282188"/>
                <a:gd name="connsiteY5" fmla="*/ 248575 h 275208"/>
                <a:gd name="connsiteX6" fmla="*/ 177553 w 282188"/>
                <a:gd name="connsiteY6" fmla="*/ 239698 h 275208"/>
                <a:gd name="connsiteX7" fmla="*/ 230819 w 282188"/>
                <a:gd name="connsiteY7" fmla="*/ 221942 h 275208"/>
                <a:gd name="connsiteX8" fmla="*/ 266330 w 282188"/>
                <a:gd name="connsiteY8" fmla="*/ 186431 h 275208"/>
                <a:gd name="connsiteX9" fmla="*/ 195309 w 282188"/>
                <a:gd name="connsiteY9" fmla="*/ 150921 h 275208"/>
                <a:gd name="connsiteX10" fmla="*/ 168676 w 282188"/>
                <a:gd name="connsiteY10" fmla="*/ 133165 h 275208"/>
                <a:gd name="connsiteX11" fmla="*/ 115410 w 282188"/>
                <a:gd name="connsiteY11" fmla="*/ 115410 h 275208"/>
                <a:gd name="connsiteX12" fmla="*/ 88777 w 282188"/>
                <a:gd name="connsiteY12" fmla="*/ 106532 h 275208"/>
                <a:gd name="connsiteX13" fmla="*/ 62144 w 282188"/>
                <a:gd name="connsiteY13" fmla="*/ 97655 h 275208"/>
                <a:gd name="connsiteX14" fmla="*/ 35511 w 282188"/>
                <a:gd name="connsiteY14" fmla="*/ 106532 h 275208"/>
                <a:gd name="connsiteX15" fmla="*/ 17755 w 282188"/>
                <a:gd name="connsiteY15" fmla="*/ 88777 h 275208"/>
                <a:gd name="connsiteX16" fmla="*/ 8878 w 282188"/>
                <a:gd name="connsiteY16" fmla="*/ 62144 h 275208"/>
                <a:gd name="connsiteX17" fmla="*/ 0 w 282188"/>
                <a:gd name="connsiteY17" fmla="*/ 0 h 275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2188" h="275208">
                  <a:moveTo>
                    <a:pt x="0" y="0"/>
                  </a:moveTo>
                  <a:lnTo>
                    <a:pt x="0" y="0"/>
                  </a:lnTo>
                  <a:cubicBezTo>
                    <a:pt x="7130" y="64166"/>
                    <a:pt x="8258" y="81897"/>
                    <a:pt x="17755" y="142043"/>
                  </a:cubicBezTo>
                  <a:cubicBezTo>
                    <a:pt x="35119" y="252012"/>
                    <a:pt x="24629" y="215928"/>
                    <a:pt x="44388" y="275208"/>
                  </a:cubicBezTo>
                  <a:lnTo>
                    <a:pt x="97654" y="257453"/>
                  </a:lnTo>
                  <a:cubicBezTo>
                    <a:pt x="106532" y="254494"/>
                    <a:pt x="115056" y="250113"/>
                    <a:pt x="124287" y="248575"/>
                  </a:cubicBezTo>
                  <a:lnTo>
                    <a:pt x="177553" y="239698"/>
                  </a:lnTo>
                  <a:cubicBezTo>
                    <a:pt x="195308" y="233779"/>
                    <a:pt x="217585" y="235176"/>
                    <a:pt x="230819" y="221942"/>
                  </a:cubicBezTo>
                  <a:lnTo>
                    <a:pt x="266330" y="186431"/>
                  </a:lnTo>
                  <a:cubicBezTo>
                    <a:pt x="204621" y="145293"/>
                    <a:pt x="282188" y="194361"/>
                    <a:pt x="195309" y="150921"/>
                  </a:cubicBezTo>
                  <a:cubicBezTo>
                    <a:pt x="185766" y="146149"/>
                    <a:pt x="178426" y="137498"/>
                    <a:pt x="168676" y="133165"/>
                  </a:cubicBezTo>
                  <a:cubicBezTo>
                    <a:pt x="151573" y="125564"/>
                    <a:pt x="133165" y="121328"/>
                    <a:pt x="115410" y="115410"/>
                  </a:cubicBezTo>
                  <a:lnTo>
                    <a:pt x="88777" y="106532"/>
                  </a:lnTo>
                  <a:lnTo>
                    <a:pt x="62144" y="97655"/>
                  </a:lnTo>
                  <a:cubicBezTo>
                    <a:pt x="53266" y="100614"/>
                    <a:pt x="44687" y="108367"/>
                    <a:pt x="35511" y="106532"/>
                  </a:cubicBezTo>
                  <a:cubicBezTo>
                    <a:pt x="27304" y="104890"/>
                    <a:pt x="22061" y="95954"/>
                    <a:pt x="17755" y="88777"/>
                  </a:cubicBezTo>
                  <a:cubicBezTo>
                    <a:pt x="12940" y="80753"/>
                    <a:pt x="12353" y="70833"/>
                    <a:pt x="8878" y="62144"/>
                  </a:cubicBezTo>
                  <a:cubicBezTo>
                    <a:pt x="6421" y="56000"/>
                    <a:pt x="1480" y="10357"/>
                    <a:pt x="0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7935619" y="2366157"/>
              <a:ext cx="251204" cy="385096"/>
            </a:xfrm>
            <a:custGeom>
              <a:avLst/>
              <a:gdLst>
                <a:gd name="connsiteX0" fmla="*/ 44389 w 213065"/>
                <a:gd name="connsiteY0" fmla="*/ 0 h 195309"/>
                <a:gd name="connsiteX1" fmla="*/ 44389 w 213065"/>
                <a:gd name="connsiteY1" fmla="*/ 0 h 195309"/>
                <a:gd name="connsiteX2" fmla="*/ 168676 w 213065"/>
                <a:gd name="connsiteY2" fmla="*/ 8878 h 195309"/>
                <a:gd name="connsiteX3" fmla="*/ 213065 w 213065"/>
                <a:gd name="connsiteY3" fmla="*/ 124288 h 195309"/>
                <a:gd name="connsiteX4" fmla="*/ 115410 w 213065"/>
                <a:gd name="connsiteY4" fmla="*/ 150921 h 195309"/>
                <a:gd name="connsiteX5" fmla="*/ 44389 w 213065"/>
                <a:gd name="connsiteY5" fmla="*/ 195309 h 195309"/>
                <a:gd name="connsiteX6" fmla="*/ 8878 w 213065"/>
                <a:gd name="connsiteY6" fmla="*/ 133165 h 195309"/>
                <a:gd name="connsiteX7" fmla="*/ 0 w 213065"/>
                <a:gd name="connsiteY7" fmla="*/ 106532 h 195309"/>
                <a:gd name="connsiteX8" fmla="*/ 44389 w 213065"/>
                <a:gd name="connsiteY8" fmla="*/ 0 h 195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3065" h="195309">
                  <a:moveTo>
                    <a:pt x="44389" y="0"/>
                  </a:moveTo>
                  <a:lnTo>
                    <a:pt x="44389" y="0"/>
                  </a:lnTo>
                  <a:lnTo>
                    <a:pt x="168676" y="8878"/>
                  </a:lnTo>
                  <a:lnTo>
                    <a:pt x="213065" y="124288"/>
                  </a:lnTo>
                  <a:lnTo>
                    <a:pt x="115410" y="150921"/>
                  </a:lnTo>
                  <a:lnTo>
                    <a:pt x="44389" y="195309"/>
                  </a:lnTo>
                  <a:lnTo>
                    <a:pt x="8878" y="133165"/>
                  </a:lnTo>
                  <a:lnTo>
                    <a:pt x="0" y="106532"/>
                  </a:lnTo>
                  <a:lnTo>
                    <a:pt x="44389" y="0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6200000">
              <a:off x="7313952" y="2581691"/>
              <a:ext cx="669158" cy="430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4277059">
              <a:off x="7290954" y="2308311"/>
              <a:ext cx="881959" cy="557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4" name="Groupe 5"/>
            <p:cNvGrpSpPr/>
            <p:nvPr/>
          </p:nvGrpSpPr>
          <p:grpSpPr>
            <a:xfrm>
              <a:off x="2339752" y="1196752"/>
              <a:ext cx="1440160" cy="3024336"/>
              <a:chOff x="1259632" y="1628800"/>
              <a:chExt cx="720080" cy="2448272"/>
            </a:xfrm>
            <a:noFill/>
          </p:grpSpPr>
          <p:sp>
            <p:nvSpPr>
              <p:cNvPr id="47" name="Forme libre 3"/>
              <p:cNvSpPr/>
              <p:nvPr/>
            </p:nvSpPr>
            <p:spPr>
              <a:xfrm rot="16200000">
                <a:off x="989602" y="1898830"/>
                <a:ext cx="1260140" cy="720080"/>
              </a:xfrm>
              <a:custGeom>
                <a:avLst/>
                <a:gdLst>
                  <a:gd name="connsiteX0" fmla="*/ 0 w 1080120"/>
                  <a:gd name="connsiteY0" fmla="*/ 0 h 720080"/>
                  <a:gd name="connsiteX1" fmla="*/ 540060 w 1080120"/>
                  <a:gd name="connsiteY1" fmla="*/ 0 h 720080"/>
                  <a:gd name="connsiteX2" fmla="*/ 948307 w 1080120"/>
                  <a:gd name="connsiteY2" fmla="*/ 124339 h 720080"/>
                  <a:gd name="connsiteX3" fmla="*/ 948306 w 1080120"/>
                  <a:gd name="connsiteY3" fmla="*/ 595742 h 720080"/>
                  <a:gd name="connsiteX4" fmla="*/ 540059 w 1080120"/>
                  <a:gd name="connsiteY4" fmla="*/ 720080 h 720080"/>
                  <a:gd name="connsiteX5" fmla="*/ 0 w 1080120"/>
                  <a:gd name="connsiteY5" fmla="*/ 720080 h 720080"/>
                  <a:gd name="connsiteX6" fmla="*/ 0 w 1080120"/>
                  <a:gd name="connsiteY6" fmla="*/ 0 h 72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0120" h="720080">
                    <a:moveTo>
                      <a:pt x="0" y="0"/>
                    </a:moveTo>
                    <a:lnTo>
                      <a:pt x="540060" y="0"/>
                    </a:lnTo>
                    <a:cubicBezTo>
                      <a:pt x="696756" y="0"/>
                      <a:pt x="845726" y="45372"/>
                      <a:pt x="948307" y="124339"/>
                    </a:cubicBezTo>
                    <a:cubicBezTo>
                      <a:pt x="1124057" y="259632"/>
                      <a:pt x="1124057" y="460449"/>
                      <a:pt x="948306" y="595742"/>
                    </a:cubicBezTo>
                    <a:cubicBezTo>
                      <a:pt x="845725" y="674709"/>
                      <a:pt x="696754" y="720080"/>
                      <a:pt x="540059" y="720080"/>
                    </a:cubicBezTo>
                    <a:lnTo>
                      <a:pt x="0" y="7200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C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Forme libre 47"/>
              <p:cNvSpPr/>
              <p:nvPr/>
            </p:nvSpPr>
            <p:spPr>
              <a:xfrm rot="5400000" flipV="1">
                <a:off x="1007604" y="3104964"/>
                <a:ext cx="1224136" cy="720080"/>
              </a:xfrm>
              <a:custGeom>
                <a:avLst/>
                <a:gdLst>
                  <a:gd name="connsiteX0" fmla="*/ 0 w 1080120"/>
                  <a:gd name="connsiteY0" fmla="*/ 0 h 720080"/>
                  <a:gd name="connsiteX1" fmla="*/ 540060 w 1080120"/>
                  <a:gd name="connsiteY1" fmla="*/ 0 h 720080"/>
                  <a:gd name="connsiteX2" fmla="*/ 948307 w 1080120"/>
                  <a:gd name="connsiteY2" fmla="*/ 124339 h 720080"/>
                  <a:gd name="connsiteX3" fmla="*/ 948306 w 1080120"/>
                  <a:gd name="connsiteY3" fmla="*/ 595742 h 720080"/>
                  <a:gd name="connsiteX4" fmla="*/ 540059 w 1080120"/>
                  <a:gd name="connsiteY4" fmla="*/ 720080 h 720080"/>
                  <a:gd name="connsiteX5" fmla="*/ 0 w 1080120"/>
                  <a:gd name="connsiteY5" fmla="*/ 720080 h 720080"/>
                  <a:gd name="connsiteX6" fmla="*/ 0 w 1080120"/>
                  <a:gd name="connsiteY6" fmla="*/ 0 h 72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0120" h="720080">
                    <a:moveTo>
                      <a:pt x="0" y="0"/>
                    </a:moveTo>
                    <a:lnTo>
                      <a:pt x="540060" y="0"/>
                    </a:lnTo>
                    <a:cubicBezTo>
                      <a:pt x="696756" y="0"/>
                      <a:pt x="845726" y="45372"/>
                      <a:pt x="948307" y="124339"/>
                    </a:cubicBezTo>
                    <a:cubicBezTo>
                      <a:pt x="1124057" y="259632"/>
                      <a:pt x="1124057" y="460449"/>
                      <a:pt x="948306" y="595742"/>
                    </a:cubicBezTo>
                    <a:cubicBezTo>
                      <a:pt x="845725" y="674709"/>
                      <a:pt x="696754" y="720080"/>
                      <a:pt x="540059" y="720080"/>
                    </a:cubicBezTo>
                    <a:lnTo>
                      <a:pt x="0" y="7200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C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5" name="Rectangle 24"/>
            <p:cNvSpPr/>
            <p:nvPr/>
          </p:nvSpPr>
          <p:spPr>
            <a:xfrm>
              <a:off x="2405214" y="2571450"/>
              <a:ext cx="1309236" cy="274940"/>
            </a:xfrm>
            <a:prstGeom prst="rect">
              <a:avLst/>
            </a:prstGeom>
            <a:solidFill>
              <a:srgbClr val="FFFFCC"/>
            </a:solidFill>
            <a:ln w="76200"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6" name="Groupe 5"/>
            <p:cNvGrpSpPr/>
            <p:nvPr/>
          </p:nvGrpSpPr>
          <p:grpSpPr>
            <a:xfrm>
              <a:off x="827584" y="908720"/>
              <a:ext cx="1512168" cy="3024336"/>
              <a:chOff x="1259632" y="1628800"/>
              <a:chExt cx="720080" cy="2448272"/>
            </a:xfrm>
            <a:noFill/>
          </p:grpSpPr>
          <p:sp>
            <p:nvSpPr>
              <p:cNvPr id="45" name="Forme libre 3"/>
              <p:cNvSpPr/>
              <p:nvPr/>
            </p:nvSpPr>
            <p:spPr>
              <a:xfrm rot="16200000">
                <a:off x="989602" y="1898830"/>
                <a:ext cx="1260140" cy="720080"/>
              </a:xfrm>
              <a:custGeom>
                <a:avLst/>
                <a:gdLst>
                  <a:gd name="connsiteX0" fmla="*/ 0 w 1080120"/>
                  <a:gd name="connsiteY0" fmla="*/ 0 h 720080"/>
                  <a:gd name="connsiteX1" fmla="*/ 540060 w 1080120"/>
                  <a:gd name="connsiteY1" fmla="*/ 0 h 720080"/>
                  <a:gd name="connsiteX2" fmla="*/ 948307 w 1080120"/>
                  <a:gd name="connsiteY2" fmla="*/ 124339 h 720080"/>
                  <a:gd name="connsiteX3" fmla="*/ 948306 w 1080120"/>
                  <a:gd name="connsiteY3" fmla="*/ 595742 h 720080"/>
                  <a:gd name="connsiteX4" fmla="*/ 540059 w 1080120"/>
                  <a:gd name="connsiteY4" fmla="*/ 720080 h 720080"/>
                  <a:gd name="connsiteX5" fmla="*/ 0 w 1080120"/>
                  <a:gd name="connsiteY5" fmla="*/ 720080 h 720080"/>
                  <a:gd name="connsiteX6" fmla="*/ 0 w 1080120"/>
                  <a:gd name="connsiteY6" fmla="*/ 0 h 72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0120" h="720080">
                    <a:moveTo>
                      <a:pt x="0" y="0"/>
                    </a:moveTo>
                    <a:lnTo>
                      <a:pt x="540060" y="0"/>
                    </a:lnTo>
                    <a:cubicBezTo>
                      <a:pt x="696756" y="0"/>
                      <a:pt x="845726" y="45372"/>
                      <a:pt x="948307" y="124339"/>
                    </a:cubicBezTo>
                    <a:cubicBezTo>
                      <a:pt x="1124057" y="259632"/>
                      <a:pt x="1124057" y="460449"/>
                      <a:pt x="948306" y="595742"/>
                    </a:cubicBezTo>
                    <a:cubicBezTo>
                      <a:pt x="845725" y="674709"/>
                      <a:pt x="696754" y="720080"/>
                      <a:pt x="540059" y="720080"/>
                    </a:cubicBezTo>
                    <a:lnTo>
                      <a:pt x="0" y="7200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C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" name="Forme libre 45"/>
              <p:cNvSpPr/>
              <p:nvPr/>
            </p:nvSpPr>
            <p:spPr>
              <a:xfrm rot="5400000" flipV="1">
                <a:off x="1007604" y="3104964"/>
                <a:ext cx="1224136" cy="720080"/>
              </a:xfrm>
              <a:custGeom>
                <a:avLst/>
                <a:gdLst>
                  <a:gd name="connsiteX0" fmla="*/ 0 w 1080120"/>
                  <a:gd name="connsiteY0" fmla="*/ 0 h 720080"/>
                  <a:gd name="connsiteX1" fmla="*/ 540060 w 1080120"/>
                  <a:gd name="connsiteY1" fmla="*/ 0 h 720080"/>
                  <a:gd name="connsiteX2" fmla="*/ 948307 w 1080120"/>
                  <a:gd name="connsiteY2" fmla="*/ 124339 h 720080"/>
                  <a:gd name="connsiteX3" fmla="*/ 948306 w 1080120"/>
                  <a:gd name="connsiteY3" fmla="*/ 595742 h 720080"/>
                  <a:gd name="connsiteX4" fmla="*/ 540059 w 1080120"/>
                  <a:gd name="connsiteY4" fmla="*/ 720080 h 720080"/>
                  <a:gd name="connsiteX5" fmla="*/ 0 w 1080120"/>
                  <a:gd name="connsiteY5" fmla="*/ 720080 h 720080"/>
                  <a:gd name="connsiteX6" fmla="*/ 0 w 1080120"/>
                  <a:gd name="connsiteY6" fmla="*/ 0 h 72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0120" h="720080">
                    <a:moveTo>
                      <a:pt x="0" y="0"/>
                    </a:moveTo>
                    <a:lnTo>
                      <a:pt x="540060" y="0"/>
                    </a:lnTo>
                    <a:cubicBezTo>
                      <a:pt x="696756" y="0"/>
                      <a:pt x="845726" y="45372"/>
                      <a:pt x="948307" y="124339"/>
                    </a:cubicBezTo>
                    <a:cubicBezTo>
                      <a:pt x="1124057" y="259632"/>
                      <a:pt x="1124057" y="460449"/>
                      <a:pt x="948306" y="595742"/>
                    </a:cubicBezTo>
                    <a:cubicBezTo>
                      <a:pt x="845725" y="674709"/>
                      <a:pt x="696754" y="720080"/>
                      <a:pt x="540059" y="720080"/>
                    </a:cubicBezTo>
                    <a:lnTo>
                      <a:pt x="0" y="7200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C"/>
              </a:solidFill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896319" y="2283418"/>
              <a:ext cx="1374698" cy="274940"/>
            </a:xfrm>
            <a:prstGeom prst="rect">
              <a:avLst/>
            </a:prstGeom>
            <a:solidFill>
              <a:srgbClr val="FFFFCC"/>
            </a:solidFill>
            <a:ln w="76200"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71600" y="1772816"/>
              <a:ext cx="990110" cy="1584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27784" y="1844824"/>
              <a:ext cx="936104" cy="1689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Flèche courbée vers le bas 29"/>
            <p:cNvSpPr/>
            <p:nvPr/>
          </p:nvSpPr>
          <p:spPr>
            <a:xfrm>
              <a:off x="1691680" y="1052736"/>
              <a:ext cx="1224136" cy="648072"/>
            </a:xfrm>
            <a:prstGeom prst="curved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grpSp>
          <p:nvGrpSpPr>
            <p:cNvPr id="31" name="Groupe 5"/>
            <p:cNvGrpSpPr/>
            <p:nvPr/>
          </p:nvGrpSpPr>
          <p:grpSpPr>
            <a:xfrm>
              <a:off x="4427984" y="908720"/>
              <a:ext cx="1584176" cy="3168352"/>
              <a:chOff x="1259632" y="1628800"/>
              <a:chExt cx="720080" cy="2448272"/>
            </a:xfrm>
            <a:noFill/>
          </p:grpSpPr>
          <p:sp>
            <p:nvSpPr>
              <p:cNvPr id="43" name="Forme libre 3"/>
              <p:cNvSpPr/>
              <p:nvPr/>
            </p:nvSpPr>
            <p:spPr>
              <a:xfrm rot="16200000">
                <a:off x="989602" y="1898830"/>
                <a:ext cx="1260140" cy="720080"/>
              </a:xfrm>
              <a:custGeom>
                <a:avLst/>
                <a:gdLst>
                  <a:gd name="connsiteX0" fmla="*/ 0 w 1080120"/>
                  <a:gd name="connsiteY0" fmla="*/ 0 h 720080"/>
                  <a:gd name="connsiteX1" fmla="*/ 540060 w 1080120"/>
                  <a:gd name="connsiteY1" fmla="*/ 0 h 720080"/>
                  <a:gd name="connsiteX2" fmla="*/ 948307 w 1080120"/>
                  <a:gd name="connsiteY2" fmla="*/ 124339 h 720080"/>
                  <a:gd name="connsiteX3" fmla="*/ 948306 w 1080120"/>
                  <a:gd name="connsiteY3" fmla="*/ 595742 h 720080"/>
                  <a:gd name="connsiteX4" fmla="*/ 540059 w 1080120"/>
                  <a:gd name="connsiteY4" fmla="*/ 720080 h 720080"/>
                  <a:gd name="connsiteX5" fmla="*/ 0 w 1080120"/>
                  <a:gd name="connsiteY5" fmla="*/ 720080 h 720080"/>
                  <a:gd name="connsiteX6" fmla="*/ 0 w 1080120"/>
                  <a:gd name="connsiteY6" fmla="*/ 0 h 72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0120" h="720080">
                    <a:moveTo>
                      <a:pt x="0" y="0"/>
                    </a:moveTo>
                    <a:lnTo>
                      <a:pt x="540060" y="0"/>
                    </a:lnTo>
                    <a:cubicBezTo>
                      <a:pt x="696756" y="0"/>
                      <a:pt x="845726" y="45372"/>
                      <a:pt x="948307" y="124339"/>
                    </a:cubicBezTo>
                    <a:cubicBezTo>
                      <a:pt x="1124057" y="259632"/>
                      <a:pt x="1124057" y="460449"/>
                      <a:pt x="948306" y="595742"/>
                    </a:cubicBezTo>
                    <a:cubicBezTo>
                      <a:pt x="845725" y="674709"/>
                      <a:pt x="696754" y="720080"/>
                      <a:pt x="540059" y="720080"/>
                    </a:cubicBezTo>
                    <a:lnTo>
                      <a:pt x="0" y="7200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C"/>
              </a:solidFill>
              <a:ln w="5715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Forme libre 43"/>
              <p:cNvSpPr/>
              <p:nvPr/>
            </p:nvSpPr>
            <p:spPr>
              <a:xfrm rot="5400000" flipV="1">
                <a:off x="1007604" y="3104964"/>
                <a:ext cx="1224136" cy="720080"/>
              </a:xfrm>
              <a:custGeom>
                <a:avLst/>
                <a:gdLst>
                  <a:gd name="connsiteX0" fmla="*/ 0 w 1080120"/>
                  <a:gd name="connsiteY0" fmla="*/ 0 h 720080"/>
                  <a:gd name="connsiteX1" fmla="*/ 540060 w 1080120"/>
                  <a:gd name="connsiteY1" fmla="*/ 0 h 720080"/>
                  <a:gd name="connsiteX2" fmla="*/ 948307 w 1080120"/>
                  <a:gd name="connsiteY2" fmla="*/ 124339 h 720080"/>
                  <a:gd name="connsiteX3" fmla="*/ 948306 w 1080120"/>
                  <a:gd name="connsiteY3" fmla="*/ 595742 h 720080"/>
                  <a:gd name="connsiteX4" fmla="*/ 540059 w 1080120"/>
                  <a:gd name="connsiteY4" fmla="*/ 720080 h 720080"/>
                  <a:gd name="connsiteX5" fmla="*/ 0 w 1080120"/>
                  <a:gd name="connsiteY5" fmla="*/ 720080 h 720080"/>
                  <a:gd name="connsiteX6" fmla="*/ 0 w 1080120"/>
                  <a:gd name="connsiteY6" fmla="*/ 0 h 720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0120" h="720080">
                    <a:moveTo>
                      <a:pt x="0" y="0"/>
                    </a:moveTo>
                    <a:lnTo>
                      <a:pt x="540060" y="0"/>
                    </a:lnTo>
                    <a:cubicBezTo>
                      <a:pt x="696756" y="0"/>
                      <a:pt x="845726" y="45372"/>
                      <a:pt x="948307" y="124339"/>
                    </a:cubicBezTo>
                    <a:cubicBezTo>
                      <a:pt x="1124057" y="259632"/>
                      <a:pt x="1124057" y="460449"/>
                      <a:pt x="948306" y="595742"/>
                    </a:cubicBezTo>
                    <a:cubicBezTo>
                      <a:pt x="845725" y="674709"/>
                      <a:pt x="696754" y="720080"/>
                      <a:pt x="540059" y="720080"/>
                    </a:cubicBezTo>
                    <a:lnTo>
                      <a:pt x="0" y="7200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C"/>
              </a:solidFill>
              <a:ln w="5715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4499992" y="2348880"/>
              <a:ext cx="1440160" cy="288032"/>
            </a:xfrm>
            <a:prstGeom prst="rect">
              <a:avLst/>
            </a:prstGeom>
            <a:solidFill>
              <a:srgbClr val="FFFFCC"/>
            </a:solidFill>
            <a:ln w="76200">
              <a:solidFill>
                <a:srgbClr val="FFFF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prstClr val="black"/>
                <a:srgbClr val="C00000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4644008" y="1772816"/>
              <a:ext cx="1283093" cy="18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ZoneTexte 33"/>
            <p:cNvSpPr txBox="1"/>
            <p:nvPr/>
          </p:nvSpPr>
          <p:spPr>
            <a:xfrm>
              <a:off x="1907704" y="4365104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Arial Black" pitchFamily="34" charset="0"/>
                </a:rPr>
                <a:t>A.</a:t>
              </a:r>
              <a:endParaRPr lang="fr-FR" dirty="0">
                <a:latin typeface="Arial Black" pitchFamily="34" charset="0"/>
              </a:endParaRP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7524328" y="4355812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latin typeface="Arial Black" pitchFamily="34" charset="0"/>
                </a:rPr>
                <a:t>C</a:t>
              </a:r>
              <a:r>
                <a:rPr lang="fr-FR" dirty="0" smtClean="0">
                  <a:latin typeface="Arial Black" pitchFamily="34" charset="0"/>
                </a:rPr>
                <a:t>.</a:t>
              </a:r>
              <a:endParaRPr lang="fr-FR" dirty="0">
                <a:latin typeface="Arial Black" pitchFamily="34" charset="0"/>
              </a:endParaRP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4932040" y="4365104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>
                  <a:latin typeface="Arial Black" pitchFamily="34" charset="0"/>
                </a:rPr>
                <a:t>B.</a:t>
              </a:r>
              <a:endParaRPr lang="fr-FR" dirty="0">
                <a:latin typeface="Arial Black" pitchFamily="34" charset="0"/>
              </a:endParaRP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1331640" y="4005064"/>
              <a:ext cx="115212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i="1" dirty="0" smtClean="0">
                  <a:latin typeface="Arial Narrow" pitchFamily="34" charset="0"/>
                </a:rPr>
                <a:t>chromosome</a:t>
              </a:r>
              <a:endParaRPr lang="fr-FR" sz="1600" i="1" dirty="0">
                <a:latin typeface="Arial Narrow" pitchFamily="34" charset="0"/>
              </a:endParaRPr>
            </a:p>
          </p:txBody>
        </p:sp>
        <p:cxnSp>
          <p:nvCxnSpPr>
            <p:cNvPr id="38" name="Connecteur droit avec flèche 37"/>
            <p:cNvCxnSpPr/>
            <p:nvPr/>
          </p:nvCxnSpPr>
          <p:spPr>
            <a:xfrm flipV="1">
              <a:off x="2411760" y="3356992"/>
              <a:ext cx="864096" cy="72008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ZoneTexte 38"/>
            <p:cNvSpPr txBox="1"/>
            <p:nvPr/>
          </p:nvSpPr>
          <p:spPr>
            <a:xfrm>
              <a:off x="6228184" y="3717032"/>
              <a:ext cx="1794199" cy="659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i="1" dirty="0" err="1" smtClean="0">
                  <a:solidFill>
                    <a:schemeClr val="bg2"/>
                  </a:solidFill>
                  <a:latin typeface="Arial Narrow" pitchFamily="34" charset="0"/>
                </a:rPr>
                <a:t>Chromatin</a:t>
              </a:r>
              <a:endParaRPr lang="fr-FR" sz="1600" i="1" dirty="0" smtClean="0">
                <a:solidFill>
                  <a:schemeClr val="bg2"/>
                </a:solidFill>
                <a:latin typeface="Arial Narrow" pitchFamily="34" charset="0"/>
              </a:endParaRPr>
            </a:p>
            <a:p>
              <a:r>
                <a:rPr lang="fr-FR" sz="1600" i="1" dirty="0" smtClean="0">
                  <a:solidFill>
                    <a:schemeClr val="bg2"/>
                  </a:solidFill>
                  <a:latin typeface="Arial Narrow" pitchFamily="34" charset="0"/>
                </a:rPr>
                <a:t>(DNA + histones)</a:t>
              </a:r>
              <a:endParaRPr lang="fr-FR" sz="1600" i="1" dirty="0">
                <a:solidFill>
                  <a:schemeClr val="bg2"/>
                </a:solidFill>
                <a:latin typeface="Arial Narrow" pitchFamily="34" charset="0"/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6156176" y="908720"/>
              <a:ext cx="11521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i="1" dirty="0" err="1" smtClean="0">
                  <a:latin typeface="Arial Narrow" pitchFamily="34" charset="0"/>
                </a:rPr>
                <a:t>nuclear</a:t>
              </a:r>
              <a:r>
                <a:rPr lang="fr-FR" sz="1600" i="1" dirty="0" smtClean="0">
                  <a:latin typeface="Arial Narrow" pitchFamily="34" charset="0"/>
                </a:rPr>
                <a:t> enveloppe</a:t>
              </a:r>
              <a:endParaRPr lang="fr-FR" sz="1600" i="1" dirty="0">
                <a:latin typeface="Arial Narrow" pitchFamily="34" charset="0"/>
              </a:endParaRPr>
            </a:p>
          </p:txBody>
        </p:sp>
        <p:cxnSp>
          <p:nvCxnSpPr>
            <p:cNvPr id="41" name="Connecteur droit avec flèche 40"/>
            <p:cNvCxnSpPr/>
            <p:nvPr/>
          </p:nvCxnSpPr>
          <p:spPr>
            <a:xfrm rot="5400000" flipH="1" flipV="1">
              <a:off x="7020272" y="3140968"/>
              <a:ext cx="864096" cy="576064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/>
            <p:cNvCxnSpPr/>
            <p:nvPr/>
          </p:nvCxnSpPr>
          <p:spPr>
            <a:xfrm rot="16200000" flipH="1">
              <a:off x="7020272" y="1412776"/>
              <a:ext cx="432048" cy="43204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4454904"/>
            <a:ext cx="3024336" cy="226533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utoUpdateAnimBg="0"/>
      <p:bldP spid="6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/>
        </p:nvSpPr>
        <p:spPr bwMode="auto">
          <a:xfrm>
            <a:off x="179512" y="116632"/>
            <a:ext cx="8640960" cy="17543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hangingPunct="1"/>
            <a:r>
              <a:rPr lang="fr-FR" sz="3600" b="1" dirty="0" smtClean="0">
                <a:solidFill>
                  <a:schemeClr val="tx2"/>
                </a:solidFill>
                <a:latin typeface="Comic Sans MS" pitchFamily="66" charset="0"/>
              </a:rPr>
              <a:t>Mais alors que les bénéfices étaient supposés résulter de la reproduction d’une génération vers sa progéniture…</a:t>
            </a:r>
            <a:endParaRPr lang="fr-FR" sz="36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496" y="1988840"/>
            <a:ext cx="2880320" cy="415498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fr-FR" sz="3200" b="1" dirty="0" smtClean="0">
                <a:solidFill>
                  <a:srgbClr val="FFC000"/>
                </a:solidFill>
                <a:latin typeface="Comic Sans MS" pitchFamily="66" charset="0"/>
              </a:rPr>
              <a:t>Les bulles libertines montrent que l’avantage évolutif vient d’un </a:t>
            </a:r>
            <a:r>
              <a:rPr lang="fr-FR" sz="36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itchFamily="66" charset="0"/>
              </a:rPr>
              <a:t>échange horizontal </a:t>
            </a:r>
            <a:r>
              <a:rPr lang="fr-FR" sz="3200" b="1" dirty="0" smtClean="0">
                <a:solidFill>
                  <a:srgbClr val="FFC000"/>
                </a:solidFill>
                <a:latin typeface="Comic Sans MS" pitchFamily="66" charset="0"/>
              </a:rPr>
              <a:t>des gènes…</a:t>
            </a:r>
            <a:endParaRPr lang="fr-FR" sz="3200" i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2396" y="2204864"/>
            <a:ext cx="6276108" cy="4176464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48130" name="Picture 2" descr="C:\Users\Thierry\Desktop\Sans tit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4797152"/>
            <a:ext cx="1335910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utoUpdateAnimBg="0"/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www.azizfall.com/files/20me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16632"/>
            <a:ext cx="2978167" cy="338716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16740" name="Picture 4" descr="http://img.over-blog.com/250x250/1/49/68/99/images-2012/chromosom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717032"/>
            <a:ext cx="3024336" cy="3024336"/>
          </a:xfrm>
          <a:prstGeom prst="rect">
            <a:avLst/>
          </a:prstGeom>
          <a:noFill/>
        </p:spPr>
      </p:pic>
      <p:pic>
        <p:nvPicPr>
          <p:cNvPr id="116742" name="Picture 6" descr="http://www.vetopsy.fr/comp/evol/images/races_homm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9315" y="3240339"/>
            <a:ext cx="5646821" cy="3501029"/>
          </a:xfrm>
          <a:prstGeom prst="rect">
            <a:avLst/>
          </a:prstGeom>
          <a:noFill/>
        </p:spPr>
      </p:pic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144016" y="116633"/>
            <a:ext cx="5940152" cy="1754326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33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3600" dirty="0" smtClean="0">
                <a:latin typeface="Comic Sans MS" pitchFamily="66" charset="0"/>
              </a:rPr>
              <a:t>La théorie biologique reste eugéniste et le darwinisme  est très ambigu.</a:t>
            </a:r>
            <a:endParaRPr lang="fr-FR" sz="3600" dirty="0">
              <a:solidFill>
                <a:srgbClr val="FFC000"/>
              </a:solidFill>
              <a:latin typeface="Comic Sans MS" pitchFamily="66" charset="0"/>
            </a:endParaRPr>
          </a:p>
        </p:txBody>
      </p:sp>
      <p:pic>
        <p:nvPicPr>
          <p:cNvPr id="116745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1412776"/>
            <a:ext cx="16383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179512" y="2276872"/>
            <a:ext cx="4248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L’évolution serait la sélection  des meilleurs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355976" y="263691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Galton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6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6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6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16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 animBg="1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Images\Reproduction Images\AgrionJ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273393"/>
            <a:ext cx="8846060" cy="4603879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179512" y="5805264"/>
            <a:ext cx="856895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90500" lvl="1">
              <a:spcBef>
                <a:spcPct val="20000"/>
              </a:spcBef>
            </a:pPr>
            <a:r>
              <a:rPr lang="fr-FR" sz="3200" b="1" i="1" dirty="0" smtClean="0">
                <a:solidFill>
                  <a:schemeClr val="bg1"/>
                </a:solidFill>
                <a:latin typeface="Comic Sans MS" pitchFamily="66" charset="0"/>
              </a:rPr>
              <a:t>Pourtant, le </a:t>
            </a:r>
            <a:r>
              <a:rPr lang="fr-FR" sz="3200" b="1" i="1" dirty="0">
                <a:solidFill>
                  <a:schemeClr val="bg1"/>
                </a:solidFill>
                <a:latin typeface="Comic Sans MS" pitchFamily="66" charset="0"/>
              </a:rPr>
              <a:t>cœur </a:t>
            </a:r>
            <a:r>
              <a:rPr lang="fr-FR" sz="3200" b="1" i="1" dirty="0" smtClean="0">
                <a:solidFill>
                  <a:schemeClr val="bg1"/>
                </a:solidFill>
                <a:latin typeface="Comic Sans MS" pitchFamily="66" charset="0"/>
              </a:rPr>
              <a:t>amoureux des Agrions est trompeur …</a:t>
            </a:r>
            <a:endParaRPr lang="fr-FR" sz="32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07504" y="44624"/>
            <a:ext cx="8856984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hangingPunct="1"/>
            <a:r>
              <a:rPr lang="fr-FR" sz="3600" b="1" dirty="0" smtClean="0">
                <a:solidFill>
                  <a:schemeClr val="tx2"/>
                </a:solidFill>
                <a:latin typeface="Comic Sans MS" pitchFamily="66" charset="0"/>
              </a:rPr>
              <a:t>Progressivement, l’échange de gènes devient de plus en plus efficace…</a:t>
            </a:r>
            <a:endParaRPr lang="fr-FR" sz="36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107504" y="116632"/>
            <a:ext cx="8784976" cy="523220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33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800" dirty="0" smtClean="0">
                <a:solidFill>
                  <a:srgbClr val="FFC000"/>
                </a:solidFill>
                <a:latin typeface="Comic Sans MS" pitchFamily="66" charset="0"/>
              </a:rPr>
              <a:t>Une Révolution sexuelle au Cambrien </a:t>
            </a: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107504" y="764704"/>
            <a:ext cx="4464496" cy="4985980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33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Introduction:  Une étrange histoire d’amour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fr-FR" sz="28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Alors, le sexe, çà sert à quoi ?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fr-FR" sz="28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Une histoire de bulles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fr-FR" sz="3200" b="1" dirty="0" smtClean="0">
                <a:solidFill>
                  <a:srgbClr val="FFC000"/>
                </a:solidFill>
                <a:latin typeface="Comic Sans MS" pitchFamily="66" charset="0"/>
              </a:rPr>
              <a:t>Çà se complique quand même</a:t>
            </a:r>
          </a:p>
          <a:p>
            <a:pPr marL="514350" indent="-514350">
              <a:spcBef>
                <a:spcPct val="50000"/>
              </a:spcBef>
            </a:pPr>
            <a:r>
              <a:rPr lang="fr-FR" sz="28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Conclusion: Tout Finit par une réconciliation…</a:t>
            </a:r>
          </a:p>
        </p:txBody>
      </p:sp>
      <p:pic>
        <p:nvPicPr>
          <p:cNvPr id="12493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9320" y="2348880"/>
            <a:ext cx="4576508" cy="2376264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24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  <p:bldP spid="10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Box 20"/>
          <p:cNvSpPr txBox="1">
            <a:spLocks noChangeArrowheads="1"/>
          </p:cNvSpPr>
          <p:nvPr/>
        </p:nvSpPr>
        <p:spPr bwMode="auto">
          <a:xfrm>
            <a:off x="107504" y="2276872"/>
            <a:ext cx="3888432" cy="1200329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18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3600" i="0" dirty="0" smtClean="0">
                <a:solidFill>
                  <a:srgbClr val="FFFFCC"/>
                </a:solidFill>
                <a:latin typeface="Comic Sans MS" pitchFamily="66" charset="0"/>
              </a:rPr>
              <a:t>L’investissement parental </a:t>
            </a:r>
            <a:endParaRPr lang="fr-FR" sz="3600" i="0" dirty="0">
              <a:solidFill>
                <a:srgbClr val="FFFFCC"/>
              </a:solidFill>
              <a:latin typeface="Comic Sans MS" pitchFamily="66" charset="0"/>
            </a:endParaRPr>
          </a:p>
        </p:txBody>
      </p:sp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684C6-AC22-41B8-BF42-9AC3792069E4}" type="slidenum">
              <a:rPr lang="fr-FR"/>
              <a:pPr>
                <a:defRPr/>
              </a:pPr>
              <a:t>32</a:t>
            </a:fld>
            <a:endParaRPr lang="fr-FR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1438" y="142875"/>
            <a:ext cx="8749034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3600" b="1" dirty="0" smtClean="0">
                <a:solidFill>
                  <a:srgbClr val="FFC000"/>
                </a:solidFill>
                <a:latin typeface="Comic Sans MS" pitchFamily="66" charset="0"/>
              </a:rPr>
              <a:t>Les choses se compliquent peu à peu</a:t>
            </a:r>
          </a:p>
        </p:txBody>
      </p:sp>
      <p:pic>
        <p:nvPicPr>
          <p:cNvPr id="49" name="Picture 6" descr="C:\Images\Reproduction\fécond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908720"/>
            <a:ext cx="3312368" cy="2529871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0" name="Text Box 20"/>
          <p:cNvSpPr txBox="1">
            <a:spLocks noChangeArrowheads="1"/>
          </p:cNvSpPr>
          <p:nvPr/>
        </p:nvSpPr>
        <p:spPr bwMode="auto">
          <a:xfrm>
            <a:off x="107504" y="1268760"/>
            <a:ext cx="3124200" cy="650875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18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3600" i="0" dirty="0">
                <a:solidFill>
                  <a:srgbClr val="FFFFCC"/>
                </a:solidFill>
                <a:latin typeface="Comic Sans MS" pitchFamily="66" charset="0"/>
              </a:rPr>
              <a:t>L’anisogamie </a:t>
            </a:r>
          </a:p>
        </p:txBody>
      </p:sp>
      <p:pic>
        <p:nvPicPr>
          <p:cNvPr id="51" name="Picture 2" descr="E:\Images\Reproduction Images\Reprod 4\Accenteur &amp; petits.jpg"/>
          <p:cNvPicPr>
            <a:picLocks noChangeAspect="1" noChangeArrowheads="1"/>
          </p:cNvPicPr>
          <p:nvPr/>
        </p:nvPicPr>
        <p:blipFill>
          <a:blip r:embed="rId4" cstate="print">
            <a:lum contrast="18000"/>
          </a:blip>
          <a:srcRect/>
          <a:stretch>
            <a:fillRect/>
          </a:stretch>
        </p:blipFill>
        <p:spPr bwMode="auto">
          <a:xfrm>
            <a:off x="2195736" y="3212976"/>
            <a:ext cx="4104456" cy="3521724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300192" y="5877272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Accenteur mouchet </a:t>
            </a:r>
            <a:r>
              <a:rPr lang="fr-FR" i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Prunella</a:t>
            </a:r>
            <a:r>
              <a:rPr lang="fr-FR" i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fr-FR" i="1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modularis</a:t>
            </a:r>
            <a:r>
              <a:rPr lang="fr-FR" i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</a:t>
            </a:r>
            <a:endParaRPr lang="fr-FR" i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 autoUpdateAnimBg="0"/>
      <p:bldP spid="8" grpId="0" animBg="1" autoUpdateAnimBg="0"/>
      <p:bldP spid="50" grpId="0" animBg="1" autoUpdateAnimBg="0"/>
      <p:bldP spid="9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Images\Reproduction Images\otarie fourrure.jpg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179511" y="2276873"/>
            <a:ext cx="7956787" cy="410445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5496" y="116633"/>
            <a:ext cx="5832648" cy="1756508"/>
          </a:xfrm>
          <a:prstGeom prst="rect">
            <a:avLst/>
          </a:prstGeom>
          <a:solidFill>
            <a:schemeClr val="bg2"/>
          </a:solidFill>
          <a:ln w="9360">
            <a:solidFill>
              <a:srgbClr val="FFCC00"/>
            </a:solidFill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>
              <a:buClr>
                <a:srgbClr val="A50021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3600" b="1" smtClean="0">
                <a:solidFill>
                  <a:schemeClr val="tx2"/>
                </a:solidFill>
                <a:latin typeface="Comic Sans MS" pitchFamily="66" charset="0"/>
              </a:rPr>
              <a:t>Des mâles vindicatifs... et tyranniques</a:t>
            </a:r>
          </a:p>
          <a:p>
            <a:pPr>
              <a:buClr>
                <a:srgbClr val="A50021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sz="3600" b="1">
              <a:solidFill>
                <a:schemeClr val="tx2"/>
              </a:solidFill>
            </a:endParaRPr>
          </a:p>
        </p:txBody>
      </p:sp>
      <p:pic>
        <p:nvPicPr>
          <p:cNvPr id="6" name="Picture 17" descr="C:\Images\Reproduction Images\bufo concurren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16632"/>
            <a:ext cx="3537207" cy="276090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79512" y="6372036"/>
            <a:ext cx="35365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Lion de mer à crinière </a:t>
            </a:r>
            <a:r>
              <a:rPr lang="fr-FR" i="1" dirty="0" err="1" smtClean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Otaria</a:t>
            </a:r>
            <a:r>
              <a:rPr lang="fr-FR" i="1" dirty="0" smtClean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 </a:t>
            </a:r>
            <a:r>
              <a:rPr lang="fr-FR" i="1" dirty="0" err="1" smtClean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flavescens</a:t>
            </a:r>
            <a:endParaRPr lang="fr-FR" dirty="0">
              <a:solidFill>
                <a:schemeClr val="tx2">
                  <a:lumMod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28384" y="2564904"/>
            <a:ext cx="998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smtClean="0">
                <a:solidFill>
                  <a:schemeClr val="tx2"/>
                </a:solidFill>
                <a:latin typeface="Arial Narrow" pitchFamily="34" charset="0"/>
              </a:rPr>
              <a:t>Bufo </a:t>
            </a:r>
            <a:r>
              <a:rPr lang="fr-FR" i="1" dirty="0" err="1" smtClean="0">
                <a:solidFill>
                  <a:schemeClr val="tx2"/>
                </a:solidFill>
                <a:latin typeface="Arial Narrow" pitchFamily="34" charset="0"/>
              </a:rPr>
              <a:t>bufo</a:t>
            </a:r>
            <a:endParaRPr lang="fr-FR" i="1" dirty="0">
              <a:solidFill>
                <a:schemeClr val="tx2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build="allAtOnce"/>
      <p:bldP spid="8" grpId="0" build="allAtOnce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Oxyura vittata and his penis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3" y="188912"/>
            <a:ext cx="2610446" cy="5442629"/>
          </a:xfrm>
          <a:prstGeom prst="rect">
            <a:avLst/>
          </a:prstGeom>
          <a:noFill/>
          <a:ln w="9525">
            <a:solidFill>
              <a:schemeClr val="bg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42875" y="214313"/>
            <a:ext cx="5857875" cy="1755775"/>
          </a:xfrm>
          <a:prstGeom prst="rect">
            <a:avLst/>
          </a:prstGeom>
          <a:solidFill>
            <a:schemeClr val="bg2"/>
          </a:solidFill>
          <a:ln w="9360">
            <a:solidFill>
              <a:srgbClr val="FFCC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>
              <a:buClr>
                <a:srgbClr val="A50021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3600" b="1" dirty="0" smtClean="0">
                <a:solidFill>
                  <a:schemeClr val="tx2"/>
                </a:solidFill>
                <a:latin typeface="Comic Sans MS" pitchFamily="66" charset="0"/>
              </a:rPr>
              <a:t>Des mâles vindicatifs... et tyranniques</a:t>
            </a:r>
          </a:p>
          <a:p>
            <a:pPr>
              <a:buClr>
                <a:srgbClr val="A50021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fr-FR" sz="3600" b="1" dirty="0">
              <a:solidFill>
                <a:schemeClr val="tx2"/>
              </a:solidFill>
            </a:endParaRP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060848"/>
            <a:ext cx="5832648" cy="454671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6228184" y="5733256"/>
            <a:ext cx="277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>
                    <a:lumMod val="25000"/>
                  </a:schemeClr>
                </a:solidFill>
              </a:rPr>
              <a:t>McCracken et al. </a:t>
            </a:r>
            <a:r>
              <a:rPr lang="en-US" i="1" dirty="0" smtClean="0">
                <a:solidFill>
                  <a:schemeClr val="tx2">
                    <a:lumMod val="25000"/>
                  </a:schemeClr>
                </a:solidFill>
              </a:rPr>
              <a:t>Nature</a:t>
            </a:r>
            <a:r>
              <a:rPr lang="en-US" dirty="0" smtClean="0">
                <a:solidFill>
                  <a:schemeClr val="tx2">
                    <a:lumMod val="25000"/>
                  </a:schemeClr>
                </a:solidFill>
              </a:rPr>
              <a:t> (2001)</a:t>
            </a:r>
            <a:endParaRPr lang="fr-FR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98579" y="6228020"/>
            <a:ext cx="2385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>
                <a:solidFill>
                  <a:schemeClr val="tx2"/>
                </a:solidFill>
                <a:latin typeface="Arial Narrow" pitchFamily="34" charset="0"/>
              </a:rPr>
              <a:t>Erismature</a:t>
            </a:r>
            <a:r>
              <a:rPr lang="fr-FR" i="1" dirty="0" smtClean="0">
                <a:solidFill>
                  <a:schemeClr val="tx2"/>
                </a:solidFill>
                <a:latin typeface="Arial Narrow" pitchFamily="34" charset="0"/>
              </a:rPr>
              <a:t> </a:t>
            </a:r>
            <a:r>
              <a:rPr lang="fr-FR" i="1" dirty="0" err="1" smtClean="0">
                <a:solidFill>
                  <a:schemeClr val="tx2"/>
                </a:solidFill>
                <a:latin typeface="Arial Narrow" pitchFamily="34" charset="0"/>
              </a:rPr>
              <a:t>Oxyrura</a:t>
            </a:r>
            <a:r>
              <a:rPr lang="fr-FR" i="1" dirty="0" smtClean="0">
                <a:solidFill>
                  <a:schemeClr val="tx2"/>
                </a:solidFill>
                <a:latin typeface="Arial Narrow" pitchFamily="34" charset="0"/>
              </a:rPr>
              <a:t> </a:t>
            </a:r>
            <a:r>
              <a:rPr lang="fr-FR" i="1" dirty="0" err="1" smtClean="0">
                <a:solidFill>
                  <a:schemeClr val="tx2"/>
                </a:solidFill>
                <a:latin typeface="Arial Narrow" pitchFamily="34" charset="0"/>
              </a:rPr>
              <a:t>vittata</a:t>
            </a:r>
            <a:endParaRPr lang="fr-FR" i="1" dirty="0">
              <a:solidFill>
                <a:schemeClr val="tx2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build="allAtOnce"/>
      <p:bldP spid="9" grpId="0" build="allAtOnce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5" y="142875"/>
            <a:ext cx="4854575" cy="657225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2875" y="142875"/>
            <a:ext cx="3929063" cy="255428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66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200" b="1" dirty="0" smtClean="0">
                <a:solidFill>
                  <a:srgbClr val="FFC000"/>
                </a:solidFill>
                <a:latin typeface="Comic Sans MS" pitchFamily="66" charset="0"/>
              </a:rPr>
              <a:t>La reproduction </a:t>
            </a:r>
            <a:r>
              <a:rPr lang="en-GB" sz="3200" b="1" dirty="0" err="1" smtClean="0">
                <a:solidFill>
                  <a:srgbClr val="FFC000"/>
                </a:solidFill>
                <a:latin typeface="Comic Sans MS" pitchFamily="66" charset="0"/>
              </a:rPr>
              <a:t>sexuelle</a:t>
            </a:r>
            <a:r>
              <a:rPr lang="en-GB" sz="3200" b="1" dirty="0" smtClean="0">
                <a:solidFill>
                  <a:srgbClr val="FFC000"/>
                </a:solidFill>
                <a:latin typeface="Comic Sans MS" pitchFamily="66" charset="0"/>
              </a:rPr>
              <a:t> </a:t>
            </a:r>
            <a:r>
              <a:rPr lang="en-GB" sz="3200" b="1" dirty="0" err="1">
                <a:solidFill>
                  <a:srgbClr val="FFC000"/>
                </a:solidFill>
                <a:latin typeface="Comic Sans MS" pitchFamily="66" charset="0"/>
              </a:rPr>
              <a:t>n’est</a:t>
            </a:r>
            <a:r>
              <a:rPr lang="en-GB" sz="3200" b="1" dirty="0">
                <a:solidFill>
                  <a:srgbClr val="FFC000"/>
                </a:solidFill>
                <a:latin typeface="Comic Sans MS" pitchFamily="66" charset="0"/>
              </a:rPr>
              <a:t> pas </a:t>
            </a:r>
            <a:r>
              <a:rPr lang="en-GB" sz="3200" b="1" dirty="0" err="1">
                <a:solidFill>
                  <a:srgbClr val="FFC000"/>
                </a:solidFill>
                <a:latin typeface="Comic Sans MS" pitchFamily="66" charset="0"/>
              </a:rPr>
              <a:t>qu’une</a:t>
            </a:r>
            <a:r>
              <a:rPr lang="en-GB" sz="3200" b="1" dirty="0">
                <a:solidFill>
                  <a:srgbClr val="FFC000"/>
                </a:solidFill>
                <a:latin typeface="Comic Sans MS" pitchFamily="66" charset="0"/>
              </a:rPr>
              <a:t> </a:t>
            </a:r>
            <a:r>
              <a:rPr lang="en-GB" sz="3200" b="1" dirty="0" err="1">
                <a:solidFill>
                  <a:srgbClr val="FFC000"/>
                </a:solidFill>
                <a:latin typeface="Comic Sans MS" pitchFamily="66" charset="0"/>
              </a:rPr>
              <a:t>forme</a:t>
            </a:r>
            <a:r>
              <a:rPr lang="en-GB" sz="3200" b="1" dirty="0">
                <a:solidFill>
                  <a:srgbClr val="FFC000"/>
                </a:solidFill>
                <a:latin typeface="Comic Sans MS" pitchFamily="66" charset="0"/>
              </a:rPr>
              <a:t> de </a:t>
            </a:r>
            <a:r>
              <a:rPr lang="en-GB" sz="3200" b="1" dirty="0" err="1">
                <a:solidFill>
                  <a:srgbClr val="FFC000"/>
                </a:solidFill>
                <a:latin typeface="Comic Sans MS" pitchFamily="66" charset="0"/>
              </a:rPr>
              <a:t>tendresse</a:t>
            </a:r>
            <a:r>
              <a:rPr lang="en-GB" sz="3200" b="1" dirty="0">
                <a:solidFill>
                  <a:srgbClr val="FFC000"/>
                </a:solidFill>
                <a:latin typeface="Comic Sans MS" pitchFamily="66" charset="0"/>
              </a:rPr>
              <a:t>...</a:t>
            </a:r>
          </a:p>
          <a:p>
            <a:pPr>
              <a:buClr>
                <a:srgbClr val="000066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32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8881" y="2852936"/>
            <a:ext cx="3929063" cy="2369880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solidFill>
              <a:schemeClr val="tx2"/>
            </a:solidFill>
          </a:ln>
        </p:spPr>
        <p:txBody>
          <a:bodyPr>
            <a:spAutoFit/>
          </a:bodyPr>
          <a:lstStyle/>
          <a:p>
            <a:pPr>
              <a:buClr>
                <a:srgbClr val="000066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4400" dirty="0">
                <a:solidFill>
                  <a:schemeClr val="tx2"/>
                </a:solidFill>
                <a:latin typeface="Comic Sans MS" pitchFamily="66" charset="0"/>
                <a:cs typeface="Arial" charset="0"/>
              </a:rPr>
              <a:t>Il </a:t>
            </a:r>
            <a:r>
              <a:rPr lang="en-GB" sz="4400" dirty="0" err="1">
                <a:solidFill>
                  <a:schemeClr val="tx2"/>
                </a:solidFill>
                <a:latin typeface="Comic Sans MS" pitchFamily="66" charset="0"/>
                <a:cs typeface="Arial" charset="0"/>
              </a:rPr>
              <a:t>existe</a:t>
            </a:r>
            <a:r>
              <a:rPr lang="en-GB" sz="4400" dirty="0">
                <a:solidFill>
                  <a:schemeClr val="tx2"/>
                </a:solidFill>
                <a:latin typeface="Comic Sans MS" pitchFamily="66" charset="0"/>
                <a:cs typeface="Arial" charset="0"/>
              </a:rPr>
              <a:t> un </a:t>
            </a:r>
            <a:r>
              <a:rPr lang="en-GB" sz="4400" b="1" dirty="0" err="1">
                <a:solidFill>
                  <a:schemeClr val="tx2"/>
                </a:solidFill>
                <a:latin typeface="Comic Sans MS" pitchFamily="66" charset="0"/>
                <a:cs typeface="Arial" charset="0"/>
              </a:rPr>
              <a:t>conflit</a:t>
            </a:r>
            <a:r>
              <a:rPr lang="en-GB" sz="4400" b="1" dirty="0">
                <a:solidFill>
                  <a:schemeClr val="tx2"/>
                </a:solidFill>
                <a:latin typeface="Comic Sans MS" pitchFamily="66" charset="0"/>
                <a:cs typeface="Arial" charset="0"/>
              </a:rPr>
              <a:t> des sexes</a:t>
            </a:r>
          </a:p>
          <a:p>
            <a:pPr>
              <a:buClr>
                <a:srgbClr val="000066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600" dirty="0">
                <a:solidFill>
                  <a:schemeClr val="tx2"/>
                </a:solidFill>
                <a:latin typeface="Comic Sans MS" pitchFamily="66" charset="0"/>
                <a:cs typeface="Arial" charset="0"/>
              </a:rPr>
              <a:t>(Rice 2000)</a:t>
            </a:r>
          </a:p>
        </p:txBody>
      </p:sp>
      <p:sp>
        <p:nvSpPr>
          <p:cNvPr id="7" name="Rectangle 6"/>
          <p:cNvSpPr/>
          <p:nvPr/>
        </p:nvSpPr>
        <p:spPr>
          <a:xfrm>
            <a:off x="2123728" y="6072188"/>
            <a:ext cx="4824536" cy="584200"/>
          </a:xfrm>
          <a:prstGeom prst="rect">
            <a:avLst/>
          </a:prstGeom>
          <a:solidFill>
            <a:schemeClr val="tx2">
              <a:lumMod val="10000"/>
            </a:schemeClr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>
              <a:buClr>
                <a:srgbClr val="000066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3200" dirty="0">
                <a:solidFill>
                  <a:schemeClr val="tx2"/>
                </a:solidFill>
                <a:latin typeface="Comic Sans MS" pitchFamily="66" charset="0"/>
                <a:cs typeface="Arial" charset="0"/>
              </a:rPr>
              <a:t>Divergence d’intérêt</a:t>
            </a:r>
            <a:endParaRPr lang="en-GB" sz="3200" dirty="0">
              <a:solidFill>
                <a:schemeClr val="tx2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308304" y="5661248"/>
            <a:ext cx="15007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i="1" dirty="0" err="1" smtClean="0">
                <a:solidFill>
                  <a:schemeClr val="bg1"/>
                </a:solidFill>
                <a:latin typeface="Arial Narrow" pitchFamily="34" charset="0"/>
              </a:rPr>
              <a:t>Mantis</a:t>
            </a:r>
            <a:r>
              <a:rPr lang="fr-FR" i="1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fr-FR" i="1" dirty="0" err="1" smtClean="0">
                <a:solidFill>
                  <a:schemeClr val="bg1"/>
                </a:solidFill>
                <a:latin typeface="Arial Narrow" pitchFamily="34" charset="0"/>
              </a:rPr>
              <a:t>religiosa</a:t>
            </a:r>
            <a:endParaRPr lang="fr-FR" i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285750" y="214313"/>
            <a:ext cx="8501063" cy="1571625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Clr>
                <a:srgbClr val="000066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3200" dirty="0">
                <a:solidFill>
                  <a:schemeClr val="tx2"/>
                </a:solidFill>
                <a:latin typeface="Comic Sans MS" pitchFamily="66" charset="0"/>
                <a:cs typeface="Arial" charset="0"/>
              </a:rPr>
              <a:t>De la </a:t>
            </a:r>
            <a:r>
              <a:rPr lang="en-GB" sz="3200" dirty="0" err="1">
                <a:solidFill>
                  <a:schemeClr val="tx2"/>
                </a:solidFill>
                <a:latin typeface="Comic Sans MS" pitchFamily="66" charset="0"/>
                <a:cs typeface="Arial" charset="0"/>
              </a:rPr>
              <a:t>prépondérance</a:t>
            </a:r>
            <a:r>
              <a:rPr lang="en-GB" sz="3200" dirty="0">
                <a:solidFill>
                  <a:schemeClr val="tx2"/>
                </a:solidFill>
                <a:latin typeface="Comic Sans MS" pitchFamily="66" charset="0"/>
                <a:cs typeface="Arial" charset="0"/>
              </a:rPr>
              <a:t> des </a:t>
            </a:r>
            <a:r>
              <a:rPr lang="en-GB" sz="3200" b="1" dirty="0" err="1">
                <a:solidFill>
                  <a:schemeClr val="tx2"/>
                </a:solidFill>
                <a:latin typeface="Comic Sans MS" pitchFamily="66" charset="0"/>
                <a:cs typeface="Arial" charset="0"/>
              </a:rPr>
              <a:t>armes</a:t>
            </a:r>
            <a:r>
              <a:rPr lang="en-GB" sz="3200" dirty="0">
                <a:solidFill>
                  <a:schemeClr val="tx2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omic Sans MS" pitchFamily="66" charset="0"/>
                <a:cs typeface="Arial" charset="0"/>
              </a:rPr>
              <a:t>dans</a:t>
            </a:r>
            <a:r>
              <a:rPr lang="en-GB" sz="3200" dirty="0">
                <a:solidFill>
                  <a:schemeClr val="tx2"/>
                </a:solidFill>
                <a:latin typeface="Comic Sans MS" pitchFamily="66" charset="0"/>
                <a:cs typeface="Arial" charset="0"/>
              </a:rPr>
              <a:t> les </a:t>
            </a:r>
            <a:r>
              <a:rPr lang="en-GB" sz="3200" dirty="0" err="1">
                <a:solidFill>
                  <a:schemeClr val="tx2"/>
                </a:solidFill>
                <a:latin typeface="Comic Sans MS" pitchFamily="66" charset="0"/>
                <a:cs typeface="Arial" charset="0"/>
              </a:rPr>
              <a:t>caractères</a:t>
            </a:r>
            <a:r>
              <a:rPr lang="en-GB" sz="3200" dirty="0">
                <a:solidFill>
                  <a:schemeClr val="tx2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en-GB" sz="3200" dirty="0" err="1">
                <a:solidFill>
                  <a:schemeClr val="tx2"/>
                </a:solidFill>
                <a:latin typeface="Comic Sans MS" pitchFamily="66" charset="0"/>
                <a:cs typeface="Arial" charset="0"/>
              </a:rPr>
              <a:t>sexuels</a:t>
            </a:r>
            <a:r>
              <a:rPr lang="en-GB" sz="3200" dirty="0">
                <a:solidFill>
                  <a:schemeClr val="tx2"/>
                </a:solidFill>
                <a:latin typeface="Comic Sans MS" pitchFamily="66" charset="0"/>
                <a:cs typeface="Arial" charset="0"/>
              </a:rPr>
              <a:t>....</a:t>
            </a:r>
          </a:p>
          <a:p>
            <a:pPr>
              <a:buClr>
                <a:srgbClr val="000066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3200" dirty="0">
              <a:solidFill>
                <a:schemeClr val="tx2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6" name="Image 5" descr="2419_combat-de-male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5996" y="1000125"/>
            <a:ext cx="4000500" cy="30003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7" name="Image 6" descr="17954_un-solitaire-en-afrique-du-su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4" y="1357312"/>
            <a:ext cx="4645149" cy="296498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88" y="4000500"/>
            <a:ext cx="4500562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500813" y="6286500"/>
            <a:ext cx="17427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i="1" dirty="0" err="1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Oryctes</a:t>
            </a:r>
            <a:r>
              <a:rPr lang="fr-FR" i="1" dirty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 </a:t>
            </a:r>
            <a:r>
              <a:rPr lang="fr-FR" i="1" dirty="0" err="1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nasicornis</a:t>
            </a:r>
            <a:endParaRPr lang="fr-FR" i="1" dirty="0">
              <a:solidFill>
                <a:schemeClr val="tx2">
                  <a:lumMod val="2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4938" y="4500563"/>
            <a:ext cx="3929062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715000" y="4000500"/>
            <a:ext cx="26292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Impala </a:t>
            </a:r>
            <a:r>
              <a:rPr lang="fr-FR" i="1" dirty="0" err="1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Aepyceros</a:t>
            </a:r>
            <a:r>
              <a:rPr lang="fr-FR" i="1" dirty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 </a:t>
            </a:r>
            <a:r>
              <a:rPr lang="fr-FR" i="1" dirty="0" err="1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melampus</a:t>
            </a:r>
            <a:endParaRPr lang="fr-FR" i="1" dirty="0">
              <a:solidFill>
                <a:schemeClr val="tx2">
                  <a:lumMod val="25000"/>
                </a:schemeClr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0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42844" y="121996"/>
            <a:ext cx="5005220" cy="2802948"/>
          </a:xfrm>
          <a:prstGeom prst="rect">
            <a:avLst/>
          </a:prstGeom>
          <a:solidFill>
            <a:schemeClr val="bg2"/>
          </a:solidFill>
          <a:ln w="9360">
            <a:solidFill>
              <a:srgbClr val="FFCC00"/>
            </a:solidFill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algn="l" eaLnBrk="1" hangingPunct="1">
              <a:buClr>
                <a:srgbClr val="A50021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400" b="1" dirty="0" err="1">
                <a:solidFill>
                  <a:srgbClr val="FFC000"/>
                </a:solidFill>
                <a:latin typeface="Comic Sans MS" pitchFamily="66" charset="0"/>
              </a:rPr>
              <a:t>N’essayez</a:t>
            </a:r>
            <a:r>
              <a:rPr lang="en-GB" sz="4400" b="1" dirty="0">
                <a:solidFill>
                  <a:srgbClr val="FFC000"/>
                </a:solidFill>
                <a:latin typeface="Comic Sans MS" pitchFamily="66" charset="0"/>
              </a:rPr>
              <a:t> pas le </a:t>
            </a:r>
            <a:r>
              <a:rPr lang="en-GB" sz="4400" b="1" dirty="0" err="1">
                <a:solidFill>
                  <a:srgbClr val="FFC000"/>
                </a:solidFill>
                <a:latin typeface="Comic Sans MS" pitchFamily="66" charset="0"/>
              </a:rPr>
              <a:t>sexe</a:t>
            </a:r>
            <a:r>
              <a:rPr lang="en-GB" sz="4400" b="1" dirty="0">
                <a:solidFill>
                  <a:srgbClr val="FFC000"/>
                </a:solidFill>
                <a:latin typeface="Comic Sans MS" pitchFamily="66" charset="0"/>
              </a:rPr>
              <a:t>, </a:t>
            </a:r>
            <a:r>
              <a:rPr lang="en-GB" sz="4400" b="1" dirty="0" err="1">
                <a:solidFill>
                  <a:srgbClr val="FFC000"/>
                </a:solidFill>
                <a:latin typeface="Comic Sans MS" pitchFamily="66" charset="0"/>
              </a:rPr>
              <a:t>c’est</a:t>
            </a:r>
            <a:r>
              <a:rPr lang="en-GB" sz="4400" b="1" dirty="0">
                <a:solidFill>
                  <a:srgbClr val="FFC000"/>
                </a:solidFill>
                <a:latin typeface="Comic Sans MS" pitchFamily="66" charset="0"/>
              </a:rPr>
              <a:t> </a:t>
            </a:r>
            <a:r>
              <a:rPr lang="en-GB" sz="4400" b="1" dirty="0" err="1">
                <a:solidFill>
                  <a:srgbClr val="FFC000"/>
                </a:solidFill>
                <a:latin typeface="Comic Sans MS" pitchFamily="66" charset="0"/>
              </a:rPr>
              <a:t>trop</a:t>
            </a:r>
            <a:r>
              <a:rPr lang="en-GB" sz="4400" b="1" dirty="0">
                <a:solidFill>
                  <a:srgbClr val="FFC000"/>
                </a:solidFill>
                <a:latin typeface="Comic Sans MS" pitchFamily="66" charset="0"/>
              </a:rPr>
              <a:t> </a:t>
            </a:r>
            <a:r>
              <a:rPr lang="en-GB" sz="4400" b="1" dirty="0" err="1">
                <a:solidFill>
                  <a:srgbClr val="FFC000"/>
                </a:solidFill>
                <a:latin typeface="Comic Sans MS" pitchFamily="66" charset="0"/>
              </a:rPr>
              <a:t>dangereux</a:t>
            </a:r>
            <a:r>
              <a:rPr lang="en-GB" sz="4400" b="1" dirty="0">
                <a:solidFill>
                  <a:srgbClr val="FFC000"/>
                </a:solidFill>
                <a:latin typeface="Comic Sans MS" pitchFamily="66" charset="0"/>
              </a:rPr>
              <a:t> pour la santé </a:t>
            </a:r>
            <a:r>
              <a:rPr lang="en-GB" sz="4400" b="1" dirty="0" smtClean="0">
                <a:solidFill>
                  <a:srgbClr val="FFC000"/>
                </a:solidFill>
                <a:latin typeface="Comic Sans MS" pitchFamily="66" charset="0"/>
              </a:rPr>
              <a:t>!</a:t>
            </a:r>
            <a:endParaRPr lang="en-GB" sz="4400" b="1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5105400" y="3048000"/>
            <a:ext cx="3787080" cy="181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l" eaLnBrk="1" hangingPunct="1">
              <a:buClr>
                <a:srgbClr val="000000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dirty="0" err="1">
                <a:solidFill>
                  <a:schemeClr val="bg1"/>
                </a:solidFill>
              </a:rPr>
              <a:t>Corrélation</a:t>
            </a:r>
            <a:r>
              <a:rPr lang="en-GB" sz="2800" dirty="0">
                <a:solidFill>
                  <a:schemeClr val="bg1"/>
                </a:solidFill>
              </a:rPr>
              <a:t> positive entre la </a:t>
            </a:r>
            <a:r>
              <a:rPr lang="en-GB" sz="2800" dirty="0" err="1">
                <a:solidFill>
                  <a:schemeClr val="bg1"/>
                </a:solidFill>
              </a:rPr>
              <a:t>mortalité</a:t>
            </a:r>
            <a:r>
              <a:rPr lang="en-GB" sz="2800" dirty="0">
                <a:solidFill>
                  <a:schemeClr val="bg1"/>
                </a:solidFill>
              </a:rPr>
              <a:t> des </a:t>
            </a:r>
            <a:r>
              <a:rPr lang="en-GB" sz="2800" dirty="0" err="1">
                <a:solidFill>
                  <a:schemeClr val="bg1"/>
                </a:solidFill>
              </a:rPr>
              <a:t>femelles</a:t>
            </a:r>
            <a:r>
              <a:rPr lang="en-GB" sz="2800" dirty="0">
                <a:solidFill>
                  <a:schemeClr val="bg1"/>
                </a:solidFill>
              </a:rPr>
              <a:t> et le </a:t>
            </a:r>
            <a:r>
              <a:rPr lang="en-GB" sz="2800" dirty="0" err="1">
                <a:solidFill>
                  <a:schemeClr val="bg1"/>
                </a:solidFill>
              </a:rPr>
              <a:t>taux</a:t>
            </a:r>
            <a:r>
              <a:rPr lang="en-GB" sz="2800" dirty="0">
                <a:solidFill>
                  <a:schemeClr val="bg1"/>
                </a:solidFill>
              </a:rPr>
              <a:t> de </a:t>
            </a:r>
            <a:r>
              <a:rPr lang="en-GB" sz="2800" dirty="0" err="1">
                <a:solidFill>
                  <a:schemeClr val="bg1"/>
                </a:solidFill>
              </a:rPr>
              <a:t>réaccouplement</a:t>
            </a:r>
            <a:endParaRPr lang="en-GB" sz="2800" dirty="0">
              <a:solidFill>
                <a:schemeClr val="bg1"/>
              </a:solidFill>
            </a:endParaRP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251520" y="3429000"/>
            <a:ext cx="4106416" cy="2520280"/>
            <a:chOff x="384" y="1680"/>
            <a:chExt cx="2729" cy="1823"/>
          </a:xfrm>
        </p:grpSpPr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contrast="18000"/>
            </a:blip>
            <a:srcRect/>
            <a:stretch>
              <a:fillRect/>
            </a:stretch>
          </p:blipFill>
          <p:spPr bwMode="auto">
            <a:xfrm>
              <a:off x="384" y="1680"/>
              <a:ext cx="2730" cy="1824"/>
            </a:xfrm>
            <a:prstGeom prst="rect">
              <a:avLst/>
            </a:prstGeom>
            <a:noFill/>
          </p:spPr>
        </p:pic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1135" y="1676"/>
              <a:ext cx="1316" cy="1039"/>
              <a:chOff x="1135" y="1676"/>
              <a:chExt cx="1316" cy="1039"/>
            </a:xfrm>
          </p:grpSpPr>
          <p:sp>
            <p:nvSpPr>
              <p:cNvPr id="8" name="Oval 9"/>
              <p:cNvSpPr>
                <a:spLocks noChangeArrowheads="1"/>
              </p:cNvSpPr>
              <p:nvPr/>
            </p:nvSpPr>
            <p:spPr bwMode="auto">
              <a:xfrm rot="19500000">
                <a:off x="1135" y="2466"/>
                <a:ext cx="576" cy="249"/>
              </a:xfrm>
              <a:prstGeom prst="ellipse">
                <a:avLst/>
              </a:prstGeom>
              <a:noFill/>
              <a:ln w="936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9" name="Oval 10"/>
              <p:cNvSpPr>
                <a:spLocks noChangeArrowheads="1"/>
              </p:cNvSpPr>
              <p:nvPr/>
            </p:nvSpPr>
            <p:spPr bwMode="auto">
              <a:xfrm rot="17400000">
                <a:off x="1946" y="1939"/>
                <a:ext cx="768" cy="242"/>
              </a:xfrm>
              <a:prstGeom prst="ellipse">
                <a:avLst/>
              </a:prstGeom>
              <a:noFill/>
              <a:ln w="936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62000" y="6144535"/>
            <a:ext cx="7667625" cy="452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 eaLnBrk="1" hangingPunct="1">
              <a:lnSpc>
                <a:spcPct val="97000"/>
              </a:lnSpc>
              <a:buClr>
                <a:srgbClr val="000000"/>
              </a:buClr>
              <a:buSzPct val="100000"/>
              <a:buFont typeface="Arial Narrow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Cost of mating in </a:t>
            </a:r>
            <a:r>
              <a:rPr lang="en-GB" sz="1200" i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Drosophila </a:t>
            </a:r>
            <a:r>
              <a:rPr lang="en-GB" sz="1200" i="1" dirty="0" err="1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melanogaster</a:t>
            </a:r>
            <a:r>
              <a:rPr lang="en-GB" sz="1200" i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en-GB" sz="1200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females is mediated by male accessory gland products</a:t>
            </a:r>
            <a:r>
              <a:rPr lang="en-GB" sz="1200" b="1" dirty="0">
                <a:solidFill>
                  <a:schemeClr val="bg1"/>
                </a:solidFill>
                <a:latin typeface="Arial Narrow" pitchFamily="34" charset="0"/>
                <a:cs typeface="Times New Roman" pitchFamily="18" charset="0"/>
              </a:rPr>
              <a:t>. Chapman et al. 1995. Nature, 373: 241-244</a:t>
            </a:r>
          </a:p>
        </p:txBody>
      </p:sp>
      <p:grpSp>
        <p:nvGrpSpPr>
          <p:cNvPr id="11" name="Group 1"/>
          <p:cNvGrpSpPr>
            <a:grpSpLocks/>
          </p:cNvGrpSpPr>
          <p:nvPr/>
        </p:nvGrpSpPr>
        <p:grpSpPr bwMode="auto">
          <a:xfrm>
            <a:off x="5292080" y="116632"/>
            <a:ext cx="3566200" cy="2858393"/>
            <a:chOff x="3504" y="178"/>
            <a:chExt cx="1871" cy="1327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04" y="178"/>
              <a:ext cx="1872" cy="1328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</p:pic>
        <p:sp>
          <p:nvSpPr>
            <p:cNvPr id="13" name="AutoShape 3"/>
            <p:cNvSpPr>
              <a:spLocks noChangeArrowheads="1"/>
            </p:cNvSpPr>
            <p:nvPr/>
          </p:nvSpPr>
          <p:spPr bwMode="auto">
            <a:xfrm>
              <a:off x="3504" y="178"/>
              <a:ext cx="1872" cy="1328"/>
            </a:xfrm>
            <a:prstGeom prst="roundRect">
              <a:avLst>
                <a:gd name="adj" fmla="val 74"/>
              </a:avLst>
            </a:prstGeom>
            <a:noFill/>
            <a:ln w="9360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4" name="AutoShape 15"/>
          <p:cNvSpPr>
            <a:spLocks noChangeArrowheads="1"/>
          </p:cNvSpPr>
          <p:nvPr/>
        </p:nvSpPr>
        <p:spPr bwMode="auto">
          <a:xfrm>
            <a:off x="5220072" y="4869160"/>
            <a:ext cx="3695696" cy="956288"/>
          </a:xfrm>
          <a:prstGeom prst="roundRect">
            <a:avLst>
              <a:gd name="adj" fmla="val 347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l" eaLnBrk="1" hangingPunct="1">
              <a:buClr>
                <a:srgbClr val="A50021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 u="sng" dirty="0">
                <a:solidFill>
                  <a:srgbClr val="A50021"/>
                </a:solidFill>
              </a:rPr>
              <a:t>Cause: </a:t>
            </a:r>
            <a:r>
              <a:rPr lang="en-GB" sz="2800" b="1" u="sng" dirty="0" err="1">
                <a:solidFill>
                  <a:srgbClr val="A50021"/>
                </a:solidFill>
              </a:rPr>
              <a:t>toxicité</a:t>
            </a:r>
            <a:r>
              <a:rPr lang="en-GB" sz="2800" b="1" u="sng" dirty="0">
                <a:solidFill>
                  <a:srgbClr val="A50021"/>
                </a:solidFill>
              </a:rPr>
              <a:t> du </a:t>
            </a:r>
            <a:r>
              <a:rPr lang="en-GB" sz="2800" b="1" u="sng" dirty="0" err="1">
                <a:solidFill>
                  <a:srgbClr val="A50021"/>
                </a:solidFill>
              </a:rPr>
              <a:t>fluide</a:t>
            </a:r>
            <a:r>
              <a:rPr lang="en-GB" sz="2800" b="1" u="sng" dirty="0">
                <a:solidFill>
                  <a:srgbClr val="A50021"/>
                </a:solidFill>
              </a:rPr>
              <a:t> </a:t>
            </a:r>
            <a:r>
              <a:rPr lang="en-GB" sz="2800" b="1" u="sng" dirty="0" err="1">
                <a:solidFill>
                  <a:srgbClr val="A50021"/>
                </a:solidFill>
              </a:rPr>
              <a:t>séminal</a:t>
            </a:r>
            <a:endParaRPr lang="en-GB" sz="2800" b="1" u="sng" dirty="0">
              <a:solidFill>
                <a:srgbClr val="A500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0" grpId="0"/>
      <p:bldP spid="1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251520" y="116632"/>
            <a:ext cx="5819222" cy="15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fr-FR" sz="2800" b="1" dirty="0">
                <a:solidFill>
                  <a:schemeClr val="tx1"/>
                </a:solidFill>
                <a:latin typeface="Comic Sans MS" pitchFamily="66" charset="0"/>
              </a:rPr>
              <a:t> Des mâles un peu trop collants</a:t>
            </a:r>
          </a:p>
          <a:p>
            <a:pPr algn="l" eaLnBrk="1" hangingPunct="1">
              <a:spcBef>
                <a:spcPct val="20000"/>
              </a:spcBef>
            </a:pPr>
            <a:endParaRPr lang="fr-FR" sz="2800" b="1" dirty="0">
              <a:solidFill>
                <a:schemeClr val="tx1"/>
              </a:solidFill>
              <a:latin typeface="Comic Sans MS" pitchFamily="66" charset="0"/>
            </a:endParaRPr>
          </a:p>
          <a:p>
            <a:pPr algn="l" eaLnBrk="1" hangingPunct="1">
              <a:spcBef>
                <a:spcPct val="20000"/>
              </a:spcBef>
            </a:pPr>
            <a:endParaRPr lang="fr-FR" sz="28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3" name="Picture 7" descr="FoxSquirrel"/>
          <p:cNvPicPr>
            <a:picLocks noChangeAspect="1" noChangeArrowheads="1"/>
          </p:cNvPicPr>
          <p:nvPr/>
        </p:nvPicPr>
        <p:blipFill>
          <a:blip r:embed="rId3" cstate="print">
            <a:lum bright="12000" contrast="18000"/>
          </a:blip>
          <a:srcRect/>
          <a:stretch>
            <a:fillRect/>
          </a:stretch>
        </p:blipFill>
        <p:spPr bwMode="auto">
          <a:xfrm>
            <a:off x="5004048" y="2210202"/>
            <a:ext cx="3672408" cy="345104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5496" y="4145012"/>
            <a:ext cx="43924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90500" lvl="1" algn="l" eaLnBrk="1" hangingPunct="1">
              <a:spcBef>
                <a:spcPct val="20000"/>
              </a:spcBef>
            </a:pPr>
            <a:r>
              <a:rPr lang="fr-FR" sz="2400" b="1" dirty="0">
                <a:solidFill>
                  <a:schemeClr val="bg1"/>
                </a:solidFill>
                <a:latin typeface="Albany" pitchFamily="34" charset="0"/>
              </a:rPr>
              <a:t>Un bon père ? </a:t>
            </a:r>
            <a:r>
              <a:rPr lang="fr-FR" sz="2400" i="1" dirty="0">
                <a:solidFill>
                  <a:schemeClr val="bg1"/>
                </a:solidFill>
                <a:latin typeface="Albany" pitchFamily="34" charset="0"/>
              </a:rPr>
              <a:t>Le hamster nain aide la femelle lors de la mise </a:t>
            </a:r>
            <a:r>
              <a:rPr lang="fr-FR" sz="2400" i="1" dirty="0" smtClean="0">
                <a:solidFill>
                  <a:schemeClr val="bg1"/>
                </a:solidFill>
                <a:latin typeface="Albany" pitchFamily="34" charset="0"/>
              </a:rPr>
              <a:t>bas… Pour copuler </a:t>
            </a:r>
            <a:r>
              <a:rPr lang="fr-FR" sz="2400" i="1" dirty="0">
                <a:solidFill>
                  <a:schemeClr val="bg1"/>
                </a:solidFill>
                <a:latin typeface="Albany" pitchFamily="34" charset="0"/>
              </a:rPr>
              <a:t>à nouveau avec la femelle quelques heures après la parturition !</a:t>
            </a:r>
            <a:endParaRPr lang="fr-FR" sz="2400" dirty="0">
              <a:solidFill>
                <a:schemeClr val="bg1"/>
              </a:solidFill>
              <a:latin typeface="Albany" pitchFamily="34" charset="0"/>
            </a:endParaRPr>
          </a:p>
        </p:txBody>
      </p:sp>
      <p:pic>
        <p:nvPicPr>
          <p:cNvPr id="5" name="Picture 9" descr="so02963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88913"/>
            <a:ext cx="990600" cy="833437"/>
          </a:xfrm>
          <a:prstGeom prst="rect">
            <a:avLst/>
          </a:prstGeom>
          <a:noFill/>
        </p:spPr>
      </p:pic>
      <p:pic>
        <p:nvPicPr>
          <p:cNvPr id="6" name="Picture 10" descr="D:\Enseignements\Licence bio organismes\Stratégies Reproduction LBO\repro selection sexuelle\rep\Roden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3" y="604847"/>
            <a:ext cx="4752529" cy="3586676"/>
          </a:xfrm>
          <a:prstGeom prst="rect">
            <a:avLst/>
          </a:prstGeom>
          <a:noFill/>
          <a:ln>
            <a:solidFill>
              <a:schemeClr val="tx2">
                <a:lumMod val="90000"/>
              </a:schemeClr>
            </a:solidFill>
          </a:ln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148064" y="5661248"/>
            <a:ext cx="295232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90500" lvl="1" algn="l" eaLnBrk="1" hangingPunct="1">
              <a:spcBef>
                <a:spcPct val="20000"/>
              </a:spcBef>
            </a:pPr>
            <a:r>
              <a:rPr lang="fr-FR" dirty="0" smtClean="0">
                <a:solidFill>
                  <a:schemeClr val="bg1"/>
                </a:solidFill>
                <a:latin typeface="Arial Narrow" pitchFamily="34" charset="0"/>
              </a:rPr>
              <a:t>La femelle </a:t>
            </a:r>
            <a:r>
              <a:rPr lang="fr-FR" i="1" dirty="0" err="1" smtClean="0">
                <a:solidFill>
                  <a:schemeClr val="bg1"/>
                </a:solidFill>
                <a:latin typeface="Arial Narrow" pitchFamily="34" charset="0"/>
              </a:rPr>
              <a:t>Sciurus</a:t>
            </a:r>
            <a:r>
              <a:rPr lang="fr-FR" i="1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fr-FR" i="1" dirty="0" err="1">
                <a:solidFill>
                  <a:schemeClr val="bg1"/>
                </a:solidFill>
                <a:latin typeface="Arial Narrow" pitchFamily="34" charset="0"/>
              </a:rPr>
              <a:t>niger</a:t>
            </a:r>
            <a:r>
              <a:rPr lang="fr-FR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Arial Narrow" pitchFamily="34" charset="0"/>
              </a:rPr>
              <a:t>enlève </a:t>
            </a:r>
            <a:r>
              <a:rPr lang="fr-FR" dirty="0">
                <a:solidFill>
                  <a:schemeClr val="bg1"/>
                </a:solidFill>
                <a:latin typeface="Arial Narrow" pitchFamily="34" charset="0"/>
              </a:rPr>
              <a:t>le </a:t>
            </a:r>
            <a:r>
              <a:rPr lang="fr-FR" dirty="0" smtClean="0">
                <a:solidFill>
                  <a:schemeClr val="bg1"/>
                </a:solidFill>
                <a:latin typeface="Arial Narrow" pitchFamily="34" charset="0"/>
              </a:rPr>
              <a:t>bouchon vaginal laissé </a:t>
            </a:r>
            <a:r>
              <a:rPr lang="fr-FR" dirty="0">
                <a:solidFill>
                  <a:schemeClr val="bg1"/>
                </a:solidFill>
                <a:latin typeface="Arial Narrow" pitchFamily="34" charset="0"/>
              </a:rPr>
              <a:t>par son </a:t>
            </a:r>
            <a:r>
              <a:rPr lang="fr-FR" dirty="0" smtClean="0">
                <a:solidFill>
                  <a:schemeClr val="bg1"/>
                </a:solidFill>
                <a:latin typeface="Arial Narrow" pitchFamily="34" charset="0"/>
              </a:rPr>
              <a:t>premier amant</a:t>
            </a:r>
            <a:endParaRPr lang="fr-FR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8" name="Rectangle 17"/>
          <p:cNvSpPr>
            <a:spLocks noChangeArrowheads="1"/>
          </p:cNvSpPr>
          <p:nvPr/>
        </p:nvSpPr>
        <p:spPr bwMode="auto">
          <a:xfrm>
            <a:off x="4792216" y="1124744"/>
            <a:ext cx="424428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hangingPunct="1">
              <a:spcBef>
                <a:spcPct val="20000"/>
              </a:spcBef>
              <a:buFontTx/>
              <a:buChar char="•"/>
            </a:pPr>
            <a:r>
              <a:rPr lang="fr-FR" sz="2800" b="1" dirty="0">
                <a:solidFill>
                  <a:schemeClr val="tx2"/>
                </a:solidFill>
                <a:latin typeface="Comic Sans MS" pitchFamily="66" charset="0"/>
              </a:rPr>
              <a:t> ou qui imposent des ceintures de chasteté</a:t>
            </a:r>
          </a:p>
        </p:txBody>
      </p:sp>
      <p:sp>
        <p:nvSpPr>
          <p:cNvPr id="9" name="Rectangle 8"/>
          <p:cNvSpPr/>
          <p:nvPr/>
        </p:nvSpPr>
        <p:spPr>
          <a:xfrm>
            <a:off x="179512" y="3789040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 smtClean="0"/>
              <a:t>Phodopus</a:t>
            </a:r>
            <a:r>
              <a:rPr lang="fr-FR" i="1" dirty="0" smtClean="0"/>
              <a:t> </a:t>
            </a:r>
            <a:r>
              <a:rPr lang="fr-FR" i="1" dirty="0" err="1" smtClean="0"/>
              <a:t>sungorus</a:t>
            </a:r>
            <a:endParaRPr lang="fr-FR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 autoUpdateAnimBg="0"/>
      <p:bldP spid="7" grpId="0" autoUpdateAnimBg="0"/>
      <p:bldP spid="8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Images\Reproduction Images\Reprod 7\lion infantici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76200"/>
            <a:ext cx="3657600" cy="3433763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3" name="Picture 3" descr="E:\Images\Reproduction Images\Reprod 7\lion accoup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3657600"/>
            <a:ext cx="3581400" cy="2913063"/>
          </a:xfrm>
          <a:prstGeom prst="rect">
            <a:avLst/>
          </a:prstGeom>
          <a:noFill/>
          <a:ln w="9525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4" name="Picture 4" descr="E:\Images\ZooDeugII\Mammifères\Lions au combat.jpg"/>
          <p:cNvPicPr>
            <a:picLocks noChangeAspect="1" noChangeArrowheads="1"/>
          </p:cNvPicPr>
          <p:nvPr/>
        </p:nvPicPr>
        <p:blipFill>
          <a:blip r:embed="rId5" cstate="print">
            <a:lum bright="6000" contrast="6000"/>
          </a:blip>
          <a:srcRect/>
          <a:stretch>
            <a:fillRect/>
          </a:stretch>
        </p:blipFill>
        <p:spPr bwMode="auto">
          <a:xfrm>
            <a:off x="76200" y="76200"/>
            <a:ext cx="5181600" cy="51816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6200" y="5410200"/>
            <a:ext cx="5029200" cy="1198563"/>
          </a:xfrm>
          <a:prstGeom prst="rect">
            <a:avLst/>
          </a:prstGeom>
          <a:gradFill rotWithShape="0">
            <a:gsLst>
              <a:gs pos="0">
                <a:srgbClr val="004200"/>
              </a:gs>
              <a:gs pos="100000">
                <a:srgbClr val="0042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800" dirty="0">
                <a:solidFill>
                  <a:srgbClr val="FFFFCC"/>
                </a:solidFill>
                <a:latin typeface="Comic Sans MS" pitchFamily="66" charset="0"/>
              </a:rPr>
              <a:t>Un conflit sexuel ouvert : </a:t>
            </a:r>
          </a:p>
          <a:p>
            <a:pPr algn="ctr">
              <a:spcBef>
                <a:spcPct val="50000"/>
              </a:spcBef>
            </a:pPr>
            <a:r>
              <a:rPr lang="fr-FR" sz="2800" dirty="0">
                <a:solidFill>
                  <a:srgbClr val="FFFFCC"/>
                </a:solidFill>
                <a:latin typeface="Comic Sans MS" pitchFamily="66" charset="0"/>
              </a:rPr>
              <a:t>L ’infanticide chez les Lions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684C6-AC22-41B8-BF42-9AC3792069E4}" type="slidenum">
              <a:rPr lang="fr-FR"/>
              <a:pPr>
                <a:defRPr/>
              </a:pPr>
              <a:t>4</a:t>
            </a:fld>
            <a:endParaRPr lang="fr-FR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107504" y="707212"/>
            <a:ext cx="561662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3200" b="1" i="1" dirty="0">
                <a:solidFill>
                  <a:schemeClr val="tx2"/>
                </a:solidFill>
                <a:latin typeface="Comic Sans MS" pitchFamily="66" charset="0"/>
              </a:rPr>
              <a:t>Ceux qui </a:t>
            </a:r>
            <a:r>
              <a:rPr lang="fr-FR" sz="3200" b="1" i="1" dirty="0" smtClean="0">
                <a:solidFill>
                  <a:schemeClr val="tx2"/>
                </a:solidFill>
                <a:latin typeface="Comic Sans MS" pitchFamily="66" charset="0"/>
              </a:rPr>
              <a:t>restent </a:t>
            </a:r>
            <a:r>
              <a:rPr lang="fr-FR" sz="3200" b="1" i="1" dirty="0">
                <a:solidFill>
                  <a:schemeClr val="tx2"/>
                </a:solidFill>
                <a:latin typeface="Comic Sans MS" pitchFamily="66" charset="0"/>
              </a:rPr>
              <a:t>sont ceux qui se sont reproduits…</a:t>
            </a:r>
            <a:r>
              <a:rPr lang="fr-FR" sz="3200" dirty="0">
                <a:solidFill>
                  <a:schemeClr val="tx2"/>
                </a:solidFill>
                <a:latin typeface="Comic Sans MS" pitchFamily="66" charset="0"/>
              </a:rPr>
              <a:t>	</a:t>
            </a:r>
          </a:p>
        </p:txBody>
      </p:sp>
      <p:pic>
        <p:nvPicPr>
          <p:cNvPr id="18438" name="Picture 6" descr="L:\DATA\Mes images\Photo animaux\mesan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360662"/>
            <a:ext cx="6768752" cy="4236690"/>
          </a:xfrm>
          <a:prstGeom prst="rect">
            <a:avLst/>
          </a:prstGeom>
          <a:noFill/>
          <a:ln w="9525">
            <a:solidFill>
              <a:srgbClr val="FFFFCC"/>
            </a:solidFill>
            <a:miter lim="800000"/>
            <a:headEnd/>
            <a:tailEnd/>
          </a:ln>
        </p:spPr>
      </p:pic>
      <p:pic>
        <p:nvPicPr>
          <p:cNvPr id="5" name="Espace réservé du contenu 5" descr="alyt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188640"/>
            <a:ext cx="3312368" cy="282779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6948264" y="2636912"/>
            <a:ext cx="1776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smtClean="0">
                <a:solidFill>
                  <a:schemeClr val="tx2"/>
                </a:solidFill>
                <a:latin typeface="Arial Narrow" pitchFamily="34" charset="0"/>
              </a:rPr>
              <a:t>Alytes </a:t>
            </a:r>
            <a:r>
              <a:rPr lang="fr-FR" i="1" dirty="0" err="1" smtClean="0">
                <a:solidFill>
                  <a:schemeClr val="tx2"/>
                </a:solidFill>
                <a:latin typeface="Arial Narrow" pitchFamily="34" charset="0"/>
              </a:rPr>
              <a:t>obstetricans</a:t>
            </a:r>
            <a:endParaRPr lang="fr-FR" i="1" dirty="0">
              <a:solidFill>
                <a:schemeClr val="tx2"/>
              </a:solidFill>
              <a:latin typeface="Arial Narrow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9512" y="6165304"/>
            <a:ext cx="3243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tx2"/>
                </a:solidFill>
                <a:latin typeface="Arial Narrow" pitchFamily="34" charset="0"/>
              </a:rPr>
              <a:t>Mésange bleue </a:t>
            </a:r>
            <a:r>
              <a:rPr lang="fr-FR" i="1" dirty="0" err="1" smtClean="0">
                <a:latin typeface="Arial Narrow" pitchFamily="34" charset="0"/>
              </a:rPr>
              <a:t>Cyanistes</a:t>
            </a:r>
            <a:r>
              <a:rPr lang="fr-FR" i="1" dirty="0" smtClean="0">
                <a:latin typeface="Arial Narrow" pitchFamily="34" charset="0"/>
              </a:rPr>
              <a:t> </a:t>
            </a:r>
            <a:r>
              <a:rPr lang="fr-FR" i="1" dirty="0" err="1" smtClean="0">
                <a:latin typeface="Arial Narrow" pitchFamily="34" charset="0"/>
              </a:rPr>
              <a:t>caeruleus</a:t>
            </a:r>
            <a:endParaRPr lang="fr-FR" i="1" dirty="0">
              <a:solidFill>
                <a:schemeClr val="tx2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autoUpdateAnimBg="0"/>
      <p:bldP spid="6" grpId="0" build="allAtOnce"/>
      <p:bldP spid="8" grpId="0" build="allAtOnce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07504" y="188640"/>
            <a:ext cx="5653292" cy="1756508"/>
          </a:xfrm>
          <a:prstGeom prst="rect">
            <a:avLst/>
          </a:prstGeom>
          <a:solidFill>
            <a:schemeClr val="bg2"/>
          </a:solidFill>
          <a:ln w="9360">
            <a:solidFill>
              <a:srgbClr val="FFCC00"/>
            </a:solidFill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algn="l" eaLnBrk="1" hangingPunct="1">
              <a:buClr>
                <a:srgbClr val="A50021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dirty="0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Les </a:t>
            </a:r>
            <a:r>
              <a:rPr lang="en-GB" sz="3600" b="1" dirty="0" err="1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femelles</a:t>
            </a:r>
            <a:r>
              <a:rPr lang="en-GB" sz="3600" b="1" dirty="0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 </a:t>
            </a:r>
            <a:r>
              <a:rPr lang="en-GB" sz="3600" b="1" dirty="0" err="1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peuvent</a:t>
            </a:r>
            <a:r>
              <a:rPr lang="en-GB" sz="3600" b="1" dirty="0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 </a:t>
            </a:r>
            <a:r>
              <a:rPr lang="en-GB" sz="3600" b="1" dirty="0" err="1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aussi</a:t>
            </a:r>
            <a:r>
              <a:rPr lang="en-GB" sz="3600" b="1" dirty="0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 </a:t>
            </a:r>
            <a:r>
              <a:rPr lang="en-GB" sz="3600" b="1" dirty="0" err="1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prendre</a:t>
            </a:r>
            <a:r>
              <a:rPr lang="en-GB" sz="3600" b="1" dirty="0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 </a:t>
            </a:r>
            <a:r>
              <a:rPr lang="en-GB" sz="3600" b="1" dirty="0" err="1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leur</a:t>
            </a:r>
            <a:r>
              <a:rPr lang="en-GB" sz="3600" b="1" dirty="0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 </a:t>
            </a:r>
            <a:r>
              <a:rPr lang="en-GB" sz="3600" b="1" dirty="0" err="1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revanche</a:t>
            </a:r>
            <a:r>
              <a:rPr lang="en-GB" sz="3600" b="1" dirty="0" smtClean="0">
                <a:solidFill>
                  <a:schemeClr val="tx2">
                    <a:lumMod val="90000"/>
                  </a:schemeClr>
                </a:solidFill>
                <a:latin typeface="Comic Sans MS" pitchFamily="66" charset="0"/>
              </a:rPr>
              <a:t>....</a:t>
            </a:r>
            <a:endParaRPr lang="en-GB" sz="3600" b="1" dirty="0">
              <a:solidFill>
                <a:schemeClr val="tx2">
                  <a:lumMod val="90000"/>
                </a:schemeClr>
              </a:solidFill>
              <a:latin typeface="Comic Sans MS" pitchFamily="66" charset="0"/>
            </a:endParaRPr>
          </a:p>
        </p:txBody>
      </p:sp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5796136" y="116632"/>
          <a:ext cx="3312368" cy="2162240"/>
        </p:xfrm>
        <a:graphic>
          <a:graphicData uri="http://schemas.openxmlformats.org/presentationml/2006/ole">
            <p:oleObj spid="_x0000_s26626" name="Image bitmap" r:id="rId4" imgW="1994002" imgH="1301817" progId="PBrush">
              <p:embed/>
            </p:oleObj>
          </a:graphicData>
        </a:graphic>
      </p:graphicFrame>
      <p:pic>
        <p:nvPicPr>
          <p:cNvPr id="4" name="Picture 5" descr="C:\Images\Reproduction\Cnemidophorus J.jpg"/>
          <p:cNvPicPr>
            <a:picLocks noChangeAspect="1" noChangeArrowheads="1"/>
          </p:cNvPicPr>
          <p:nvPr/>
        </p:nvPicPr>
        <p:blipFill>
          <a:blip r:embed="rId5" cstate="print">
            <a:lum bright="12000"/>
          </a:blip>
          <a:srcRect/>
          <a:stretch>
            <a:fillRect/>
          </a:stretch>
        </p:blipFill>
        <p:spPr bwMode="auto">
          <a:xfrm>
            <a:off x="1825797" y="2301190"/>
            <a:ext cx="7282707" cy="4256231"/>
          </a:xfrm>
          <a:prstGeom prst="rect">
            <a:avLst/>
          </a:prstGeom>
          <a:noFill/>
          <a:ln w="9525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07504" y="5859269"/>
            <a:ext cx="3816424" cy="954107"/>
          </a:xfrm>
          <a:prstGeom prst="rect">
            <a:avLst/>
          </a:prstGeom>
          <a:solidFill>
            <a:schemeClr val="bg2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sz="2800" dirty="0">
                <a:solidFill>
                  <a:srgbClr val="FFFFCC"/>
                </a:solidFill>
                <a:latin typeface="Arial" pitchFamily="34" charset="0"/>
              </a:rPr>
              <a:t>Parthénogenèse chez</a:t>
            </a:r>
            <a:r>
              <a:rPr lang="fr-FR" sz="2800" i="1" dirty="0">
                <a:solidFill>
                  <a:srgbClr val="FFFFCC"/>
                </a:solidFill>
                <a:latin typeface="Arial" pitchFamily="34" charset="0"/>
              </a:rPr>
              <a:t> </a:t>
            </a:r>
            <a:r>
              <a:rPr lang="fr-FR" sz="2800" i="1" dirty="0" err="1">
                <a:solidFill>
                  <a:srgbClr val="FFFFCC"/>
                </a:solidFill>
                <a:latin typeface="Arial Narrow" pitchFamily="34" charset="0"/>
              </a:rPr>
              <a:t>Cnemidophorus</a:t>
            </a:r>
            <a:r>
              <a:rPr lang="fr-FR" sz="2800" i="1" dirty="0">
                <a:solidFill>
                  <a:srgbClr val="FFFFCC"/>
                </a:solidFill>
                <a:latin typeface="Arial Narrow" pitchFamily="34" charset="0"/>
              </a:rPr>
              <a:t> </a:t>
            </a:r>
            <a:r>
              <a:rPr lang="fr-FR" sz="2800" i="1" dirty="0" err="1">
                <a:solidFill>
                  <a:srgbClr val="FFFFCC"/>
                </a:solidFill>
                <a:latin typeface="Arial Narrow" pitchFamily="34" charset="0"/>
              </a:rPr>
              <a:t>sp</a:t>
            </a:r>
            <a:r>
              <a:rPr lang="fr-FR" sz="2800" i="1" dirty="0">
                <a:solidFill>
                  <a:srgbClr val="FFFFCC"/>
                </a:solidFill>
                <a:latin typeface="Arial Narrow" pitchFamily="34" charset="0"/>
              </a:rPr>
              <a:t>.</a:t>
            </a:r>
            <a:endParaRPr lang="fr-FR" sz="2800" dirty="0">
              <a:solidFill>
                <a:srgbClr val="FFFFCC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42844" y="116632"/>
            <a:ext cx="6661404" cy="1202510"/>
          </a:xfrm>
          <a:prstGeom prst="rect">
            <a:avLst/>
          </a:prstGeom>
          <a:solidFill>
            <a:schemeClr val="bg2"/>
          </a:solidFill>
          <a:ln w="9360">
            <a:solidFill>
              <a:srgbClr val="FFCC00"/>
            </a:solidFill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algn="l" eaLnBrk="1" hangingPunct="1">
              <a:buClr>
                <a:srgbClr val="A50021"/>
              </a:buClr>
              <a:buSzPct val="100000"/>
              <a:buFont typeface="Comic Sans MS" pitchFamily="6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3600" b="1" smtClean="0">
                <a:solidFill>
                  <a:srgbClr val="FFCD2F"/>
                </a:solidFill>
                <a:latin typeface="Comic Sans MS" pitchFamily="66" charset="0"/>
              </a:rPr>
              <a:t>Les espèces “asexuelles” ont simplement perdu le sexe....</a:t>
            </a:r>
            <a:endParaRPr lang="fr-FR" sz="3600" b="1">
              <a:solidFill>
                <a:srgbClr val="FFCD2F"/>
              </a:solidFill>
              <a:latin typeface="Comic Sans MS" pitchFamily="66" charset="0"/>
            </a:endParaRPr>
          </a:p>
        </p:txBody>
      </p:sp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1412776"/>
            <a:ext cx="4536505" cy="284330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79512" y="3645024"/>
            <a:ext cx="27510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err="1" smtClean="0">
                <a:solidFill>
                  <a:schemeClr val="accent1">
                    <a:lumMod val="75000"/>
                  </a:schemeClr>
                </a:solidFill>
              </a:rPr>
              <a:t>Mycocepurus</a:t>
            </a:r>
            <a:r>
              <a:rPr lang="fr-FR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i="1" dirty="0" err="1" smtClean="0">
                <a:solidFill>
                  <a:schemeClr val="accent1">
                    <a:lumMod val="75000"/>
                  </a:schemeClr>
                </a:solidFill>
              </a:rPr>
              <a:t>smithii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Rabeling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et al </a:t>
            </a:r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PLoS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One 2009</a:t>
            </a:r>
            <a:endParaRPr lang="fr-FR" i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5293" y="2780928"/>
            <a:ext cx="4320480" cy="316835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4716016" y="6023029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err="1" smtClean="0">
                <a:solidFill>
                  <a:schemeClr val="accent1">
                    <a:lumMod val="75000"/>
                  </a:schemeClr>
                </a:solidFill>
              </a:rPr>
              <a:t>Poecilia</a:t>
            </a:r>
            <a:r>
              <a:rPr lang="fr-FR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i="1" dirty="0" err="1" smtClean="0">
                <a:solidFill>
                  <a:schemeClr val="accent1">
                    <a:lumMod val="75000"/>
                  </a:schemeClr>
                </a:solidFill>
              </a:rPr>
              <a:t>formosa</a:t>
            </a:r>
            <a:endParaRPr lang="fr-FR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Froese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&amp; </a:t>
            </a:r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Paully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2006</a:t>
            </a:r>
            <a:endParaRPr lang="fr-FR" i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</p:txBody>
      </p:sp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116632"/>
            <a:ext cx="2160240" cy="2220247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7092280" y="2348880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err="1" smtClean="0">
                <a:solidFill>
                  <a:schemeClr val="accent1">
                    <a:lumMod val="75000"/>
                  </a:schemeClr>
                </a:solidFill>
              </a:rPr>
              <a:t>Daphnia</a:t>
            </a:r>
            <a:r>
              <a:rPr lang="fr-FR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fr-FR" b="1" i="1" dirty="0" err="1" smtClean="0">
                <a:solidFill>
                  <a:schemeClr val="accent1">
                    <a:lumMod val="75000"/>
                  </a:schemeClr>
                </a:solidFill>
              </a:rPr>
              <a:t>pulex</a:t>
            </a:r>
            <a:endParaRPr lang="fr-FR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369032"/>
            <a:ext cx="3456384" cy="2300066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79512" y="6237312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 smtClean="0">
                <a:solidFill>
                  <a:schemeClr val="accent1">
                    <a:lumMod val="50000"/>
                  </a:schemeClr>
                </a:solidFill>
              </a:rPr>
              <a:t>Porcellio</a:t>
            </a:r>
            <a:r>
              <a:rPr lang="fr-FR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fr-FR" i="1" dirty="0" err="1" smtClean="0">
                <a:solidFill>
                  <a:schemeClr val="accent1">
                    <a:lumMod val="50000"/>
                  </a:schemeClr>
                </a:solidFill>
              </a:rPr>
              <a:t>scaber</a:t>
            </a:r>
            <a:endParaRPr lang="fr-FR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8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28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build="allAtOnce"/>
      <p:bldP spid="11" grpId="0" build="allAtOnce"/>
      <p:bldP spid="10" grpId="0" build="allAtOnce"/>
      <p:bldP spid="12" grpId="0" build="allAtOnce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107504" y="116632"/>
            <a:ext cx="8784976" cy="584775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33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3200" dirty="0" smtClean="0">
                <a:solidFill>
                  <a:srgbClr val="FFC000"/>
                </a:solidFill>
                <a:latin typeface="Comic Sans MS" pitchFamily="66" charset="0"/>
              </a:rPr>
              <a:t>Une Révolution sexuelle au Cambrien </a:t>
            </a:r>
          </a:p>
        </p:txBody>
      </p: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107504" y="908720"/>
            <a:ext cx="5256584" cy="5078313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33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8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Introduction:  Une étrange histoire d’amour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fr-FR" sz="28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Alors, le sexe, çà sert à quoi ?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fr-FR" sz="28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Une histoire de bulles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fr-FR" sz="28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Çà se complique quand même</a:t>
            </a:r>
          </a:p>
          <a:p>
            <a:pPr marL="514350" indent="-514350">
              <a:spcBef>
                <a:spcPct val="50000"/>
              </a:spcBef>
            </a:pPr>
            <a:r>
              <a:rPr lang="fr-FR" sz="3200" dirty="0" smtClean="0">
                <a:solidFill>
                  <a:srgbClr val="FFC000"/>
                </a:solidFill>
                <a:latin typeface="Comic Sans MS" pitchFamily="66" charset="0"/>
              </a:rPr>
              <a:t>Conclusion: </a:t>
            </a:r>
            <a:r>
              <a:rPr lang="fr-FR" sz="3200" b="1" dirty="0" smtClean="0">
                <a:solidFill>
                  <a:srgbClr val="FFC000"/>
                </a:solidFill>
                <a:latin typeface="Comic Sans MS" pitchFamily="66" charset="0"/>
              </a:rPr>
              <a:t>Tout Finit par une réconciliation…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556792"/>
            <a:ext cx="4218911" cy="3168352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  <p:bldP spid="10" grpId="0" build="p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uca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1196752"/>
            <a:ext cx="5238582" cy="384875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5496" y="-171400"/>
            <a:ext cx="806489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spcBef>
                <a:spcPct val="50000"/>
              </a:spcBef>
            </a:pPr>
            <a:r>
              <a:rPr lang="fr-FR" sz="3600" b="1" dirty="0" smtClean="0">
                <a:solidFill>
                  <a:schemeClr val="tx2"/>
                </a:solidFill>
                <a:latin typeface="Comic Sans MS" pitchFamily="66" charset="0"/>
              </a:rPr>
              <a:t>Le comportement ne vient pas de la sélection des gènes</a:t>
            </a:r>
            <a:endParaRPr lang="fr-FR" sz="36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131074" name="Picture 2" descr="http://t1.gstatic.com/images?q=tbn:ANd9GcTHj62SNsZi0uCRb4lIjirp_cRwR9K3dfzO0RmrrvLe9kN-TzMV9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96752"/>
            <a:ext cx="6866086" cy="54006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3923928" y="5157192"/>
            <a:ext cx="5112568" cy="120032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Comic Sans MS" pitchFamily="66" charset="0"/>
              </a:rPr>
              <a:t>Quand le gène ne conduit pas à une adaptation du bec, le pinson utilise une épine de cactus !</a:t>
            </a:r>
            <a:endParaRPr lang="fr-FR" sz="24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3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1"/>
          <p:cNvSpPr txBox="1">
            <a:spLocks/>
          </p:cNvSpPr>
          <p:nvPr/>
        </p:nvSpPr>
        <p:spPr>
          <a:xfrm>
            <a:off x="107504" y="214290"/>
            <a:ext cx="8928992" cy="1198486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/>
          <a:lstStyle/>
          <a:p>
            <a:pPr marL="273050" indent="-273050">
              <a:spcBef>
                <a:spcPts val="600"/>
              </a:spcBef>
              <a:buClr>
                <a:schemeClr val="accent2"/>
              </a:buClr>
              <a:buSzPct val="85000"/>
              <a:defRPr/>
            </a:pPr>
            <a:r>
              <a:rPr lang="fr-FR" sz="3600" b="1" dirty="0" smtClean="0">
                <a:solidFill>
                  <a:schemeClr val="tx2"/>
                </a:solidFill>
                <a:latin typeface="Comic Sans MS" pitchFamily="66" charset="0"/>
              </a:rPr>
              <a:t>L’émotion constitue le fondement biologique des relations mutuelles</a:t>
            </a: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None/>
              <a:tabLst/>
              <a:defRPr/>
            </a:pP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320" y="1916832"/>
            <a:ext cx="6333888" cy="419913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6" name="Picture 1027" descr="E:\Images\Reproduction Images\Reprod 1\luciole J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1340768"/>
            <a:ext cx="2441661" cy="3953726"/>
          </a:xfrm>
          <a:prstGeom prst="rect">
            <a:avLst/>
          </a:prstGeom>
          <a:noFill/>
          <a:ln w="9525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7" name="Text Box 1032"/>
          <p:cNvSpPr txBox="1">
            <a:spLocks noChangeArrowheads="1"/>
          </p:cNvSpPr>
          <p:nvPr/>
        </p:nvSpPr>
        <p:spPr bwMode="auto">
          <a:xfrm>
            <a:off x="7164288" y="5373216"/>
            <a:ext cx="1874838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b="1" i="1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Phausis</a:t>
            </a:r>
            <a:r>
              <a:rPr lang="fr-FR" sz="1600" b="1" i="1" dirty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 </a:t>
            </a:r>
            <a:r>
              <a:rPr lang="fr-FR" sz="1600" b="1" i="1" dirty="0" err="1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splendidula</a:t>
            </a:r>
            <a:endParaRPr lang="fr-FR" sz="2400" i="1" dirty="0">
              <a:solidFill>
                <a:schemeClr val="accent1">
                  <a:lumMod val="75000"/>
                </a:schemeClr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7" grpId="0" build="allAtOnce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3" descr="tigre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tretch>
            <a:fillRect/>
          </a:stretch>
        </p:blipFill>
        <p:spPr>
          <a:xfrm>
            <a:off x="2492480" y="188640"/>
            <a:ext cx="6544016" cy="6552728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4" name="Espace réservé du contenu 1"/>
          <p:cNvSpPr txBox="1">
            <a:spLocks/>
          </p:cNvSpPr>
          <p:nvPr/>
        </p:nvSpPr>
        <p:spPr>
          <a:xfrm>
            <a:off x="107504" y="214290"/>
            <a:ext cx="4104456" cy="2062582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/>
          <a:lstStyle/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 pitchFamily="66" charset="0"/>
                <a:cs typeface="+mn-cs"/>
              </a:rPr>
              <a:t>L’amour reste</a:t>
            </a:r>
            <a:r>
              <a:rPr kumimoji="0" lang="fr-FR" sz="44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 pitchFamily="66" charset="0"/>
                <a:cs typeface="+mn-cs"/>
              </a:rPr>
              <a:t> </a:t>
            </a:r>
            <a:r>
              <a:rPr kumimoji="0" lang="fr-F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 pitchFamily="66" charset="0"/>
                <a:cs typeface="+mn-cs"/>
              </a:rPr>
              <a:t>d’abord une réconciliation</a:t>
            </a:r>
            <a:r>
              <a:rPr kumimoji="0" lang="fr-FR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36296" y="6309320"/>
            <a:ext cx="1672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smtClean="0">
                <a:solidFill>
                  <a:schemeClr val="bg2">
                    <a:lumMod val="50000"/>
                  </a:schemeClr>
                </a:solidFill>
              </a:rPr>
              <a:t>Panthera </a:t>
            </a:r>
            <a:r>
              <a:rPr lang="fr-FR" i="1" dirty="0" err="1" smtClean="0">
                <a:solidFill>
                  <a:schemeClr val="bg2">
                    <a:lumMod val="50000"/>
                  </a:schemeClr>
                </a:solidFill>
              </a:rPr>
              <a:t>tigris</a:t>
            </a:r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 build="allAtOnce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07504" y="234514"/>
            <a:ext cx="3888432" cy="17543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1" hangingPunct="1"/>
            <a:r>
              <a:rPr lang="fr-FR" sz="3600" b="1" dirty="0" smtClean="0">
                <a:solidFill>
                  <a:schemeClr val="tx2"/>
                </a:solidFill>
                <a:latin typeface="Comic Sans MS" pitchFamily="66" charset="0"/>
              </a:rPr>
              <a:t>Et le désir se construit de la différence</a:t>
            </a:r>
            <a:endParaRPr lang="fr-FR" sz="36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1013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132856"/>
            <a:ext cx="3168352" cy="457462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4730" y="188640"/>
            <a:ext cx="4889758" cy="353766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3829269"/>
            <a:ext cx="4448150" cy="291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995936" y="5910371"/>
            <a:ext cx="4536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i="1" dirty="0" smtClean="0">
                <a:solidFill>
                  <a:schemeClr val="tx2"/>
                </a:solidFill>
                <a:latin typeface="Arial Narrow" pitchFamily="34" charset="0"/>
              </a:rPr>
              <a:t>L’échange des salives consacre alors l’exploration des gènes de l’autre</a:t>
            </a:r>
            <a:endParaRPr lang="fr-FR" sz="2400" i="1" dirty="0">
              <a:solidFill>
                <a:schemeClr val="tx2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9" grpId="0" build="allAtOnce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107504" y="44624"/>
            <a:ext cx="4788024" cy="2308324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33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3600" dirty="0" smtClean="0">
                <a:latin typeface="Comic Sans MS" pitchFamily="66" charset="0"/>
              </a:rPr>
              <a:t>Les réactionnaires ont souvent tiré des énoncés normatifs à partir de la biologie.</a:t>
            </a:r>
            <a:endParaRPr lang="fr-FR" sz="3600" dirty="0">
              <a:solidFill>
                <a:srgbClr val="FFC000"/>
              </a:solidFill>
              <a:latin typeface="Comic Sans MS" pitchFamily="66" charset="0"/>
            </a:endParaRPr>
          </a:p>
        </p:txBody>
      </p:sp>
      <p:pic>
        <p:nvPicPr>
          <p:cNvPr id="11674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420887"/>
            <a:ext cx="4248472" cy="431786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39266" name="Picture 2" descr="http://www.dakar-info.com/wp-content/uploads/2009/08/femme-enceinte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3520" y="116632"/>
            <a:ext cx="3954984" cy="62646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9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16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07504" y="188640"/>
            <a:ext cx="8856984" cy="1200329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3600" dirty="0" smtClean="0">
                <a:solidFill>
                  <a:schemeClr val="tx2"/>
                </a:solidFill>
                <a:latin typeface="Comic Sans MS" pitchFamily="66" charset="0"/>
              </a:rPr>
              <a:t>Mais la seule « norme » de la nature, c’est la </a:t>
            </a:r>
            <a:r>
              <a:rPr lang="fr-FR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mic Sans MS" pitchFamily="66" charset="0"/>
              </a:rPr>
              <a:t>variété</a:t>
            </a:r>
            <a:r>
              <a:rPr lang="fr-FR" sz="3600" dirty="0" smtClean="0">
                <a:solidFill>
                  <a:schemeClr val="tx2"/>
                </a:solidFill>
                <a:latin typeface="Comic Sans MS" pitchFamily="66" charset="0"/>
              </a:rPr>
              <a:t> des conduites sexuelles</a:t>
            </a:r>
            <a:endParaRPr lang="fr-FR" sz="3600" dirty="0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7" name="Picture 1033" descr="C:\Documents and Settings\Stephanie Walsh\My Documents\My Pictures\deer-3so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6879" y="1556792"/>
            <a:ext cx="6919497" cy="508354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3" descr="puto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116631"/>
            <a:ext cx="5832649" cy="4252665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pic>
        <p:nvPicPr>
          <p:cNvPr id="3" name="Image 5" descr="rhino couvertur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4509343"/>
            <a:ext cx="1512845" cy="22320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7282" name="Picture 2" descr="N:\Livres &amp; revue\LIVRES EN COURS\SEXE et EVOLUTION\SEXE EVOLUTION I Biodiversité amoureuse\Couriers, PRESSE\Couv biodi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4017702"/>
            <a:ext cx="1584176" cy="243563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9512" y="188640"/>
            <a:ext cx="338437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4800" b="1" i="1" dirty="0" smtClean="0">
                <a:solidFill>
                  <a:schemeClr val="tx2"/>
                </a:solidFill>
                <a:latin typeface="Comic Sans MS" pitchFamily="66" charset="0"/>
              </a:rPr>
              <a:t>Merci de votre accueil…</a:t>
            </a:r>
            <a:r>
              <a:rPr lang="fr-FR" sz="4800" b="1" dirty="0">
                <a:solidFill>
                  <a:schemeClr val="tx2"/>
                </a:solidFill>
                <a:latin typeface="Comic Sans MS" pitchFamily="66" charset="0"/>
              </a:rPr>
              <a:t>	</a:t>
            </a:r>
          </a:p>
        </p:txBody>
      </p:sp>
      <p:sp>
        <p:nvSpPr>
          <p:cNvPr id="7" name="Espace réservé du contenu 6"/>
          <p:cNvSpPr txBox="1">
            <a:spLocks/>
          </p:cNvSpPr>
          <p:nvPr/>
        </p:nvSpPr>
        <p:spPr>
          <a:xfrm>
            <a:off x="107504" y="5085184"/>
            <a:ext cx="4248472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Thierry 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Lodé</a:t>
            </a:r>
            <a:r>
              <a:rPr kumimoji="0" lang="en-GB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/>
            </a:r>
            <a:br>
              <a:rPr kumimoji="0" lang="en-GB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</a:br>
            <a:r>
              <a:rPr kumimoji="0" lang="en-GB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Professeur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Université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d’Angers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/>
            </a:r>
            <a:b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</a:b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UMR UR1-CNRS 6552 </a:t>
            </a:r>
            <a:b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</a:br>
            <a:r>
              <a:rPr kumimoji="0" lang="en-GB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Université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de Rennes 1.</a:t>
            </a:r>
          </a:p>
          <a:p>
            <a:pPr marL="273050" marR="0" lvl="0" indent="-2730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85000"/>
              <a:buFont typeface="Wingdings 2" pitchFamily="18" charset="2"/>
              <a:buChar char=""/>
              <a:tabLst/>
              <a:defRPr/>
            </a:pPr>
            <a:r>
              <a:rPr lang="en-GB" b="1" dirty="0" smtClean="0">
                <a:solidFill>
                  <a:srgbClr val="0070C0"/>
                </a:solidFill>
                <a:latin typeface="Comic Sans MS" pitchFamily="66" charset="0"/>
                <a:cs typeface="+mn-cs"/>
              </a:rPr>
              <a:t>thierry.lode@univ-rennes1.fr</a:t>
            </a: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Espace réservé du contenu 3" descr="Amours animales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95936" y="4869160"/>
            <a:ext cx="1509827" cy="168826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3" descr="mancho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3933056"/>
            <a:ext cx="3695621" cy="2564997"/>
          </a:xfrm>
          <a:ln>
            <a:solidFill>
              <a:schemeClr val="bg2"/>
            </a:solidFill>
          </a:ln>
        </p:spPr>
      </p:pic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107504" y="116632"/>
            <a:ext cx="3240360" cy="3477875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33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4400" dirty="0" smtClean="0">
                <a:solidFill>
                  <a:srgbClr val="FFC000"/>
                </a:solidFill>
                <a:latin typeface="Comic Sans MS" pitchFamily="66" charset="0"/>
              </a:rPr>
              <a:t>L’évolution est une étrange histoire d’amour…</a:t>
            </a:r>
            <a:endParaRPr lang="fr-FR" sz="4400" dirty="0">
              <a:solidFill>
                <a:srgbClr val="FFC000"/>
              </a:solidFill>
              <a:latin typeface="Comic Sans MS" pitchFamily="66" charset="0"/>
            </a:endParaRP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16632"/>
            <a:ext cx="5620866" cy="575192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1"/>
          <p:cNvSpPr>
            <a:spLocks noGrp="1"/>
          </p:cNvSpPr>
          <p:nvPr>
            <p:ph idx="1"/>
          </p:nvPr>
        </p:nvSpPr>
        <p:spPr>
          <a:xfrm>
            <a:off x="357158" y="214290"/>
            <a:ext cx="4857784" cy="1428760"/>
          </a:xfrm>
        </p:spPr>
        <p:txBody>
          <a:bodyPr/>
          <a:lstStyle/>
          <a:p>
            <a:pPr>
              <a:buNone/>
            </a:pPr>
            <a:r>
              <a:rPr lang="fr-FR" sz="3600" dirty="0" smtClean="0">
                <a:latin typeface="Albany" pitchFamily="34" charset="0"/>
              </a:rPr>
              <a:t>Des êtres si différents les uns des autres…</a:t>
            </a:r>
            <a:r>
              <a:rPr lang="fr-FR" sz="3600" dirty="0" smtClean="0"/>
              <a:t> </a:t>
            </a:r>
            <a:endParaRPr lang="fr-FR" sz="3600" dirty="0"/>
          </a:p>
        </p:txBody>
      </p:sp>
      <p:pic>
        <p:nvPicPr>
          <p:cNvPr id="5" name="Picture 1026" descr="E:\Images\Reproduction Images\Reprod 4\frégate.jpg"/>
          <p:cNvPicPr>
            <a:picLocks noChangeAspect="1" noChangeArrowheads="1"/>
          </p:cNvPicPr>
          <p:nvPr/>
        </p:nvPicPr>
        <p:blipFill>
          <a:blip r:embed="rId3" cstate="print">
            <a:lum contrast="18000"/>
          </a:blip>
          <a:srcRect/>
          <a:stretch>
            <a:fillRect/>
          </a:stretch>
        </p:blipFill>
        <p:spPr bwMode="auto">
          <a:xfrm>
            <a:off x="5035350" y="285728"/>
            <a:ext cx="3980255" cy="4429156"/>
          </a:xfrm>
          <a:prstGeom prst="rect">
            <a:avLst/>
          </a:prstGeom>
          <a:noFill/>
          <a:ln w="952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6" name="Picture 1032" descr="E:\Images\Reproduction Images\Reprod 4\Antilope Har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576742"/>
            <a:ext cx="5008248" cy="250033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364088" y="4365104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 Narrow" pitchFamily="34" charset="0"/>
              </a:rPr>
              <a:t>Frégate superbe </a:t>
            </a:r>
            <a:r>
              <a:rPr lang="fr-FR" i="1" dirty="0" err="1" smtClean="0">
                <a:latin typeface="Arial Narrow" pitchFamily="34" charset="0"/>
              </a:rPr>
              <a:t>Fregata</a:t>
            </a:r>
            <a:r>
              <a:rPr lang="fr-FR" i="1" dirty="0" smtClean="0">
                <a:latin typeface="Arial Narrow" pitchFamily="34" charset="0"/>
              </a:rPr>
              <a:t> </a:t>
            </a:r>
            <a:r>
              <a:rPr lang="fr-FR" i="1" dirty="0" err="1" smtClean="0">
                <a:latin typeface="Arial Narrow" pitchFamily="34" charset="0"/>
              </a:rPr>
              <a:t>magnificens</a:t>
            </a:r>
            <a:endParaRPr lang="fr-FR" i="1" dirty="0">
              <a:latin typeface="Arial Narrow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79512" y="377974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 Narrow" pitchFamily="34" charset="0"/>
              </a:rPr>
              <a:t>Antilope </a:t>
            </a:r>
            <a:r>
              <a:rPr lang="fr-FR" dirty="0" err="1" smtClean="0">
                <a:latin typeface="Arial Narrow" pitchFamily="34" charset="0"/>
              </a:rPr>
              <a:t>cervicapre</a:t>
            </a:r>
            <a:r>
              <a:rPr lang="fr-FR" i="1" dirty="0" err="1" smtClean="0">
                <a:latin typeface="Arial Narrow" pitchFamily="34" charset="0"/>
              </a:rPr>
              <a:t>Antilope</a:t>
            </a:r>
            <a:r>
              <a:rPr lang="fr-FR" i="1" dirty="0" smtClean="0">
                <a:latin typeface="Arial Narrow" pitchFamily="34" charset="0"/>
              </a:rPr>
              <a:t> </a:t>
            </a:r>
            <a:r>
              <a:rPr lang="fr-FR" i="1" dirty="0" err="1" smtClean="0">
                <a:latin typeface="Arial Narrow" pitchFamily="34" charset="0"/>
              </a:rPr>
              <a:t>cervicapra</a:t>
            </a:r>
            <a:endParaRPr lang="fr-FR" i="1" dirty="0">
              <a:latin typeface="Arial Narrow" pitchFamily="34" charset="0"/>
            </a:endParaRPr>
          </a:p>
        </p:txBody>
      </p:sp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4201953"/>
            <a:ext cx="3096344" cy="2502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4860032" y="6309320"/>
            <a:ext cx="1946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i="1" dirty="0" err="1" smtClean="0">
                <a:solidFill>
                  <a:schemeClr val="bg1"/>
                </a:solidFill>
                <a:latin typeface="Arial Narrow" pitchFamily="34" charset="0"/>
              </a:rPr>
              <a:t>Latrodectus</a:t>
            </a:r>
            <a:r>
              <a:rPr lang="fr-FR" i="1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fr-FR" i="1" dirty="0" err="1" smtClean="0">
                <a:solidFill>
                  <a:schemeClr val="bg1"/>
                </a:solidFill>
                <a:latin typeface="Arial Narrow" pitchFamily="34" charset="0"/>
              </a:rPr>
              <a:t>mactans</a:t>
            </a:r>
            <a:endParaRPr lang="fr-FR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0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 build="allAtOnce"/>
      <p:bldP spid="9" grpId="0" build="allAtOnce"/>
      <p:bldP spid="10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1" descr="C:\Users\Thierry\Desktop\Sans tit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457951"/>
            <a:ext cx="4752528" cy="3995385"/>
          </a:xfrm>
          <a:prstGeom prst="rect">
            <a:avLst/>
          </a:prstGeom>
          <a:noFill/>
          <a:ln w="19050">
            <a:solidFill>
              <a:schemeClr val="tx2">
                <a:lumMod val="10000"/>
              </a:schemeClr>
            </a:solidFill>
          </a:ln>
        </p:spPr>
      </p:pic>
      <p:pic>
        <p:nvPicPr>
          <p:cNvPr id="4" name="Picture 5" descr="C:\Images\Reproduction Images\paradis ragg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16632"/>
            <a:ext cx="4125913" cy="6477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107504" y="116632"/>
            <a:ext cx="4752528" cy="2277547"/>
          </a:xfrm>
          <a:prstGeom prst="rect">
            <a:avLst/>
          </a:prstGeom>
          <a:gradFill rotWithShape="0">
            <a:gsLst>
              <a:gs pos="0">
                <a:srgbClr val="003300"/>
              </a:gs>
              <a:gs pos="100000">
                <a:srgbClr val="0033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3600" dirty="0" smtClean="0">
                <a:solidFill>
                  <a:srgbClr val="FFFFCC"/>
                </a:solidFill>
                <a:latin typeface="Comic Sans MS" pitchFamily="66" charset="0"/>
              </a:rPr>
              <a:t>Des caractères extravagants …</a:t>
            </a:r>
          </a:p>
          <a:p>
            <a:pPr algn="l">
              <a:spcBef>
                <a:spcPct val="50000"/>
              </a:spcBef>
            </a:pPr>
            <a:r>
              <a:rPr lang="fr-FR" sz="2800" dirty="0" smtClean="0">
                <a:solidFill>
                  <a:srgbClr val="FFFFCC"/>
                </a:solidFill>
                <a:latin typeface="Comic Sans MS" pitchFamily="66" charset="0"/>
              </a:rPr>
              <a:t>Une ruse ou un handicap pour la survie des espèces? </a:t>
            </a:r>
            <a:endParaRPr lang="fr-FR" sz="2800" dirty="0">
              <a:solidFill>
                <a:srgbClr val="FFFFCC"/>
              </a:solidFill>
              <a:latin typeface="Comic Sans MS" pitchFamily="66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076056" y="630002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Arial Narrow" pitchFamily="34" charset="0"/>
              </a:rPr>
              <a:t>Paradisier de </a:t>
            </a:r>
            <a:r>
              <a:rPr lang="fr-FR" dirty="0" err="1" smtClean="0">
                <a:latin typeface="Arial Narrow" pitchFamily="34" charset="0"/>
              </a:rPr>
              <a:t>Raggi</a:t>
            </a:r>
            <a:r>
              <a:rPr lang="fr-FR" dirty="0" smtClean="0">
                <a:latin typeface="Arial Narrow" pitchFamily="34" charset="0"/>
              </a:rPr>
              <a:t> </a:t>
            </a:r>
            <a:r>
              <a:rPr lang="fr-FR" i="1" dirty="0" err="1" smtClean="0">
                <a:latin typeface="Arial Narrow" pitchFamily="34" charset="0"/>
              </a:rPr>
              <a:t>Paradisaea</a:t>
            </a:r>
            <a:r>
              <a:rPr lang="fr-FR" i="1" dirty="0" smtClean="0">
                <a:latin typeface="Arial Narrow" pitchFamily="34" charset="0"/>
              </a:rPr>
              <a:t> </a:t>
            </a:r>
            <a:r>
              <a:rPr lang="fr-FR" i="1" dirty="0" err="1" smtClean="0">
                <a:latin typeface="Arial Narrow" pitchFamily="34" charset="0"/>
              </a:rPr>
              <a:t>raggiana</a:t>
            </a:r>
            <a:endParaRPr lang="fr-FR" i="1" dirty="0">
              <a:latin typeface="Arial Narrow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763688" y="609329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Arial Narrow" pitchFamily="34" charset="0"/>
              </a:rPr>
              <a:t>Nasique </a:t>
            </a:r>
            <a:r>
              <a:rPr lang="fr-FR" i="1" dirty="0" err="1" smtClean="0">
                <a:solidFill>
                  <a:schemeClr val="bg1"/>
                </a:solidFill>
                <a:latin typeface="Arial Narrow" pitchFamily="34" charset="0"/>
              </a:rPr>
              <a:t>Nasalis</a:t>
            </a:r>
            <a:r>
              <a:rPr lang="fr-FR" i="1" dirty="0" smtClean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fr-FR" i="1" dirty="0" err="1" smtClean="0">
                <a:solidFill>
                  <a:schemeClr val="bg1"/>
                </a:solidFill>
                <a:latin typeface="Arial Narrow" pitchFamily="34" charset="0"/>
              </a:rPr>
              <a:t>larvatus</a:t>
            </a:r>
            <a:endParaRPr lang="fr-FR" i="1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9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 animBg="1"/>
      <p:bldP spid="5" grpId="0" build="allAtOnce"/>
      <p:bldP spid="8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Images\Reproduction Images\oran outa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04664"/>
            <a:ext cx="5197475" cy="5562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3" name="Picture 2" descr="E:\Images\ZooDeugII\Mammifères\OranOurang ma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8025" y="404664"/>
            <a:ext cx="4625975" cy="5562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2051720" y="6093296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tx2">
                    <a:lumMod val="25000"/>
                  </a:schemeClr>
                </a:solidFill>
              </a:rPr>
              <a:t>Orang-outan de Bornéo  </a:t>
            </a:r>
            <a:r>
              <a:rPr lang="fr-FR" i="1" dirty="0" smtClean="0">
                <a:solidFill>
                  <a:schemeClr val="tx2">
                    <a:lumMod val="25000"/>
                  </a:schemeClr>
                </a:solidFill>
              </a:rPr>
              <a:t>Pongo </a:t>
            </a:r>
            <a:r>
              <a:rPr lang="fr-FR" i="1" dirty="0" err="1" smtClean="0">
                <a:solidFill>
                  <a:schemeClr val="tx2">
                    <a:lumMod val="25000"/>
                  </a:schemeClr>
                </a:solidFill>
              </a:rPr>
              <a:t>pygmaeus</a:t>
            </a:r>
            <a:endParaRPr lang="fr-FR" i="1" dirty="0" smtClean="0">
              <a:solidFill>
                <a:schemeClr val="tx2">
                  <a:lumMod val="25000"/>
                </a:schemeClr>
              </a:solidFill>
            </a:endParaRPr>
          </a:p>
          <a:p>
            <a:pPr algn="ctr"/>
            <a:r>
              <a:rPr lang="fr-FR" i="1" dirty="0" smtClean="0">
                <a:solidFill>
                  <a:schemeClr val="tx2">
                    <a:lumMod val="25000"/>
                  </a:schemeClr>
                </a:solidFill>
              </a:rPr>
              <a:t>37kg ou 86 kg</a:t>
            </a:r>
            <a:r>
              <a:rPr lang="fr-FR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endParaRPr lang="fr-FR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/>
          <p:cNvSpPr>
            <a:spLocks noChangeArrowheads="1"/>
          </p:cNvSpPr>
          <p:nvPr/>
        </p:nvSpPr>
        <p:spPr bwMode="auto">
          <a:xfrm>
            <a:off x="107504" y="188640"/>
            <a:ext cx="61206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omic Sans MS" pitchFamily="66" charset="0"/>
                <a:ea typeface="Calibri" pitchFamily="34" charset="0"/>
                <a:cs typeface="Arial" pitchFamily="34" charset="0"/>
              </a:rPr>
              <a:t>le sexe, c'est coûteux !</a:t>
            </a:r>
            <a:endParaRPr kumimoji="0" lang="fr-FR" sz="36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2276872"/>
            <a:ext cx="273630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3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omic Sans MS" pitchFamily="66" charset="0"/>
                <a:ea typeface="Calibri" pitchFamily="34" charset="0"/>
                <a:cs typeface="Arial" pitchFamily="34" charset="0"/>
              </a:rPr>
              <a:t>Et le succès n’est pas garanti</a:t>
            </a:r>
            <a:endParaRPr kumimoji="0" lang="fr-FR" sz="3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7" name="Image 6" descr="lucan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1756" y="1196752"/>
            <a:ext cx="6664740" cy="489654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6660232" y="6309320"/>
            <a:ext cx="21900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Lucane </a:t>
            </a:r>
            <a:r>
              <a:rPr lang="fr-FR" i="1" dirty="0" err="1" smtClean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Lucanus</a:t>
            </a:r>
            <a:r>
              <a:rPr lang="fr-FR" i="1" dirty="0" smtClean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 </a:t>
            </a:r>
            <a:r>
              <a:rPr lang="fr-FR" i="1" dirty="0" err="1" smtClean="0">
                <a:solidFill>
                  <a:schemeClr val="tx2">
                    <a:lumMod val="25000"/>
                  </a:schemeClr>
                </a:solidFill>
                <a:latin typeface="Arial Narrow" pitchFamily="34" charset="0"/>
              </a:rPr>
              <a:t>cervus</a:t>
            </a:r>
            <a:endParaRPr lang="fr-FR" i="1" dirty="0">
              <a:solidFill>
                <a:schemeClr val="tx2">
                  <a:lumMod val="25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7504" y="4797152"/>
            <a:ext cx="8856984" cy="769441"/>
          </a:xfrm>
          <a:prstGeom prst="rect">
            <a:avLst/>
          </a:prstGeom>
          <a:solidFill>
            <a:srgbClr val="C00000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fr-FR" sz="4400" b="1" dirty="0" smtClean="0"/>
              <a:t>Le sexe: Une énigme biologique</a:t>
            </a:r>
            <a:endParaRPr lang="fr-FR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1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7" grpId="0" build="allAtOnce"/>
      <p:bldP spid="5" grpId="0" build="allAtOnce"/>
      <p:bldP spid="8" grpId="0" build="allAtOnce"/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0</TotalTime>
  <Words>1276</Words>
  <Application>Microsoft Office PowerPoint</Application>
  <PresentationFormat>Affichage à l'écran (4:3)</PresentationFormat>
  <Paragraphs>245</Paragraphs>
  <Slides>49</Slides>
  <Notes>49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49</vt:i4>
      </vt:variant>
    </vt:vector>
  </HeadingPairs>
  <TitlesOfParts>
    <vt:vector size="51" baseType="lpstr">
      <vt:lpstr>Paper</vt:lpstr>
      <vt:lpstr>Image bitmap</vt:lpstr>
      <vt:lpstr>LE SEXE NE SERT A RIEN une révolution sexuelle au Cambrien 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2011-10-20T15:13:42Z</dcterms:created>
  <dcterms:modified xsi:type="dcterms:W3CDTF">2012-10-26T08:08:42Z</dcterms:modified>
</cp:coreProperties>
</file>