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4"/>
  </p:notesMasterIdLst>
  <p:sldIdLst>
    <p:sldId id="256" r:id="rId2"/>
    <p:sldId id="312" r:id="rId3"/>
    <p:sldId id="314" r:id="rId4"/>
    <p:sldId id="313" r:id="rId5"/>
    <p:sldId id="257" r:id="rId6"/>
    <p:sldId id="261" r:id="rId7"/>
    <p:sldId id="262" r:id="rId8"/>
    <p:sldId id="259" r:id="rId9"/>
    <p:sldId id="315" r:id="rId10"/>
    <p:sldId id="265" r:id="rId11"/>
    <p:sldId id="281" r:id="rId12"/>
    <p:sldId id="283" r:id="rId13"/>
    <p:sldId id="286" r:id="rId14"/>
    <p:sldId id="31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7" r:id="rId25"/>
    <p:sldId id="306" r:id="rId26"/>
    <p:sldId id="298" r:id="rId27"/>
    <p:sldId id="300" r:id="rId28"/>
    <p:sldId id="319" r:id="rId29"/>
    <p:sldId id="320" r:id="rId30"/>
    <p:sldId id="301" r:id="rId31"/>
    <p:sldId id="304" r:id="rId32"/>
    <p:sldId id="305" r:id="rId33"/>
    <p:sldId id="302" r:id="rId34"/>
    <p:sldId id="303" r:id="rId35"/>
    <p:sldId id="322" r:id="rId36"/>
    <p:sldId id="323" r:id="rId37"/>
    <p:sldId id="317" r:id="rId38"/>
    <p:sldId id="309" r:id="rId39"/>
    <p:sldId id="324" r:id="rId40"/>
    <p:sldId id="326" r:id="rId41"/>
    <p:sldId id="308" r:id="rId42"/>
    <p:sldId id="328" r:id="rId43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26" autoAdjust="0"/>
    <p:restoredTop sz="89490" autoAdjust="0"/>
  </p:normalViewPr>
  <p:slideViewPr>
    <p:cSldViewPr snapToGrid="0">
      <p:cViewPr>
        <p:scale>
          <a:sx n="64" d="100"/>
          <a:sy n="64" d="100"/>
        </p:scale>
        <p:origin x="-984" y="-450"/>
      </p:cViewPr>
      <p:guideLst>
        <p:guide orient="horz" pos="1704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idier\sauvegarde\Publications\Symbiosis\GraphSexDet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6666666666666693E-2"/>
          <c:y val="3.54131534569984E-2"/>
          <c:w val="0.8333333333333337"/>
          <c:h val="0.86340640809443503"/>
        </c:manualLayout>
      </c:layout>
      <c:lineChart>
        <c:grouping val="standard"/>
        <c:varyColors val="0"/>
        <c:ser>
          <c:idx val="1"/>
          <c:order val="0"/>
          <c:tx>
            <c:strRef>
              <c:f>Data2!$B$1</c:f>
              <c:strCache>
                <c:ptCount val="1"/>
                <c:pt idx="0">
                  <c:v>ZZ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ysDash"/>
            </a:ln>
          </c:spPr>
          <c:marker>
            <c:symbol val="square"/>
            <c:size val="3"/>
            <c:spPr>
              <a:solidFill>
                <a:srgbClr val="FF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numRef>
              <c:f>Data2!$A$2:$A$100</c:f>
              <c:numCache>
                <c:formatCode>General</c:formatCode>
                <c:ptCount val="9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</c:numCache>
            </c:numRef>
          </c:cat>
          <c:val>
            <c:numRef>
              <c:f>Data2!$B$2:$B$100</c:f>
              <c:numCache>
                <c:formatCode>General</c:formatCode>
                <c:ptCount val="99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0.50009999999999999</c:v>
                </c:pt>
                <c:pt idx="6">
                  <c:v>0.50009999999999999</c:v>
                </c:pt>
                <c:pt idx="7">
                  <c:v>0.50019999999999998</c:v>
                </c:pt>
                <c:pt idx="8">
                  <c:v>0.50029999999999997</c:v>
                </c:pt>
                <c:pt idx="9">
                  <c:v>0.50039999999999996</c:v>
                </c:pt>
                <c:pt idx="10">
                  <c:v>0.50070000000000003</c:v>
                </c:pt>
                <c:pt idx="11">
                  <c:v>0.50119999999999998</c:v>
                </c:pt>
                <c:pt idx="12">
                  <c:v>0.50190000000000001</c:v>
                </c:pt>
                <c:pt idx="13">
                  <c:v>0.50309999999999999</c:v>
                </c:pt>
                <c:pt idx="14">
                  <c:v>0.505</c:v>
                </c:pt>
                <c:pt idx="15">
                  <c:v>0.50800000000000001</c:v>
                </c:pt>
                <c:pt idx="16">
                  <c:v>0.51280000000000003</c:v>
                </c:pt>
                <c:pt idx="17">
                  <c:v>0.52049999999999996</c:v>
                </c:pt>
                <c:pt idx="18">
                  <c:v>0.5323</c:v>
                </c:pt>
                <c:pt idx="19">
                  <c:v>0.5504</c:v>
                </c:pt>
                <c:pt idx="20">
                  <c:v>0.57680000000000065</c:v>
                </c:pt>
                <c:pt idx="21">
                  <c:v>0.6136000000000017</c:v>
                </c:pt>
                <c:pt idx="22">
                  <c:v>0.66120000000000134</c:v>
                </c:pt>
                <c:pt idx="23">
                  <c:v>0.71760000000000135</c:v>
                </c:pt>
                <c:pt idx="24">
                  <c:v>0.77750000000000064</c:v>
                </c:pt>
                <c:pt idx="25">
                  <c:v>0.83440000000000003</c:v>
                </c:pt>
                <c:pt idx="26">
                  <c:v>0.8828000000000007</c:v>
                </c:pt>
                <c:pt idx="27">
                  <c:v>0.9204</c:v>
                </c:pt>
                <c:pt idx="28">
                  <c:v>0.94760000000000122</c:v>
                </c:pt>
                <c:pt idx="29">
                  <c:v>0.96619999999999995</c:v>
                </c:pt>
                <c:pt idx="30">
                  <c:v>0.9783999999999996</c:v>
                </c:pt>
                <c:pt idx="31">
                  <c:v>0.98629999999999951</c:v>
                </c:pt>
                <c:pt idx="32">
                  <c:v>0.99109999999999998</c:v>
                </c:pt>
                <c:pt idx="33">
                  <c:v>0.99399999999999999</c:v>
                </c:pt>
                <c:pt idx="34">
                  <c:v>0.9954999999999995</c:v>
                </c:pt>
                <c:pt idx="35">
                  <c:v>0.99609999999999999</c:v>
                </c:pt>
                <c:pt idx="36">
                  <c:v>0.99619999999999997</c:v>
                </c:pt>
                <c:pt idx="37">
                  <c:v>0.99629999999999996</c:v>
                </c:pt>
                <c:pt idx="38">
                  <c:v>0.99629999999999996</c:v>
                </c:pt>
                <c:pt idx="39">
                  <c:v>0.99629999999999996</c:v>
                </c:pt>
                <c:pt idx="40">
                  <c:v>0.99629999999999996</c:v>
                </c:pt>
                <c:pt idx="41">
                  <c:v>0.99639999999999951</c:v>
                </c:pt>
                <c:pt idx="42">
                  <c:v>0.99639999999999951</c:v>
                </c:pt>
                <c:pt idx="43">
                  <c:v>0.99639999999999951</c:v>
                </c:pt>
                <c:pt idx="44">
                  <c:v>0.99639999999999951</c:v>
                </c:pt>
                <c:pt idx="45">
                  <c:v>0.99639999999999951</c:v>
                </c:pt>
                <c:pt idx="46">
                  <c:v>0.99639999999999951</c:v>
                </c:pt>
                <c:pt idx="47">
                  <c:v>0.99639999999999951</c:v>
                </c:pt>
                <c:pt idx="48">
                  <c:v>0.99639999999999951</c:v>
                </c:pt>
                <c:pt idx="49">
                  <c:v>0.99639999999999951</c:v>
                </c:pt>
                <c:pt idx="50">
                  <c:v>0.99639999999999951</c:v>
                </c:pt>
                <c:pt idx="51">
                  <c:v>0.99639999999999951</c:v>
                </c:pt>
                <c:pt idx="52">
                  <c:v>0.99639999999999951</c:v>
                </c:pt>
                <c:pt idx="53">
                  <c:v>0.99639999999999951</c:v>
                </c:pt>
                <c:pt idx="54">
                  <c:v>0.99639999999999951</c:v>
                </c:pt>
                <c:pt idx="55">
                  <c:v>0.99639999999999951</c:v>
                </c:pt>
                <c:pt idx="56">
                  <c:v>0.99639999999999951</c:v>
                </c:pt>
                <c:pt idx="57">
                  <c:v>0.99639999999999951</c:v>
                </c:pt>
                <c:pt idx="58">
                  <c:v>0.99639999999999951</c:v>
                </c:pt>
                <c:pt idx="59">
                  <c:v>0.99639999999999951</c:v>
                </c:pt>
                <c:pt idx="60">
                  <c:v>0.99639999999999951</c:v>
                </c:pt>
                <c:pt idx="61">
                  <c:v>0.99639999999999951</c:v>
                </c:pt>
                <c:pt idx="62">
                  <c:v>0.99639999999999951</c:v>
                </c:pt>
                <c:pt idx="63">
                  <c:v>0.99639999999999951</c:v>
                </c:pt>
                <c:pt idx="64">
                  <c:v>0.99639999999999951</c:v>
                </c:pt>
                <c:pt idx="65">
                  <c:v>0.99639999999999951</c:v>
                </c:pt>
                <c:pt idx="66">
                  <c:v>0.99639999999999951</c:v>
                </c:pt>
                <c:pt idx="67">
                  <c:v>0.99639999999999951</c:v>
                </c:pt>
                <c:pt idx="68">
                  <c:v>0.99639999999999951</c:v>
                </c:pt>
                <c:pt idx="69">
                  <c:v>0.99639999999999951</c:v>
                </c:pt>
                <c:pt idx="70">
                  <c:v>0.99639999999999951</c:v>
                </c:pt>
                <c:pt idx="71">
                  <c:v>0.99639999999999951</c:v>
                </c:pt>
                <c:pt idx="72">
                  <c:v>0.99639999999999951</c:v>
                </c:pt>
                <c:pt idx="73">
                  <c:v>0.99639999999999951</c:v>
                </c:pt>
                <c:pt idx="74">
                  <c:v>0.99639999999999951</c:v>
                </c:pt>
                <c:pt idx="75">
                  <c:v>0.99639999999999951</c:v>
                </c:pt>
                <c:pt idx="76">
                  <c:v>0.99639999999999951</c:v>
                </c:pt>
                <c:pt idx="77">
                  <c:v>0.99639999999999951</c:v>
                </c:pt>
                <c:pt idx="78">
                  <c:v>0.99639999999999951</c:v>
                </c:pt>
                <c:pt idx="79">
                  <c:v>0.99639999999999951</c:v>
                </c:pt>
                <c:pt idx="80">
                  <c:v>0.99639999999999951</c:v>
                </c:pt>
                <c:pt idx="81">
                  <c:v>0.99639999999999951</c:v>
                </c:pt>
                <c:pt idx="82">
                  <c:v>0.99639999999999951</c:v>
                </c:pt>
                <c:pt idx="83">
                  <c:v>0.99639999999999951</c:v>
                </c:pt>
                <c:pt idx="84">
                  <c:v>0.99639999999999951</c:v>
                </c:pt>
                <c:pt idx="85">
                  <c:v>0.99639999999999951</c:v>
                </c:pt>
                <c:pt idx="86">
                  <c:v>0.99639999999999951</c:v>
                </c:pt>
                <c:pt idx="87">
                  <c:v>0.99639999999999951</c:v>
                </c:pt>
                <c:pt idx="88">
                  <c:v>0.99639999999999951</c:v>
                </c:pt>
                <c:pt idx="89">
                  <c:v>0.99639999999999951</c:v>
                </c:pt>
                <c:pt idx="90">
                  <c:v>0.99639999999999951</c:v>
                </c:pt>
                <c:pt idx="91">
                  <c:v>0.99639999999999951</c:v>
                </c:pt>
                <c:pt idx="92">
                  <c:v>0.99639999999999951</c:v>
                </c:pt>
                <c:pt idx="93">
                  <c:v>0.99639999999999951</c:v>
                </c:pt>
                <c:pt idx="94">
                  <c:v>0.99639999999999951</c:v>
                </c:pt>
                <c:pt idx="95">
                  <c:v>0.99639999999999951</c:v>
                </c:pt>
                <c:pt idx="96">
                  <c:v>0.99639999999999951</c:v>
                </c:pt>
                <c:pt idx="97">
                  <c:v>0.99639999999999951</c:v>
                </c:pt>
                <c:pt idx="98">
                  <c:v>0.99639999999999951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Data2!$C$1</c:f>
              <c:strCache>
                <c:ptCount val="1"/>
                <c:pt idx="0">
                  <c:v>WZ</c:v>
                </c:pt>
              </c:strCache>
            </c:strRef>
          </c:tx>
          <c:spPr>
            <a:ln w="12700">
              <a:solidFill>
                <a:srgbClr val="0070C0"/>
              </a:solidFill>
              <a:prstDash val="lgDash"/>
            </a:ln>
          </c:spPr>
          <c:marker>
            <c:symbol val="triangle"/>
            <c:size val="3"/>
            <c:spPr>
              <a:solidFill>
                <a:srgbClr val="0070C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numRef>
              <c:f>Data2!$A$2:$A$100</c:f>
              <c:numCache>
                <c:formatCode>General</c:formatCode>
                <c:ptCount val="9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</c:numCache>
            </c:numRef>
          </c:cat>
          <c:val>
            <c:numRef>
              <c:f>Data2!$C$2:$C$100</c:f>
              <c:numCache>
                <c:formatCode>General</c:formatCode>
                <c:ptCount val="99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0.49990000000000068</c:v>
                </c:pt>
                <c:pt idx="6">
                  <c:v>0.49990000000000068</c:v>
                </c:pt>
                <c:pt idx="7">
                  <c:v>0.49980000000000085</c:v>
                </c:pt>
                <c:pt idx="8">
                  <c:v>0.49970000000000031</c:v>
                </c:pt>
                <c:pt idx="9">
                  <c:v>0.49960000000000032</c:v>
                </c:pt>
                <c:pt idx="10">
                  <c:v>0.49930000000000085</c:v>
                </c:pt>
                <c:pt idx="11">
                  <c:v>0.49880000000000085</c:v>
                </c:pt>
                <c:pt idx="12">
                  <c:v>0.49810000000000032</c:v>
                </c:pt>
                <c:pt idx="13">
                  <c:v>0.49690000000000067</c:v>
                </c:pt>
                <c:pt idx="14">
                  <c:v>0.49500000000000038</c:v>
                </c:pt>
                <c:pt idx="15">
                  <c:v>0.49200000000000038</c:v>
                </c:pt>
                <c:pt idx="16">
                  <c:v>0.48720000000000002</c:v>
                </c:pt>
                <c:pt idx="17">
                  <c:v>0.47950000000000031</c:v>
                </c:pt>
                <c:pt idx="18">
                  <c:v>0.46760000000000002</c:v>
                </c:pt>
                <c:pt idx="19">
                  <c:v>0.44960000000000022</c:v>
                </c:pt>
                <c:pt idx="20">
                  <c:v>0.42320000000000002</c:v>
                </c:pt>
                <c:pt idx="21">
                  <c:v>0.38640000000000085</c:v>
                </c:pt>
                <c:pt idx="22">
                  <c:v>0.33880000000000104</c:v>
                </c:pt>
                <c:pt idx="23">
                  <c:v>0.28240000000000032</c:v>
                </c:pt>
                <c:pt idx="24">
                  <c:v>0.22250000000000011</c:v>
                </c:pt>
                <c:pt idx="25">
                  <c:v>0.16560000000000011</c:v>
                </c:pt>
                <c:pt idx="26">
                  <c:v>0.11720000000000018</c:v>
                </c:pt>
                <c:pt idx="27">
                  <c:v>7.9600000000000101E-2</c:v>
                </c:pt>
                <c:pt idx="28">
                  <c:v>5.2400000000000113E-2</c:v>
                </c:pt>
                <c:pt idx="29">
                  <c:v>3.3800000000000045E-2</c:v>
                </c:pt>
                <c:pt idx="30">
                  <c:v>2.1600000000000043E-2</c:v>
                </c:pt>
                <c:pt idx="31">
                  <c:v>1.3700000000000035E-2</c:v>
                </c:pt>
                <c:pt idx="32">
                  <c:v>8.9000000000000225E-3</c:v>
                </c:pt>
                <c:pt idx="33">
                  <c:v>6.0000000000000114E-3</c:v>
                </c:pt>
                <c:pt idx="34">
                  <c:v>4.5000000000000083E-3</c:v>
                </c:pt>
                <c:pt idx="35">
                  <c:v>3.9000000000000072E-3</c:v>
                </c:pt>
                <c:pt idx="36">
                  <c:v>3.8000000000000052E-3</c:v>
                </c:pt>
                <c:pt idx="37">
                  <c:v>3.7000000000000097E-3</c:v>
                </c:pt>
                <c:pt idx="38">
                  <c:v>3.7000000000000097E-3</c:v>
                </c:pt>
                <c:pt idx="39">
                  <c:v>3.7000000000000097E-3</c:v>
                </c:pt>
                <c:pt idx="40">
                  <c:v>3.7000000000000097E-3</c:v>
                </c:pt>
                <c:pt idx="41">
                  <c:v>3.6000000000000086E-3</c:v>
                </c:pt>
                <c:pt idx="42">
                  <c:v>3.6000000000000086E-3</c:v>
                </c:pt>
                <c:pt idx="43">
                  <c:v>3.6000000000000086E-3</c:v>
                </c:pt>
                <c:pt idx="44">
                  <c:v>3.6000000000000086E-3</c:v>
                </c:pt>
                <c:pt idx="45">
                  <c:v>3.6000000000000086E-3</c:v>
                </c:pt>
                <c:pt idx="46">
                  <c:v>3.6000000000000086E-3</c:v>
                </c:pt>
                <c:pt idx="47">
                  <c:v>3.6000000000000086E-3</c:v>
                </c:pt>
                <c:pt idx="48">
                  <c:v>3.6000000000000086E-3</c:v>
                </c:pt>
                <c:pt idx="49">
                  <c:v>3.6000000000000086E-3</c:v>
                </c:pt>
                <c:pt idx="50">
                  <c:v>3.6000000000000086E-3</c:v>
                </c:pt>
                <c:pt idx="51">
                  <c:v>3.6000000000000086E-3</c:v>
                </c:pt>
                <c:pt idx="52">
                  <c:v>3.6000000000000086E-3</c:v>
                </c:pt>
                <c:pt idx="53">
                  <c:v>3.6000000000000086E-3</c:v>
                </c:pt>
                <c:pt idx="54">
                  <c:v>3.6000000000000086E-3</c:v>
                </c:pt>
                <c:pt idx="55">
                  <c:v>3.6000000000000086E-3</c:v>
                </c:pt>
                <c:pt idx="56">
                  <c:v>3.6000000000000086E-3</c:v>
                </c:pt>
                <c:pt idx="57">
                  <c:v>3.6000000000000086E-3</c:v>
                </c:pt>
                <c:pt idx="58">
                  <c:v>3.6000000000000086E-3</c:v>
                </c:pt>
                <c:pt idx="59">
                  <c:v>3.6000000000000086E-3</c:v>
                </c:pt>
                <c:pt idx="60">
                  <c:v>3.6000000000000086E-3</c:v>
                </c:pt>
                <c:pt idx="61">
                  <c:v>3.6000000000000086E-3</c:v>
                </c:pt>
                <c:pt idx="62">
                  <c:v>3.6000000000000086E-3</c:v>
                </c:pt>
                <c:pt idx="63">
                  <c:v>3.6000000000000086E-3</c:v>
                </c:pt>
                <c:pt idx="64">
                  <c:v>3.6000000000000086E-3</c:v>
                </c:pt>
                <c:pt idx="65">
                  <c:v>3.6000000000000086E-3</c:v>
                </c:pt>
                <c:pt idx="66">
                  <c:v>3.6000000000000086E-3</c:v>
                </c:pt>
                <c:pt idx="67">
                  <c:v>3.6000000000000086E-3</c:v>
                </c:pt>
                <c:pt idx="68">
                  <c:v>3.6000000000000086E-3</c:v>
                </c:pt>
                <c:pt idx="69">
                  <c:v>3.6000000000000086E-3</c:v>
                </c:pt>
                <c:pt idx="70">
                  <c:v>3.6000000000000086E-3</c:v>
                </c:pt>
                <c:pt idx="71">
                  <c:v>3.6000000000000086E-3</c:v>
                </c:pt>
                <c:pt idx="72">
                  <c:v>3.6000000000000086E-3</c:v>
                </c:pt>
                <c:pt idx="73">
                  <c:v>3.6000000000000086E-3</c:v>
                </c:pt>
                <c:pt idx="74">
                  <c:v>3.6000000000000086E-3</c:v>
                </c:pt>
                <c:pt idx="75">
                  <c:v>3.6000000000000086E-3</c:v>
                </c:pt>
                <c:pt idx="76">
                  <c:v>3.6000000000000086E-3</c:v>
                </c:pt>
                <c:pt idx="77">
                  <c:v>3.6000000000000086E-3</c:v>
                </c:pt>
                <c:pt idx="78">
                  <c:v>3.6000000000000086E-3</c:v>
                </c:pt>
                <c:pt idx="79">
                  <c:v>3.6000000000000086E-3</c:v>
                </c:pt>
                <c:pt idx="80">
                  <c:v>3.6000000000000086E-3</c:v>
                </c:pt>
                <c:pt idx="81">
                  <c:v>3.6000000000000086E-3</c:v>
                </c:pt>
                <c:pt idx="82">
                  <c:v>3.6000000000000086E-3</c:v>
                </c:pt>
                <c:pt idx="83">
                  <c:v>3.6000000000000086E-3</c:v>
                </c:pt>
                <c:pt idx="84">
                  <c:v>3.6000000000000086E-3</c:v>
                </c:pt>
                <c:pt idx="85">
                  <c:v>3.6000000000000086E-3</c:v>
                </c:pt>
                <c:pt idx="86">
                  <c:v>3.6000000000000086E-3</c:v>
                </c:pt>
                <c:pt idx="87">
                  <c:v>3.6000000000000086E-3</c:v>
                </c:pt>
                <c:pt idx="88">
                  <c:v>3.6000000000000086E-3</c:v>
                </c:pt>
                <c:pt idx="89">
                  <c:v>3.6000000000000086E-3</c:v>
                </c:pt>
                <c:pt idx="90">
                  <c:v>3.6000000000000086E-3</c:v>
                </c:pt>
                <c:pt idx="91">
                  <c:v>3.6000000000000086E-3</c:v>
                </c:pt>
                <c:pt idx="92">
                  <c:v>3.6000000000000086E-3</c:v>
                </c:pt>
                <c:pt idx="93">
                  <c:v>3.6000000000000086E-3</c:v>
                </c:pt>
                <c:pt idx="94">
                  <c:v>3.6000000000000086E-3</c:v>
                </c:pt>
                <c:pt idx="95">
                  <c:v>3.6000000000000086E-3</c:v>
                </c:pt>
                <c:pt idx="96">
                  <c:v>3.6000000000000086E-3</c:v>
                </c:pt>
                <c:pt idx="97">
                  <c:v>3.6000000000000086E-3</c:v>
                </c:pt>
                <c:pt idx="98">
                  <c:v>3.6000000000000086E-3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Data2!$D$1</c:f>
              <c:strCache>
                <c:ptCount val="1"/>
                <c:pt idx="0">
                  <c:v>Mm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ysDash"/>
            </a:ln>
          </c:spPr>
          <c:marker>
            <c:symbol val="x"/>
            <c:size val="5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cat>
            <c:numRef>
              <c:f>Data2!$A$2:$A$100</c:f>
              <c:numCache>
                <c:formatCode>General</c:formatCode>
                <c:ptCount val="9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</c:numCache>
            </c:numRef>
          </c:cat>
          <c:val>
            <c:numRef>
              <c:f>Data2!$D$2:$D$100</c:f>
              <c:numCache>
                <c:formatCode>General</c:formatCode>
                <c:ptCount val="9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1.0000000000000032E-4</c:v>
                </c:pt>
                <c:pt idx="27">
                  <c:v>1.0000000000000032E-4</c:v>
                </c:pt>
                <c:pt idx="28">
                  <c:v>2.0000000000000052E-4</c:v>
                </c:pt>
                <c:pt idx="29">
                  <c:v>5.0000000000000131E-4</c:v>
                </c:pt>
                <c:pt idx="30">
                  <c:v>1.2000000000000014E-3</c:v>
                </c:pt>
                <c:pt idx="31">
                  <c:v>2.8000000000000047E-3</c:v>
                </c:pt>
                <c:pt idx="32">
                  <c:v>7.0000000000000114E-3</c:v>
                </c:pt>
                <c:pt idx="33">
                  <c:v>1.7400000000000033E-2</c:v>
                </c:pt>
                <c:pt idx="34">
                  <c:v>4.1599999999999998E-2</c:v>
                </c:pt>
                <c:pt idx="35">
                  <c:v>9.1500000000000206E-2</c:v>
                </c:pt>
                <c:pt idx="36">
                  <c:v>0.1714000000000003</c:v>
                </c:pt>
                <c:pt idx="37">
                  <c:v>0.25879999999999997</c:v>
                </c:pt>
                <c:pt idx="38">
                  <c:v>0.32210000000000061</c:v>
                </c:pt>
                <c:pt idx="39">
                  <c:v>0.35570000000000002</c:v>
                </c:pt>
                <c:pt idx="40">
                  <c:v>0.37060000000000032</c:v>
                </c:pt>
                <c:pt idx="41">
                  <c:v>0.37660000000000032</c:v>
                </c:pt>
                <c:pt idx="42">
                  <c:v>0.37890000000000085</c:v>
                </c:pt>
                <c:pt idx="43">
                  <c:v>0.37980000000000097</c:v>
                </c:pt>
                <c:pt idx="44">
                  <c:v>0.38010000000000038</c:v>
                </c:pt>
                <c:pt idx="45">
                  <c:v>0.38020000000000032</c:v>
                </c:pt>
                <c:pt idx="46">
                  <c:v>0.38020000000000032</c:v>
                </c:pt>
                <c:pt idx="47">
                  <c:v>0.38020000000000032</c:v>
                </c:pt>
                <c:pt idx="48">
                  <c:v>0.38010000000000038</c:v>
                </c:pt>
                <c:pt idx="49">
                  <c:v>0.38010000000000038</c:v>
                </c:pt>
                <c:pt idx="50">
                  <c:v>0.38000000000000067</c:v>
                </c:pt>
                <c:pt idx="51">
                  <c:v>0.38000000000000067</c:v>
                </c:pt>
                <c:pt idx="52">
                  <c:v>0.37990000000000085</c:v>
                </c:pt>
                <c:pt idx="53">
                  <c:v>0.37990000000000085</c:v>
                </c:pt>
                <c:pt idx="54">
                  <c:v>0.37980000000000097</c:v>
                </c:pt>
                <c:pt idx="55">
                  <c:v>0.37980000000000097</c:v>
                </c:pt>
                <c:pt idx="56">
                  <c:v>0.37970000000000032</c:v>
                </c:pt>
                <c:pt idx="57">
                  <c:v>0.37970000000000032</c:v>
                </c:pt>
                <c:pt idx="58">
                  <c:v>0.37960000000000038</c:v>
                </c:pt>
                <c:pt idx="59">
                  <c:v>0.37960000000000038</c:v>
                </c:pt>
                <c:pt idx="60">
                  <c:v>0.37950000000000067</c:v>
                </c:pt>
                <c:pt idx="61">
                  <c:v>0.37950000000000067</c:v>
                </c:pt>
                <c:pt idx="62">
                  <c:v>0.37950000000000067</c:v>
                </c:pt>
                <c:pt idx="63">
                  <c:v>0.37940000000000085</c:v>
                </c:pt>
                <c:pt idx="64">
                  <c:v>0.37940000000000085</c:v>
                </c:pt>
                <c:pt idx="65">
                  <c:v>0.37930000000000097</c:v>
                </c:pt>
                <c:pt idx="66">
                  <c:v>0.37930000000000097</c:v>
                </c:pt>
                <c:pt idx="67">
                  <c:v>0.37930000000000097</c:v>
                </c:pt>
                <c:pt idx="68">
                  <c:v>0.37920000000000031</c:v>
                </c:pt>
                <c:pt idx="69">
                  <c:v>0.37920000000000031</c:v>
                </c:pt>
                <c:pt idx="70">
                  <c:v>0.37910000000000038</c:v>
                </c:pt>
                <c:pt idx="71">
                  <c:v>0.37910000000000038</c:v>
                </c:pt>
                <c:pt idx="72">
                  <c:v>0.37910000000000038</c:v>
                </c:pt>
                <c:pt idx="73">
                  <c:v>0.37900000000000067</c:v>
                </c:pt>
                <c:pt idx="74">
                  <c:v>0.37900000000000067</c:v>
                </c:pt>
                <c:pt idx="75">
                  <c:v>0.37900000000000067</c:v>
                </c:pt>
                <c:pt idx="76">
                  <c:v>0.37890000000000085</c:v>
                </c:pt>
                <c:pt idx="77">
                  <c:v>0.37890000000000085</c:v>
                </c:pt>
                <c:pt idx="78">
                  <c:v>0.37890000000000085</c:v>
                </c:pt>
                <c:pt idx="79">
                  <c:v>0.37880000000000097</c:v>
                </c:pt>
                <c:pt idx="80">
                  <c:v>0.37880000000000097</c:v>
                </c:pt>
                <c:pt idx="81">
                  <c:v>0.37880000000000097</c:v>
                </c:pt>
                <c:pt idx="82">
                  <c:v>0.37870000000000031</c:v>
                </c:pt>
                <c:pt idx="83">
                  <c:v>0.37870000000000031</c:v>
                </c:pt>
                <c:pt idx="84">
                  <c:v>0.37870000000000031</c:v>
                </c:pt>
                <c:pt idx="85">
                  <c:v>0.37860000000000038</c:v>
                </c:pt>
                <c:pt idx="86">
                  <c:v>0.37860000000000038</c:v>
                </c:pt>
                <c:pt idx="87">
                  <c:v>0.37860000000000038</c:v>
                </c:pt>
                <c:pt idx="88">
                  <c:v>0.37850000000000067</c:v>
                </c:pt>
                <c:pt idx="89">
                  <c:v>0.37850000000000067</c:v>
                </c:pt>
                <c:pt idx="90">
                  <c:v>0.37850000000000067</c:v>
                </c:pt>
                <c:pt idx="91">
                  <c:v>0.37850000000000067</c:v>
                </c:pt>
                <c:pt idx="92">
                  <c:v>0.37840000000000074</c:v>
                </c:pt>
                <c:pt idx="93">
                  <c:v>0.37840000000000074</c:v>
                </c:pt>
                <c:pt idx="94">
                  <c:v>0.37840000000000074</c:v>
                </c:pt>
                <c:pt idx="95">
                  <c:v>0.37830000000000091</c:v>
                </c:pt>
                <c:pt idx="96">
                  <c:v>0.37830000000000091</c:v>
                </c:pt>
                <c:pt idx="97">
                  <c:v>0.37830000000000091</c:v>
                </c:pt>
                <c:pt idx="98">
                  <c:v>0.37830000000000091</c:v>
                </c:pt>
              </c:numCache>
            </c:numRef>
          </c:val>
          <c:smooth val="0"/>
        </c:ser>
        <c:ser>
          <c:idx val="9"/>
          <c:order val="3"/>
          <c:tx>
            <c:strRef>
              <c:f>Data2!$J$1</c:f>
              <c:strCache>
                <c:ptCount val="1"/>
                <c:pt idx="0">
                  <c:v>f </c:v>
                </c:pt>
              </c:strCache>
            </c:strRef>
          </c:tx>
          <c:spPr>
            <a:ln w="12700">
              <a:solidFill>
                <a:srgbClr val="000000"/>
              </a:solidFill>
              <a:prstDash val="lgDashDotDot"/>
            </a:ln>
          </c:spPr>
          <c:marker>
            <c:symbol val="diamond"/>
            <c:size val="3"/>
            <c:spPr>
              <a:solidFill>
                <a:srgbClr val="80808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numRef>
              <c:f>Data2!$A$2:$A$100</c:f>
              <c:numCache>
                <c:formatCode>General</c:formatCode>
                <c:ptCount val="9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</c:numCache>
            </c:numRef>
          </c:cat>
          <c:val>
            <c:numRef>
              <c:f>Data2!$J$2:$J$100</c:f>
              <c:numCache>
                <c:formatCode>General</c:formatCode>
                <c:ptCount val="9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1.0000000000000032E-4</c:v>
                </c:pt>
                <c:pt idx="10">
                  <c:v>2.0000000000000052E-4</c:v>
                </c:pt>
                <c:pt idx="11">
                  <c:v>3.0000000000000079E-4</c:v>
                </c:pt>
                <c:pt idx="12">
                  <c:v>5.0000000000000131E-4</c:v>
                </c:pt>
                <c:pt idx="13">
                  <c:v>8.0000000000000253E-4</c:v>
                </c:pt>
                <c:pt idx="14">
                  <c:v>1.5000000000000033E-3</c:v>
                </c:pt>
                <c:pt idx="15">
                  <c:v>2.5000000000000053E-3</c:v>
                </c:pt>
                <c:pt idx="16">
                  <c:v>4.2000000000000101E-3</c:v>
                </c:pt>
                <c:pt idx="17">
                  <c:v>7.0000000000000114E-3</c:v>
                </c:pt>
                <c:pt idx="18">
                  <c:v>1.1599999999999996E-2</c:v>
                </c:pt>
                <c:pt idx="19">
                  <c:v>1.8900000000000045E-2</c:v>
                </c:pt>
                <c:pt idx="20">
                  <c:v>3.0000000000000051E-2</c:v>
                </c:pt>
                <c:pt idx="21">
                  <c:v>4.6000000000000013E-2</c:v>
                </c:pt>
                <c:pt idx="22">
                  <c:v>6.7700000000000121E-2</c:v>
                </c:pt>
                <c:pt idx="23">
                  <c:v>9.4400000000000026E-2</c:v>
                </c:pt>
                <c:pt idx="24">
                  <c:v>0.12410000000000015</c:v>
                </c:pt>
                <c:pt idx="25">
                  <c:v>0.1540000000000003</c:v>
                </c:pt>
                <c:pt idx="26">
                  <c:v>0.18140000000000037</c:v>
                </c:pt>
                <c:pt idx="27">
                  <c:v>0.2046</c:v>
                </c:pt>
                <c:pt idx="28">
                  <c:v>0.22340000000000024</c:v>
                </c:pt>
                <c:pt idx="29">
                  <c:v>0.23840000000000033</c:v>
                </c:pt>
                <c:pt idx="30">
                  <c:v>0.25030000000000002</c:v>
                </c:pt>
                <c:pt idx="31">
                  <c:v>0.26020000000000004</c:v>
                </c:pt>
                <c:pt idx="32">
                  <c:v>0.26850000000000002</c:v>
                </c:pt>
                <c:pt idx="33">
                  <c:v>0.2757</c:v>
                </c:pt>
                <c:pt idx="34">
                  <c:v>0.28220000000000001</c:v>
                </c:pt>
                <c:pt idx="35">
                  <c:v>0.28820000000000001</c:v>
                </c:pt>
                <c:pt idx="36">
                  <c:v>0.29380000000000067</c:v>
                </c:pt>
                <c:pt idx="37">
                  <c:v>0.29910000000000031</c:v>
                </c:pt>
                <c:pt idx="38">
                  <c:v>0.30420000000000008</c:v>
                </c:pt>
                <c:pt idx="39">
                  <c:v>0.30910000000000032</c:v>
                </c:pt>
                <c:pt idx="40">
                  <c:v>0.31400000000000061</c:v>
                </c:pt>
                <c:pt idx="41">
                  <c:v>0.31870000000000032</c:v>
                </c:pt>
                <c:pt idx="42">
                  <c:v>0.32330000000000092</c:v>
                </c:pt>
                <c:pt idx="43">
                  <c:v>0.32790000000000086</c:v>
                </c:pt>
                <c:pt idx="44">
                  <c:v>0.33240000000000092</c:v>
                </c:pt>
                <c:pt idx="45">
                  <c:v>0.33670000000000061</c:v>
                </c:pt>
                <c:pt idx="46">
                  <c:v>0.34100000000000041</c:v>
                </c:pt>
                <c:pt idx="47">
                  <c:v>0.34530000000000077</c:v>
                </c:pt>
                <c:pt idx="48">
                  <c:v>0.34940000000000077</c:v>
                </c:pt>
                <c:pt idx="49">
                  <c:v>0.35350000000000031</c:v>
                </c:pt>
                <c:pt idx="50">
                  <c:v>0.35750000000000032</c:v>
                </c:pt>
                <c:pt idx="51">
                  <c:v>0.36140000000000061</c:v>
                </c:pt>
                <c:pt idx="52">
                  <c:v>0.36520000000000002</c:v>
                </c:pt>
                <c:pt idx="53">
                  <c:v>0.36900000000000038</c:v>
                </c:pt>
                <c:pt idx="54">
                  <c:v>0.37270000000000031</c:v>
                </c:pt>
                <c:pt idx="55">
                  <c:v>0.37640000000000068</c:v>
                </c:pt>
                <c:pt idx="56">
                  <c:v>0.38000000000000067</c:v>
                </c:pt>
                <c:pt idx="57">
                  <c:v>0.38350000000000067</c:v>
                </c:pt>
                <c:pt idx="58">
                  <c:v>0.38700000000000068</c:v>
                </c:pt>
                <c:pt idx="59">
                  <c:v>0.39040000000000086</c:v>
                </c:pt>
                <c:pt idx="60">
                  <c:v>0.39380000000000104</c:v>
                </c:pt>
                <c:pt idx="61">
                  <c:v>0.39710000000000067</c:v>
                </c:pt>
                <c:pt idx="62">
                  <c:v>0.40030000000000032</c:v>
                </c:pt>
                <c:pt idx="63">
                  <c:v>0.40350000000000008</c:v>
                </c:pt>
                <c:pt idx="64">
                  <c:v>0.40670000000000001</c:v>
                </c:pt>
                <c:pt idx="65">
                  <c:v>0.40980000000000061</c:v>
                </c:pt>
                <c:pt idx="66">
                  <c:v>0.41280000000000061</c:v>
                </c:pt>
                <c:pt idx="67">
                  <c:v>0.41590000000000032</c:v>
                </c:pt>
                <c:pt idx="68">
                  <c:v>0.41880000000000067</c:v>
                </c:pt>
                <c:pt idx="69">
                  <c:v>0.42170000000000002</c:v>
                </c:pt>
                <c:pt idx="70">
                  <c:v>0.42460000000000031</c:v>
                </c:pt>
                <c:pt idx="71">
                  <c:v>0.42740000000000061</c:v>
                </c:pt>
                <c:pt idx="72">
                  <c:v>0.43020000000000008</c:v>
                </c:pt>
                <c:pt idx="73">
                  <c:v>0.43290000000000067</c:v>
                </c:pt>
                <c:pt idx="74">
                  <c:v>0.43560000000000032</c:v>
                </c:pt>
                <c:pt idx="75">
                  <c:v>0.43830000000000086</c:v>
                </c:pt>
                <c:pt idx="76">
                  <c:v>0.4409000000000004</c:v>
                </c:pt>
                <c:pt idx="77">
                  <c:v>0.44350000000000028</c:v>
                </c:pt>
                <c:pt idx="78">
                  <c:v>0.44600000000000034</c:v>
                </c:pt>
                <c:pt idx="79">
                  <c:v>0.44860000000000022</c:v>
                </c:pt>
                <c:pt idx="80">
                  <c:v>0.45100000000000001</c:v>
                </c:pt>
                <c:pt idx="81">
                  <c:v>0.45350000000000001</c:v>
                </c:pt>
                <c:pt idx="82">
                  <c:v>0.45590000000000008</c:v>
                </c:pt>
                <c:pt idx="83">
                  <c:v>0.45830000000000032</c:v>
                </c:pt>
                <c:pt idx="84">
                  <c:v>0.46060000000000001</c:v>
                </c:pt>
                <c:pt idx="85">
                  <c:v>0.46290000000000031</c:v>
                </c:pt>
                <c:pt idx="86">
                  <c:v>0.4652</c:v>
                </c:pt>
                <c:pt idx="87">
                  <c:v>0.46740000000000032</c:v>
                </c:pt>
                <c:pt idx="88">
                  <c:v>0.46960000000000002</c:v>
                </c:pt>
                <c:pt idx="89">
                  <c:v>0.47180000000000061</c:v>
                </c:pt>
                <c:pt idx="90">
                  <c:v>0.47400000000000031</c:v>
                </c:pt>
                <c:pt idx="91">
                  <c:v>0.47610000000000002</c:v>
                </c:pt>
                <c:pt idx="92">
                  <c:v>0.47820000000000001</c:v>
                </c:pt>
                <c:pt idx="93">
                  <c:v>0.48030000000000067</c:v>
                </c:pt>
                <c:pt idx="94">
                  <c:v>0.48230000000000067</c:v>
                </c:pt>
                <c:pt idx="95">
                  <c:v>0.48440000000000061</c:v>
                </c:pt>
                <c:pt idx="96">
                  <c:v>0.48640000000000061</c:v>
                </c:pt>
                <c:pt idx="97">
                  <c:v>0.48830000000000068</c:v>
                </c:pt>
                <c:pt idx="98">
                  <c:v>0.49030000000000068</c:v>
                </c:pt>
              </c:numCache>
            </c:numRef>
          </c:val>
          <c:smooth val="0"/>
        </c:ser>
        <c:ser>
          <c:idx val="12"/>
          <c:order val="4"/>
          <c:tx>
            <c:strRef>
              <c:f>Data2!$L$1</c:f>
              <c:strCache>
                <c:ptCount val="1"/>
                <c:pt idx="0">
                  <c:v>Wo</c:v>
                </c:pt>
              </c:strCache>
            </c:strRef>
          </c:tx>
          <c:spPr>
            <a:ln w="12700">
              <a:solidFill>
                <a:srgbClr val="808080"/>
              </a:solidFill>
              <a:prstDash val="lgDash"/>
            </a:ln>
          </c:spPr>
          <c:marker>
            <c:symbol val="x"/>
            <c:size val="5"/>
            <c:spPr>
              <a:noFill/>
              <a:ln>
                <a:solidFill>
                  <a:srgbClr val="808080"/>
                </a:solidFill>
                <a:prstDash val="solid"/>
              </a:ln>
            </c:spPr>
          </c:marker>
          <c:cat>
            <c:numRef>
              <c:f>Data2!$A$2:$A$100</c:f>
              <c:numCache>
                <c:formatCode>General</c:formatCode>
                <c:ptCount val="9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</c:numCache>
            </c:numRef>
          </c:cat>
          <c:val>
            <c:numRef>
              <c:f>Data2!$L$2:$L$100</c:f>
              <c:numCache>
                <c:formatCode>General</c:formatCode>
                <c:ptCount val="9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1.0000000000000032E-4</c:v>
                </c:pt>
                <c:pt idx="5">
                  <c:v>1.0000000000000032E-4</c:v>
                </c:pt>
                <c:pt idx="6">
                  <c:v>2.0000000000000052E-4</c:v>
                </c:pt>
                <c:pt idx="7">
                  <c:v>3.0000000000000079E-4</c:v>
                </c:pt>
                <c:pt idx="8">
                  <c:v>4.0000000000000116E-4</c:v>
                </c:pt>
                <c:pt idx="9">
                  <c:v>7.0000000000000184E-4</c:v>
                </c:pt>
                <c:pt idx="10">
                  <c:v>1.1000000000000031E-3</c:v>
                </c:pt>
                <c:pt idx="11">
                  <c:v>1.7000000000000042E-3</c:v>
                </c:pt>
                <c:pt idx="12">
                  <c:v>2.8000000000000047E-3</c:v>
                </c:pt>
                <c:pt idx="13">
                  <c:v>4.5000000000000083E-3</c:v>
                </c:pt>
                <c:pt idx="14">
                  <c:v>7.1000000000000108E-3</c:v>
                </c:pt>
                <c:pt idx="15">
                  <c:v>1.1299999999999998E-2</c:v>
                </c:pt>
                <c:pt idx="16">
                  <c:v>1.7900000000000041E-2</c:v>
                </c:pt>
                <c:pt idx="17">
                  <c:v>2.8199999999999989E-2</c:v>
                </c:pt>
                <c:pt idx="18">
                  <c:v>4.4000000000000095E-2</c:v>
                </c:pt>
                <c:pt idx="19">
                  <c:v>6.7700000000000121E-2</c:v>
                </c:pt>
                <c:pt idx="20">
                  <c:v>0.1019</c:v>
                </c:pt>
                <c:pt idx="21">
                  <c:v>0.14880000000000004</c:v>
                </c:pt>
                <c:pt idx="22">
                  <c:v>0.20880000000000001</c:v>
                </c:pt>
                <c:pt idx="23">
                  <c:v>0.27850000000000008</c:v>
                </c:pt>
                <c:pt idx="24">
                  <c:v>0.35100000000000031</c:v>
                </c:pt>
                <c:pt idx="25">
                  <c:v>0.41800000000000032</c:v>
                </c:pt>
                <c:pt idx="26">
                  <c:v>0.47310000000000002</c:v>
                </c:pt>
                <c:pt idx="27">
                  <c:v>0.51380000000000003</c:v>
                </c:pt>
                <c:pt idx="28">
                  <c:v>0.54090000000000005</c:v>
                </c:pt>
                <c:pt idx="29">
                  <c:v>0.55720000000000003</c:v>
                </c:pt>
                <c:pt idx="30">
                  <c:v>0.56570000000000065</c:v>
                </c:pt>
                <c:pt idx="31">
                  <c:v>0.56880000000000064</c:v>
                </c:pt>
                <c:pt idx="32">
                  <c:v>0.56850000000000001</c:v>
                </c:pt>
                <c:pt idx="33">
                  <c:v>0.56610000000000005</c:v>
                </c:pt>
                <c:pt idx="34">
                  <c:v>0.56230000000000002</c:v>
                </c:pt>
                <c:pt idx="35">
                  <c:v>0.55780000000000063</c:v>
                </c:pt>
                <c:pt idx="36">
                  <c:v>0.55270000000000064</c:v>
                </c:pt>
                <c:pt idx="37">
                  <c:v>0.5474</c:v>
                </c:pt>
                <c:pt idx="38">
                  <c:v>0.54210000000000003</c:v>
                </c:pt>
                <c:pt idx="39">
                  <c:v>0.53669999999999995</c:v>
                </c:pt>
                <c:pt idx="40">
                  <c:v>0.53149999999999997</c:v>
                </c:pt>
                <c:pt idx="41">
                  <c:v>0.52629999999999999</c:v>
                </c:pt>
                <c:pt idx="42">
                  <c:v>0.5212</c:v>
                </c:pt>
                <c:pt idx="43">
                  <c:v>0.51619999999999999</c:v>
                </c:pt>
                <c:pt idx="44">
                  <c:v>0.51129999999999998</c:v>
                </c:pt>
                <c:pt idx="45">
                  <c:v>0.50649999999999951</c:v>
                </c:pt>
                <c:pt idx="46">
                  <c:v>0.50180000000000002</c:v>
                </c:pt>
                <c:pt idx="47">
                  <c:v>0.49720000000000031</c:v>
                </c:pt>
                <c:pt idx="48">
                  <c:v>0.49260000000000032</c:v>
                </c:pt>
                <c:pt idx="49">
                  <c:v>0.48820000000000002</c:v>
                </c:pt>
                <c:pt idx="50">
                  <c:v>0.48380000000000067</c:v>
                </c:pt>
                <c:pt idx="51">
                  <c:v>0.47950000000000031</c:v>
                </c:pt>
                <c:pt idx="52">
                  <c:v>0.47530000000000061</c:v>
                </c:pt>
                <c:pt idx="53">
                  <c:v>0.47110000000000002</c:v>
                </c:pt>
                <c:pt idx="54">
                  <c:v>0.46700000000000008</c:v>
                </c:pt>
                <c:pt idx="55">
                  <c:v>0.46300000000000002</c:v>
                </c:pt>
                <c:pt idx="56">
                  <c:v>0.45910000000000001</c:v>
                </c:pt>
                <c:pt idx="57">
                  <c:v>0.45520000000000005</c:v>
                </c:pt>
                <c:pt idx="58">
                  <c:v>0.45140000000000002</c:v>
                </c:pt>
                <c:pt idx="59">
                  <c:v>0.44760000000000022</c:v>
                </c:pt>
                <c:pt idx="60">
                  <c:v>0.44390000000000041</c:v>
                </c:pt>
                <c:pt idx="61">
                  <c:v>0.44030000000000036</c:v>
                </c:pt>
                <c:pt idx="62">
                  <c:v>0.43670000000000031</c:v>
                </c:pt>
                <c:pt idx="63">
                  <c:v>0.43320000000000008</c:v>
                </c:pt>
                <c:pt idx="64">
                  <c:v>0.42980000000000085</c:v>
                </c:pt>
                <c:pt idx="65">
                  <c:v>0.42640000000000061</c:v>
                </c:pt>
                <c:pt idx="66">
                  <c:v>0.42300000000000032</c:v>
                </c:pt>
                <c:pt idx="67">
                  <c:v>0.41970000000000002</c:v>
                </c:pt>
                <c:pt idx="68">
                  <c:v>0.41650000000000031</c:v>
                </c:pt>
                <c:pt idx="69">
                  <c:v>0.41330000000000061</c:v>
                </c:pt>
                <c:pt idx="70">
                  <c:v>0.41020000000000001</c:v>
                </c:pt>
                <c:pt idx="71">
                  <c:v>0.40710000000000002</c:v>
                </c:pt>
                <c:pt idx="72">
                  <c:v>0.40400000000000008</c:v>
                </c:pt>
                <c:pt idx="73">
                  <c:v>0.40100000000000002</c:v>
                </c:pt>
                <c:pt idx="74">
                  <c:v>0.39800000000000085</c:v>
                </c:pt>
                <c:pt idx="75">
                  <c:v>0.39510000000000067</c:v>
                </c:pt>
                <c:pt idx="76">
                  <c:v>0.39230000000000104</c:v>
                </c:pt>
                <c:pt idx="77">
                  <c:v>0.38940000000000086</c:v>
                </c:pt>
                <c:pt idx="78">
                  <c:v>0.38660000000000061</c:v>
                </c:pt>
                <c:pt idx="79">
                  <c:v>0.38390000000000085</c:v>
                </c:pt>
                <c:pt idx="80">
                  <c:v>0.38120000000000032</c:v>
                </c:pt>
                <c:pt idx="81">
                  <c:v>0.37850000000000067</c:v>
                </c:pt>
                <c:pt idx="82">
                  <c:v>0.37580000000000086</c:v>
                </c:pt>
                <c:pt idx="83">
                  <c:v>0.37320000000000031</c:v>
                </c:pt>
                <c:pt idx="84">
                  <c:v>0.37070000000000008</c:v>
                </c:pt>
                <c:pt idx="85">
                  <c:v>0.36810000000000032</c:v>
                </c:pt>
                <c:pt idx="86">
                  <c:v>0.36560000000000031</c:v>
                </c:pt>
                <c:pt idx="87">
                  <c:v>0.36320000000000002</c:v>
                </c:pt>
                <c:pt idx="88">
                  <c:v>0.36080000000000068</c:v>
                </c:pt>
                <c:pt idx="89">
                  <c:v>0.35840000000000038</c:v>
                </c:pt>
                <c:pt idx="90">
                  <c:v>0.35600000000000032</c:v>
                </c:pt>
                <c:pt idx="91">
                  <c:v>0.35370000000000001</c:v>
                </c:pt>
                <c:pt idx="92">
                  <c:v>0.35140000000000032</c:v>
                </c:pt>
                <c:pt idx="93">
                  <c:v>0.34910000000000035</c:v>
                </c:pt>
                <c:pt idx="94">
                  <c:v>0.34680000000000083</c:v>
                </c:pt>
                <c:pt idx="95">
                  <c:v>0.34460000000000041</c:v>
                </c:pt>
                <c:pt idx="96">
                  <c:v>0.34240000000000048</c:v>
                </c:pt>
                <c:pt idx="97">
                  <c:v>0.3403000000000006</c:v>
                </c:pt>
                <c:pt idx="98">
                  <c:v>0.33810000000000068</c:v>
                </c:pt>
              </c:numCache>
            </c:numRef>
          </c:val>
          <c:smooth val="0"/>
        </c:ser>
        <c:ser>
          <c:idx val="0"/>
          <c:order val="5"/>
          <c:tx>
            <c:strRef>
              <c:f>Data2!$M$1</c:f>
              <c:strCache>
                <c:ptCount val="1"/>
                <c:pt idx="0">
                  <c:v>SR%</c:v>
                </c:pt>
              </c:strCache>
            </c:strRef>
          </c:tx>
          <c:spPr>
            <a:ln w="25400">
              <a:solidFill>
                <a:srgbClr val="7030A0"/>
              </a:solidFill>
              <a:prstDash val="solid"/>
            </a:ln>
          </c:spPr>
          <c:marker>
            <c:symbol val="dot"/>
            <c:size val="5"/>
            <c:spPr>
              <a:solidFill>
                <a:srgbClr val="7030A0"/>
              </a:solidFill>
              <a:ln>
                <a:solidFill>
                  <a:srgbClr val="333333"/>
                </a:solidFill>
                <a:prstDash val="solid"/>
              </a:ln>
            </c:spPr>
          </c:marker>
          <c:cat>
            <c:numRef>
              <c:f>Data2!$A$2:$A$100</c:f>
              <c:numCache>
                <c:formatCode>General</c:formatCode>
                <c:ptCount val="9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</c:numCache>
            </c:numRef>
          </c:cat>
          <c:val>
            <c:numRef>
              <c:f>Data2!$M$2:$M$100</c:f>
              <c:numCache>
                <c:formatCode>General</c:formatCode>
                <c:ptCount val="99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0.49990000000000068</c:v>
                </c:pt>
                <c:pt idx="7">
                  <c:v>0.49990000000000068</c:v>
                </c:pt>
                <c:pt idx="8">
                  <c:v>0.49980000000000085</c:v>
                </c:pt>
                <c:pt idx="9">
                  <c:v>0.49970000000000031</c:v>
                </c:pt>
                <c:pt idx="10">
                  <c:v>0.49950000000000061</c:v>
                </c:pt>
                <c:pt idx="11">
                  <c:v>0.49930000000000085</c:v>
                </c:pt>
                <c:pt idx="12">
                  <c:v>0.49880000000000085</c:v>
                </c:pt>
                <c:pt idx="13">
                  <c:v>0.49810000000000032</c:v>
                </c:pt>
                <c:pt idx="14">
                  <c:v>0.49690000000000067</c:v>
                </c:pt>
                <c:pt idx="15">
                  <c:v>0.49500000000000038</c:v>
                </c:pt>
                <c:pt idx="16">
                  <c:v>0.49200000000000038</c:v>
                </c:pt>
                <c:pt idx="17">
                  <c:v>0.48730000000000068</c:v>
                </c:pt>
                <c:pt idx="18">
                  <c:v>0.47990000000000038</c:v>
                </c:pt>
                <c:pt idx="19">
                  <c:v>0.46880000000000038</c:v>
                </c:pt>
                <c:pt idx="20">
                  <c:v>0.45240000000000002</c:v>
                </c:pt>
                <c:pt idx="21">
                  <c:v>0.42970000000000008</c:v>
                </c:pt>
                <c:pt idx="22">
                  <c:v>0.4002</c:v>
                </c:pt>
                <c:pt idx="23">
                  <c:v>0.36530000000000068</c:v>
                </c:pt>
                <c:pt idx="24">
                  <c:v>0.32830000000000092</c:v>
                </c:pt>
                <c:pt idx="25">
                  <c:v>0.29320000000000002</c:v>
                </c:pt>
                <c:pt idx="26">
                  <c:v>0.26329999999999998</c:v>
                </c:pt>
                <c:pt idx="27">
                  <c:v>0.2402000000000003</c:v>
                </c:pt>
                <c:pt idx="28">
                  <c:v>0.2236000000000001</c:v>
                </c:pt>
                <c:pt idx="29">
                  <c:v>0.21240000000000037</c:v>
                </c:pt>
                <c:pt idx="30">
                  <c:v>0.20540000000000033</c:v>
                </c:pt>
                <c:pt idx="31">
                  <c:v>0.2019000000000003</c:v>
                </c:pt>
                <c:pt idx="32">
                  <c:v>0.20230000000000001</c:v>
                </c:pt>
                <c:pt idx="33">
                  <c:v>0.20880000000000001</c:v>
                </c:pt>
                <c:pt idx="34">
                  <c:v>0.22730000000000011</c:v>
                </c:pt>
                <c:pt idx="35">
                  <c:v>0.26690000000000008</c:v>
                </c:pt>
                <c:pt idx="36">
                  <c:v>0.33120000000000038</c:v>
                </c:pt>
                <c:pt idx="37">
                  <c:v>0.40160000000000001</c:v>
                </c:pt>
                <c:pt idx="38">
                  <c:v>0.45279999999999998</c:v>
                </c:pt>
                <c:pt idx="39">
                  <c:v>0.47990000000000038</c:v>
                </c:pt>
                <c:pt idx="40">
                  <c:v>0.49200000000000038</c:v>
                </c:pt>
                <c:pt idx="41">
                  <c:v>0.49690000000000067</c:v>
                </c:pt>
                <c:pt idx="42">
                  <c:v>0.49880000000000085</c:v>
                </c:pt>
                <c:pt idx="43">
                  <c:v>0.49960000000000032</c:v>
                </c:pt>
                <c:pt idx="44">
                  <c:v>0.49990000000000068</c:v>
                </c:pt>
                <c:pt idx="45">
                  <c:v>0.5</c:v>
                </c:pt>
                <c:pt idx="46">
                  <c:v>0.5</c:v>
                </c:pt>
                <c:pt idx="47">
                  <c:v>0.50009999999999999</c:v>
                </c:pt>
                <c:pt idx="48">
                  <c:v>0.50009999999999999</c:v>
                </c:pt>
                <c:pt idx="49">
                  <c:v>0.50009999999999999</c:v>
                </c:pt>
                <c:pt idx="50">
                  <c:v>0.50009999999999999</c:v>
                </c:pt>
                <c:pt idx="51">
                  <c:v>0.50009999999999999</c:v>
                </c:pt>
                <c:pt idx="52">
                  <c:v>0.50009999999999999</c:v>
                </c:pt>
                <c:pt idx="53">
                  <c:v>0.50009999999999999</c:v>
                </c:pt>
                <c:pt idx="54">
                  <c:v>0.50009999999999999</c:v>
                </c:pt>
                <c:pt idx="55">
                  <c:v>0.50009999999999999</c:v>
                </c:pt>
                <c:pt idx="56">
                  <c:v>0.50009999999999999</c:v>
                </c:pt>
                <c:pt idx="57">
                  <c:v>0.50009999999999999</c:v>
                </c:pt>
                <c:pt idx="58">
                  <c:v>0.50009999999999999</c:v>
                </c:pt>
                <c:pt idx="59">
                  <c:v>0.50009999999999999</c:v>
                </c:pt>
                <c:pt idx="60">
                  <c:v>0.50009999999999999</c:v>
                </c:pt>
                <c:pt idx="61">
                  <c:v>0.50009999999999999</c:v>
                </c:pt>
                <c:pt idx="62">
                  <c:v>0.50009999999999999</c:v>
                </c:pt>
                <c:pt idx="63">
                  <c:v>0.50009999999999999</c:v>
                </c:pt>
                <c:pt idx="64">
                  <c:v>0.50009999999999999</c:v>
                </c:pt>
                <c:pt idx="65">
                  <c:v>0.50009999999999999</c:v>
                </c:pt>
                <c:pt idx="66">
                  <c:v>0.50009999999999999</c:v>
                </c:pt>
                <c:pt idx="67">
                  <c:v>0.50009999999999999</c:v>
                </c:pt>
                <c:pt idx="68">
                  <c:v>0.50009999999999999</c:v>
                </c:pt>
                <c:pt idx="69">
                  <c:v>0.50009999999999999</c:v>
                </c:pt>
                <c:pt idx="70">
                  <c:v>0.5</c:v>
                </c:pt>
                <c:pt idx="71">
                  <c:v>0.5</c:v>
                </c:pt>
                <c:pt idx="72">
                  <c:v>0.5</c:v>
                </c:pt>
                <c:pt idx="73">
                  <c:v>0.5</c:v>
                </c:pt>
                <c:pt idx="74">
                  <c:v>0.5</c:v>
                </c:pt>
                <c:pt idx="75">
                  <c:v>0.5</c:v>
                </c:pt>
                <c:pt idx="76">
                  <c:v>0.5</c:v>
                </c:pt>
                <c:pt idx="77">
                  <c:v>0.5</c:v>
                </c:pt>
                <c:pt idx="78">
                  <c:v>0.5</c:v>
                </c:pt>
                <c:pt idx="79">
                  <c:v>0.5</c:v>
                </c:pt>
                <c:pt idx="80">
                  <c:v>0.5</c:v>
                </c:pt>
                <c:pt idx="81">
                  <c:v>0.5</c:v>
                </c:pt>
                <c:pt idx="82">
                  <c:v>0.5</c:v>
                </c:pt>
                <c:pt idx="83">
                  <c:v>0.5</c:v>
                </c:pt>
                <c:pt idx="84">
                  <c:v>0.5</c:v>
                </c:pt>
                <c:pt idx="85">
                  <c:v>0.5</c:v>
                </c:pt>
                <c:pt idx="86">
                  <c:v>0.5</c:v>
                </c:pt>
                <c:pt idx="87">
                  <c:v>0.5</c:v>
                </c:pt>
                <c:pt idx="88">
                  <c:v>0.5</c:v>
                </c:pt>
                <c:pt idx="89">
                  <c:v>0.5</c:v>
                </c:pt>
                <c:pt idx="90">
                  <c:v>0.5</c:v>
                </c:pt>
                <c:pt idx="91">
                  <c:v>0.5</c:v>
                </c:pt>
                <c:pt idx="92">
                  <c:v>0.5</c:v>
                </c:pt>
                <c:pt idx="93">
                  <c:v>0.5</c:v>
                </c:pt>
                <c:pt idx="94">
                  <c:v>0.5</c:v>
                </c:pt>
                <c:pt idx="95">
                  <c:v>0.5</c:v>
                </c:pt>
                <c:pt idx="96">
                  <c:v>0.5</c:v>
                </c:pt>
                <c:pt idx="97">
                  <c:v>0.5</c:v>
                </c:pt>
                <c:pt idx="98">
                  <c:v>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798400"/>
        <c:axId val="102008704"/>
      </c:lineChart>
      <c:catAx>
        <c:axId val="997984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/>
                  <a:t>Generations</a:t>
                </a:r>
              </a:p>
            </c:rich>
          </c:tx>
          <c:layout>
            <c:manualLayout>
              <c:xMode val="edge"/>
              <c:yMode val="edge"/>
              <c:x val="0.44166666666666732"/>
              <c:y val="0.9426644182124810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02008704"/>
        <c:crosses val="autoZero"/>
        <c:auto val="1"/>
        <c:lblAlgn val="ctr"/>
        <c:lblOffset val="100"/>
        <c:tickLblSkip val="3"/>
        <c:tickMarkSkip val="1"/>
        <c:noMultiLvlLbl val="0"/>
      </c:catAx>
      <c:valAx>
        <c:axId val="102008704"/>
        <c:scaling>
          <c:orientation val="minMax"/>
          <c:max val="1"/>
        </c:scaling>
        <c:delete val="0"/>
        <c:axPos val="l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/>
                  <a:t>Frequencies</a:t>
                </a:r>
              </a:p>
            </c:rich>
          </c:tx>
          <c:layout>
            <c:manualLayout>
              <c:xMode val="edge"/>
              <c:yMode val="edge"/>
              <c:x val="1.1458333333333341E-2"/>
              <c:y val="0.3979763912310305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997984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9114583333333337"/>
          <c:y val="0.3608768971332228"/>
          <c:w val="8.5416666666666724E-2"/>
          <c:h val="0.21416526138279993"/>
        </c:manualLayout>
      </c:layout>
      <c:overlay val="0"/>
      <c:spPr>
        <a:solidFill>
          <a:srgbClr val="FFFFFF"/>
        </a:solidFill>
        <a:ln w="25400">
          <a:noFill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FEE9D13E-7E9C-4F90-B449-474F1351C6E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2951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473E16D2-7D4B-4FB6-8BEA-9A1A1C04ECBC}" type="slidenum">
              <a:rPr lang="fr-FR" smtClean="0">
                <a:latin typeface="Arial" pitchFamily="34" charset="0"/>
              </a:rPr>
              <a:pPr/>
              <a:t>11</a:t>
            </a:fld>
            <a:endParaRPr lang="fr-FR" smtClean="0">
              <a:latin typeface="Arial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smtClean="0">
                <a:latin typeface="Arial" pitchFamily="34" charset="0"/>
              </a:rPr>
              <a:t>logos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smtClean="0">
                <a:latin typeface="Arial" pitchFamily="34" charset="0"/>
              </a:rPr>
              <a:t>Phylo cordaux 2012</a:t>
            </a:r>
          </a:p>
        </p:txBody>
      </p:sp>
      <p:sp>
        <p:nvSpPr>
          <p:cNvPr id="4813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66C00AF8-9DA1-4A75-BE07-EB222E2077C6}" type="slidenum">
              <a:rPr lang="fr-FR" smtClean="0">
                <a:latin typeface="Arial" pitchFamily="34" charset="0"/>
              </a:rPr>
              <a:pPr/>
              <a:t>27</a:t>
            </a:fld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06425" y="503238"/>
            <a:ext cx="2968625" cy="2227262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smtClean="0">
                <a:latin typeface="Arial" pitchFamily="34" charset="0"/>
              </a:rPr>
              <a:t>This point will be developped by FC this afternoon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-12700"/>
            <a:ext cx="9156700" cy="6870700"/>
            <a:chOff x="0" y="-8"/>
            <a:chExt cx="5768" cy="4328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white">
            <a:xfrm>
              <a:off x="0" y="1344"/>
              <a:ext cx="5760" cy="297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-8"/>
              <a:ext cx="5768" cy="4328"/>
              <a:chOff x="0" y="0"/>
              <a:chExt cx="5768" cy="4328"/>
            </a:xfrm>
          </p:grpSpPr>
          <p:sp>
            <p:nvSpPr>
              <p:cNvPr id="8" name="Freeform 5"/>
              <p:cNvSpPr>
                <a:spLocks/>
              </p:cNvSpPr>
              <p:nvPr/>
            </p:nvSpPr>
            <p:spPr bwMode="hidden">
              <a:xfrm>
                <a:off x="0" y="0"/>
                <a:ext cx="3640" cy="1434"/>
              </a:xfrm>
              <a:custGeom>
                <a:avLst/>
                <a:gdLst>
                  <a:gd name="T0" fmla="*/ 0 w 3640"/>
                  <a:gd name="T1" fmla="*/ 1152 h 1434"/>
                  <a:gd name="T2" fmla="*/ 672 w 3640"/>
                  <a:gd name="T3" fmla="*/ 1392 h 1434"/>
                  <a:gd name="T4" fmla="*/ 912 w 3640"/>
                  <a:gd name="T5" fmla="*/ 1152 h 1434"/>
                  <a:gd name="T6" fmla="*/ 864 w 3640"/>
                  <a:gd name="T7" fmla="*/ 816 h 1434"/>
                  <a:gd name="T8" fmla="*/ 1170 w 3640"/>
                  <a:gd name="T9" fmla="*/ 588 h 1434"/>
                  <a:gd name="T10" fmla="*/ 1692 w 3640"/>
                  <a:gd name="T11" fmla="*/ 546 h 1434"/>
                  <a:gd name="T12" fmla="*/ 2112 w 3640"/>
                  <a:gd name="T13" fmla="*/ 576 h 1434"/>
                  <a:gd name="T14" fmla="*/ 2208 w 3640"/>
                  <a:gd name="T15" fmla="*/ 384 h 1434"/>
                  <a:gd name="T16" fmla="*/ 2184 w 3640"/>
                  <a:gd name="T17" fmla="*/ 138 h 1434"/>
                  <a:gd name="T18" fmla="*/ 2640 w 3640"/>
                  <a:gd name="T19" fmla="*/ 144 h 1434"/>
                  <a:gd name="T20" fmla="*/ 3024 w 3640"/>
                  <a:gd name="T21" fmla="*/ 432 h 1434"/>
                  <a:gd name="T22" fmla="*/ 3552 w 3640"/>
                  <a:gd name="T23" fmla="*/ 192 h 1434"/>
                  <a:gd name="T24" fmla="*/ 3552 w 3640"/>
                  <a:gd name="T25" fmla="*/ 0 h 14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40" h="1434">
                    <a:moveTo>
                      <a:pt x="0" y="1152"/>
                    </a:moveTo>
                    <a:cubicBezTo>
                      <a:pt x="112" y="1192"/>
                      <a:pt x="204" y="1434"/>
                      <a:pt x="672" y="1392"/>
                    </a:cubicBezTo>
                    <a:cubicBezTo>
                      <a:pt x="824" y="1392"/>
                      <a:pt x="880" y="1248"/>
                      <a:pt x="912" y="1152"/>
                    </a:cubicBezTo>
                    <a:cubicBezTo>
                      <a:pt x="944" y="1056"/>
                      <a:pt x="821" y="910"/>
                      <a:pt x="864" y="816"/>
                    </a:cubicBezTo>
                    <a:cubicBezTo>
                      <a:pt x="864" y="552"/>
                      <a:pt x="1044" y="582"/>
                      <a:pt x="1170" y="588"/>
                    </a:cubicBezTo>
                    <a:cubicBezTo>
                      <a:pt x="1386" y="666"/>
                      <a:pt x="1535" y="548"/>
                      <a:pt x="1692" y="546"/>
                    </a:cubicBezTo>
                    <a:cubicBezTo>
                      <a:pt x="1849" y="544"/>
                      <a:pt x="1944" y="648"/>
                      <a:pt x="2112" y="576"/>
                    </a:cubicBezTo>
                    <a:cubicBezTo>
                      <a:pt x="2250" y="510"/>
                      <a:pt x="2200" y="448"/>
                      <a:pt x="2208" y="384"/>
                    </a:cubicBezTo>
                    <a:cubicBezTo>
                      <a:pt x="2220" y="311"/>
                      <a:pt x="2040" y="198"/>
                      <a:pt x="2184" y="138"/>
                    </a:cubicBezTo>
                    <a:cubicBezTo>
                      <a:pt x="2346" y="60"/>
                      <a:pt x="2500" y="95"/>
                      <a:pt x="2640" y="144"/>
                    </a:cubicBezTo>
                    <a:cubicBezTo>
                      <a:pt x="2780" y="193"/>
                      <a:pt x="2872" y="424"/>
                      <a:pt x="3024" y="432"/>
                    </a:cubicBezTo>
                    <a:cubicBezTo>
                      <a:pt x="3176" y="440"/>
                      <a:pt x="3464" y="264"/>
                      <a:pt x="3552" y="192"/>
                    </a:cubicBezTo>
                    <a:cubicBezTo>
                      <a:pt x="3640" y="120"/>
                      <a:pt x="3552" y="40"/>
                      <a:pt x="3552" y="0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" name="Freeform 6"/>
              <p:cNvSpPr>
                <a:spLocks/>
              </p:cNvSpPr>
              <p:nvPr/>
            </p:nvSpPr>
            <p:spPr bwMode="hidden">
              <a:xfrm>
                <a:off x="0" y="0"/>
                <a:ext cx="1996" cy="1240"/>
              </a:xfrm>
              <a:custGeom>
                <a:avLst/>
                <a:gdLst>
                  <a:gd name="T0" fmla="*/ 0 w 1996"/>
                  <a:gd name="T1" fmla="*/ 960 h 1240"/>
                  <a:gd name="T2" fmla="*/ 336 w 1996"/>
                  <a:gd name="T3" fmla="*/ 1200 h 1240"/>
                  <a:gd name="T4" fmla="*/ 576 w 1996"/>
                  <a:gd name="T5" fmla="*/ 1200 h 1240"/>
                  <a:gd name="T6" fmla="*/ 696 w 1996"/>
                  <a:gd name="T7" fmla="*/ 972 h 1240"/>
                  <a:gd name="T8" fmla="*/ 636 w 1996"/>
                  <a:gd name="T9" fmla="*/ 462 h 1240"/>
                  <a:gd name="T10" fmla="*/ 816 w 1996"/>
                  <a:gd name="T11" fmla="*/ 276 h 1240"/>
                  <a:gd name="T12" fmla="*/ 1392 w 1996"/>
                  <a:gd name="T13" fmla="*/ 432 h 1240"/>
                  <a:gd name="T14" fmla="*/ 1740 w 1996"/>
                  <a:gd name="T15" fmla="*/ 390 h 1240"/>
                  <a:gd name="T16" fmla="*/ 1974 w 1996"/>
                  <a:gd name="T17" fmla="*/ 348 h 1240"/>
                  <a:gd name="T18" fmla="*/ 1872 w 1996"/>
                  <a:gd name="T19" fmla="*/ 0 h 12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96" h="1240">
                    <a:moveTo>
                      <a:pt x="0" y="960"/>
                    </a:moveTo>
                    <a:cubicBezTo>
                      <a:pt x="56" y="1000"/>
                      <a:pt x="240" y="1160"/>
                      <a:pt x="336" y="1200"/>
                    </a:cubicBezTo>
                    <a:cubicBezTo>
                      <a:pt x="432" y="1240"/>
                      <a:pt x="516" y="1238"/>
                      <a:pt x="576" y="1200"/>
                    </a:cubicBezTo>
                    <a:cubicBezTo>
                      <a:pt x="636" y="1162"/>
                      <a:pt x="686" y="1095"/>
                      <a:pt x="696" y="972"/>
                    </a:cubicBezTo>
                    <a:cubicBezTo>
                      <a:pt x="706" y="849"/>
                      <a:pt x="616" y="578"/>
                      <a:pt x="636" y="462"/>
                    </a:cubicBezTo>
                    <a:cubicBezTo>
                      <a:pt x="656" y="346"/>
                      <a:pt x="690" y="281"/>
                      <a:pt x="816" y="276"/>
                    </a:cubicBezTo>
                    <a:cubicBezTo>
                      <a:pt x="942" y="271"/>
                      <a:pt x="1238" y="413"/>
                      <a:pt x="1392" y="432"/>
                    </a:cubicBezTo>
                    <a:cubicBezTo>
                      <a:pt x="1546" y="451"/>
                      <a:pt x="1643" y="404"/>
                      <a:pt x="1740" y="390"/>
                    </a:cubicBezTo>
                    <a:cubicBezTo>
                      <a:pt x="1837" y="376"/>
                      <a:pt x="1952" y="413"/>
                      <a:pt x="1974" y="348"/>
                    </a:cubicBezTo>
                    <a:cubicBezTo>
                      <a:pt x="1996" y="283"/>
                      <a:pt x="1986" y="84"/>
                      <a:pt x="1872" y="0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" name="Freeform 7"/>
              <p:cNvSpPr>
                <a:spLocks/>
              </p:cNvSpPr>
              <p:nvPr/>
            </p:nvSpPr>
            <p:spPr bwMode="hidden">
              <a:xfrm>
                <a:off x="0" y="0"/>
                <a:ext cx="1584" cy="1008"/>
              </a:xfrm>
              <a:custGeom>
                <a:avLst/>
                <a:gdLst>
                  <a:gd name="T0" fmla="*/ 0 w 1584"/>
                  <a:gd name="T1" fmla="*/ 576 h 1008"/>
                  <a:gd name="T2" fmla="*/ 336 w 1584"/>
                  <a:gd name="T3" fmla="*/ 960 h 1008"/>
                  <a:gd name="T4" fmla="*/ 480 w 1584"/>
                  <a:gd name="T5" fmla="*/ 864 h 1008"/>
                  <a:gd name="T6" fmla="*/ 318 w 1584"/>
                  <a:gd name="T7" fmla="*/ 414 h 1008"/>
                  <a:gd name="T8" fmla="*/ 780 w 1584"/>
                  <a:gd name="T9" fmla="*/ 36 h 1008"/>
                  <a:gd name="T10" fmla="*/ 1440 w 1584"/>
                  <a:gd name="T11" fmla="*/ 192 h 1008"/>
                  <a:gd name="T12" fmla="*/ 1584 w 1584"/>
                  <a:gd name="T13" fmla="*/ 0 h 10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84" h="1008">
                    <a:moveTo>
                      <a:pt x="0" y="576"/>
                    </a:moveTo>
                    <a:cubicBezTo>
                      <a:pt x="56" y="640"/>
                      <a:pt x="256" y="912"/>
                      <a:pt x="336" y="960"/>
                    </a:cubicBezTo>
                    <a:cubicBezTo>
                      <a:pt x="416" y="1008"/>
                      <a:pt x="483" y="955"/>
                      <a:pt x="480" y="864"/>
                    </a:cubicBezTo>
                    <a:cubicBezTo>
                      <a:pt x="477" y="773"/>
                      <a:pt x="384" y="618"/>
                      <a:pt x="318" y="414"/>
                    </a:cubicBezTo>
                    <a:cubicBezTo>
                      <a:pt x="156" y="12"/>
                      <a:pt x="528" y="6"/>
                      <a:pt x="780" y="36"/>
                    </a:cubicBezTo>
                    <a:cubicBezTo>
                      <a:pt x="1002" y="66"/>
                      <a:pt x="1306" y="198"/>
                      <a:pt x="1440" y="192"/>
                    </a:cubicBezTo>
                    <a:cubicBezTo>
                      <a:pt x="1574" y="186"/>
                      <a:pt x="1554" y="40"/>
                      <a:pt x="1584" y="0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hidden">
              <a:xfrm>
                <a:off x="856" y="152"/>
                <a:ext cx="3752" cy="1816"/>
              </a:xfrm>
              <a:custGeom>
                <a:avLst/>
                <a:gdLst>
                  <a:gd name="T0" fmla="*/ 248 w 3752"/>
                  <a:gd name="T1" fmla="*/ 1000 h 1816"/>
                  <a:gd name="T2" fmla="*/ 200 w 3752"/>
                  <a:gd name="T3" fmla="*/ 760 h 1816"/>
                  <a:gd name="T4" fmla="*/ 248 w 3752"/>
                  <a:gd name="T5" fmla="*/ 664 h 1816"/>
                  <a:gd name="T6" fmla="*/ 584 w 3752"/>
                  <a:gd name="T7" fmla="*/ 616 h 1816"/>
                  <a:gd name="T8" fmla="*/ 1304 w 3752"/>
                  <a:gd name="T9" fmla="*/ 664 h 1816"/>
                  <a:gd name="T10" fmla="*/ 1640 w 3752"/>
                  <a:gd name="T11" fmla="*/ 424 h 1816"/>
                  <a:gd name="T12" fmla="*/ 1976 w 3752"/>
                  <a:gd name="T13" fmla="*/ 472 h 1816"/>
                  <a:gd name="T14" fmla="*/ 2600 w 3752"/>
                  <a:gd name="T15" fmla="*/ 424 h 1816"/>
                  <a:gd name="T16" fmla="*/ 3128 w 3752"/>
                  <a:gd name="T17" fmla="*/ 88 h 1816"/>
                  <a:gd name="T18" fmla="*/ 3560 w 3752"/>
                  <a:gd name="T19" fmla="*/ 40 h 1816"/>
                  <a:gd name="T20" fmla="*/ 3656 w 3752"/>
                  <a:gd name="T21" fmla="*/ 328 h 1816"/>
                  <a:gd name="T22" fmla="*/ 2984 w 3752"/>
                  <a:gd name="T23" fmla="*/ 760 h 1816"/>
                  <a:gd name="T24" fmla="*/ 2456 w 3752"/>
                  <a:gd name="T25" fmla="*/ 952 h 1816"/>
                  <a:gd name="T26" fmla="*/ 1976 w 3752"/>
                  <a:gd name="T27" fmla="*/ 1432 h 1816"/>
                  <a:gd name="T28" fmla="*/ 1400 w 3752"/>
                  <a:gd name="T29" fmla="*/ 1768 h 1816"/>
                  <a:gd name="T30" fmla="*/ 968 w 3752"/>
                  <a:gd name="T31" fmla="*/ 1720 h 1816"/>
                  <a:gd name="T32" fmla="*/ 296 w 3752"/>
                  <a:gd name="T33" fmla="*/ 1768 h 1816"/>
                  <a:gd name="T34" fmla="*/ 8 w 3752"/>
                  <a:gd name="T35" fmla="*/ 1432 h 1816"/>
                  <a:gd name="T36" fmla="*/ 248 w 3752"/>
                  <a:gd name="T37" fmla="*/ 1000 h 18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752" h="1816">
                    <a:moveTo>
                      <a:pt x="248" y="1000"/>
                    </a:moveTo>
                    <a:cubicBezTo>
                      <a:pt x="280" y="888"/>
                      <a:pt x="200" y="816"/>
                      <a:pt x="200" y="760"/>
                    </a:cubicBezTo>
                    <a:cubicBezTo>
                      <a:pt x="200" y="704"/>
                      <a:pt x="184" y="688"/>
                      <a:pt x="248" y="664"/>
                    </a:cubicBezTo>
                    <a:cubicBezTo>
                      <a:pt x="312" y="640"/>
                      <a:pt x="408" y="616"/>
                      <a:pt x="584" y="616"/>
                    </a:cubicBezTo>
                    <a:cubicBezTo>
                      <a:pt x="760" y="616"/>
                      <a:pt x="1128" y="696"/>
                      <a:pt x="1304" y="664"/>
                    </a:cubicBezTo>
                    <a:cubicBezTo>
                      <a:pt x="1480" y="632"/>
                      <a:pt x="1528" y="456"/>
                      <a:pt x="1640" y="424"/>
                    </a:cubicBezTo>
                    <a:cubicBezTo>
                      <a:pt x="1752" y="392"/>
                      <a:pt x="1816" y="472"/>
                      <a:pt x="1976" y="472"/>
                    </a:cubicBezTo>
                    <a:cubicBezTo>
                      <a:pt x="2136" y="472"/>
                      <a:pt x="2408" y="488"/>
                      <a:pt x="2600" y="424"/>
                    </a:cubicBezTo>
                    <a:cubicBezTo>
                      <a:pt x="2792" y="360"/>
                      <a:pt x="2968" y="152"/>
                      <a:pt x="3128" y="88"/>
                    </a:cubicBezTo>
                    <a:cubicBezTo>
                      <a:pt x="3288" y="24"/>
                      <a:pt x="3472" y="0"/>
                      <a:pt x="3560" y="40"/>
                    </a:cubicBezTo>
                    <a:cubicBezTo>
                      <a:pt x="3648" y="80"/>
                      <a:pt x="3752" y="208"/>
                      <a:pt x="3656" y="328"/>
                    </a:cubicBezTo>
                    <a:cubicBezTo>
                      <a:pt x="3560" y="448"/>
                      <a:pt x="3184" y="656"/>
                      <a:pt x="2984" y="760"/>
                    </a:cubicBezTo>
                    <a:cubicBezTo>
                      <a:pt x="2784" y="864"/>
                      <a:pt x="2624" y="840"/>
                      <a:pt x="2456" y="952"/>
                    </a:cubicBezTo>
                    <a:cubicBezTo>
                      <a:pt x="2288" y="1064"/>
                      <a:pt x="2152" y="1296"/>
                      <a:pt x="1976" y="1432"/>
                    </a:cubicBezTo>
                    <a:cubicBezTo>
                      <a:pt x="1800" y="1568"/>
                      <a:pt x="1568" y="1720"/>
                      <a:pt x="1400" y="1768"/>
                    </a:cubicBezTo>
                    <a:cubicBezTo>
                      <a:pt x="1232" y="1816"/>
                      <a:pt x="1152" y="1720"/>
                      <a:pt x="968" y="1720"/>
                    </a:cubicBezTo>
                    <a:cubicBezTo>
                      <a:pt x="784" y="1720"/>
                      <a:pt x="456" y="1816"/>
                      <a:pt x="296" y="1768"/>
                    </a:cubicBezTo>
                    <a:cubicBezTo>
                      <a:pt x="136" y="1720"/>
                      <a:pt x="16" y="1560"/>
                      <a:pt x="8" y="1432"/>
                    </a:cubicBezTo>
                    <a:cubicBezTo>
                      <a:pt x="0" y="1304"/>
                      <a:pt x="216" y="1112"/>
                      <a:pt x="248" y="1000"/>
                    </a:cubicBez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hidden">
              <a:xfrm>
                <a:off x="972" y="696"/>
                <a:ext cx="2580" cy="1140"/>
              </a:xfrm>
              <a:custGeom>
                <a:avLst/>
                <a:gdLst>
                  <a:gd name="T0" fmla="*/ 36 w 2580"/>
                  <a:gd name="T1" fmla="*/ 792 h 1140"/>
                  <a:gd name="T2" fmla="*/ 228 w 2580"/>
                  <a:gd name="T3" fmla="*/ 456 h 1140"/>
                  <a:gd name="T4" fmla="*/ 324 w 2580"/>
                  <a:gd name="T5" fmla="*/ 264 h 1140"/>
                  <a:gd name="T6" fmla="*/ 612 w 2580"/>
                  <a:gd name="T7" fmla="*/ 216 h 1140"/>
                  <a:gd name="T8" fmla="*/ 1092 w 2580"/>
                  <a:gd name="T9" fmla="*/ 312 h 1140"/>
                  <a:gd name="T10" fmla="*/ 1536 w 2580"/>
                  <a:gd name="T11" fmla="*/ 60 h 1140"/>
                  <a:gd name="T12" fmla="*/ 2388 w 2580"/>
                  <a:gd name="T13" fmla="*/ 120 h 1140"/>
                  <a:gd name="T14" fmla="*/ 2328 w 2580"/>
                  <a:gd name="T15" fmla="*/ 288 h 1140"/>
                  <a:gd name="T16" fmla="*/ 2028 w 2580"/>
                  <a:gd name="T17" fmla="*/ 612 h 1140"/>
                  <a:gd name="T18" fmla="*/ 1428 w 2580"/>
                  <a:gd name="T19" fmla="*/ 1032 h 1140"/>
                  <a:gd name="T20" fmla="*/ 1140 w 2580"/>
                  <a:gd name="T21" fmla="*/ 1080 h 1140"/>
                  <a:gd name="T22" fmla="*/ 324 w 2580"/>
                  <a:gd name="T23" fmla="*/ 1032 h 1140"/>
                  <a:gd name="T24" fmla="*/ 36 w 2580"/>
                  <a:gd name="T25" fmla="*/ 792 h 11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80" h="1140">
                    <a:moveTo>
                      <a:pt x="36" y="792"/>
                    </a:moveTo>
                    <a:cubicBezTo>
                      <a:pt x="66" y="666"/>
                      <a:pt x="180" y="544"/>
                      <a:pt x="228" y="456"/>
                    </a:cubicBezTo>
                    <a:cubicBezTo>
                      <a:pt x="276" y="368"/>
                      <a:pt x="260" y="304"/>
                      <a:pt x="324" y="264"/>
                    </a:cubicBezTo>
                    <a:cubicBezTo>
                      <a:pt x="388" y="224"/>
                      <a:pt x="484" y="208"/>
                      <a:pt x="612" y="216"/>
                    </a:cubicBezTo>
                    <a:cubicBezTo>
                      <a:pt x="740" y="224"/>
                      <a:pt x="828" y="330"/>
                      <a:pt x="1092" y="312"/>
                    </a:cubicBezTo>
                    <a:cubicBezTo>
                      <a:pt x="1422" y="270"/>
                      <a:pt x="1416" y="0"/>
                      <a:pt x="1536" y="60"/>
                    </a:cubicBezTo>
                    <a:cubicBezTo>
                      <a:pt x="1782" y="204"/>
                      <a:pt x="2256" y="82"/>
                      <a:pt x="2388" y="120"/>
                    </a:cubicBezTo>
                    <a:cubicBezTo>
                      <a:pt x="2520" y="158"/>
                      <a:pt x="2580" y="198"/>
                      <a:pt x="2328" y="288"/>
                    </a:cubicBezTo>
                    <a:cubicBezTo>
                      <a:pt x="2094" y="378"/>
                      <a:pt x="2178" y="488"/>
                      <a:pt x="2028" y="612"/>
                    </a:cubicBezTo>
                    <a:cubicBezTo>
                      <a:pt x="1878" y="736"/>
                      <a:pt x="1576" y="954"/>
                      <a:pt x="1428" y="1032"/>
                    </a:cubicBezTo>
                    <a:cubicBezTo>
                      <a:pt x="1292" y="1112"/>
                      <a:pt x="1218" y="1140"/>
                      <a:pt x="1140" y="1080"/>
                    </a:cubicBezTo>
                    <a:cubicBezTo>
                      <a:pt x="918" y="960"/>
                      <a:pt x="508" y="1080"/>
                      <a:pt x="324" y="1032"/>
                    </a:cubicBezTo>
                    <a:cubicBezTo>
                      <a:pt x="140" y="984"/>
                      <a:pt x="0" y="918"/>
                      <a:pt x="36" y="792"/>
                    </a:cubicBez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hidden">
              <a:xfrm>
                <a:off x="1170" y="918"/>
                <a:ext cx="1758" cy="696"/>
              </a:xfrm>
              <a:custGeom>
                <a:avLst/>
                <a:gdLst>
                  <a:gd name="T0" fmla="*/ 60 w 1758"/>
                  <a:gd name="T1" fmla="*/ 594 h 696"/>
                  <a:gd name="T2" fmla="*/ 126 w 1758"/>
                  <a:gd name="T3" fmla="*/ 234 h 696"/>
                  <a:gd name="T4" fmla="*/ 1182 w 1758"/>
                  <a:gd name="T5" fmla="*/ 234 h 696"/>
                  <a:gd name="T6" fmla="*/ 1518 w 1758"/>
                  <a:gd name="T7" fmla="*/ 90 h 696"/>
                  <a:gd name="T8" fmla="*/ 1710 w 1758"/>
                  <a:gd name="T9" fmla="*/ 138 h 696"/>
                  <a:gd name="T10" fmla="*/ 1230 w 1758"/>
                  <a:gd name="T11" fmla="*/ 522 h 696"/>
                  <a:gd name="T12" fmla="*/ 750 w 1758"/>
                  <a:gd name="T13" fmla="*/ 666 h 696"/>
                  <a:gd name="T14" fmla="*/ 60 w 1758"/>
                  <a:gd name="T15" fmla="*/ 594 h 69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758" h="696">
                    <a:moveTo>
                      <a:pt x="60" y="594"/>
                    </a:moveTo>
                    <a:cubicBezTo>
                      <a:pt x="0" y="462"/>
                      <a:pt x="48" y="306"/>
                      <a:pt x="126" y="234"/>
                    </a:cubicBezTo>
                    <a:cubicBezTo>
                      <a:pt x="390" y="30"/>
                      <a:pt x="654" y="378"/>
                      <a:pt x="1182" y="234"/>
                    </a:cubicBezTo>
                    <a:cubicBezTo>
                      <a:pt x="1414" y="210"/>
                      <a:pt x="1284" y="132"/>
                      <a:pt x="1518" y="90"/>
                    </a:cubicBezTo>
                    <a:cubicBezTo>
                      <a:pt x="1680" y="0"/>
                      <a:pt x="1758" y="66"/>
                      <a:pt x="1710" y="138"/>
                    </a:cubicBezTo>
                    <a:cubicBezTo>
                      <a:pt x="1662" y="210"/>
                      <a:pt x="1290" y="372"/>
                      <a:pt x="1230" y="522"/>
                    </a:cubicBezTo>
                    <a:cubicBezTo>
                      <a:pt x="1134" y="696"/>
                      <a:pt x="945" y="654"/>
                      <a:pt x="750" y="666"/>
                    </a:cubicBezTo>
                    <a:cubicBezTo>
                      <a:pt x="555" y="678"/>
                      <a:pt x="164" y="666"/>
                      <a:pt x="60" y="594"/>
                    </a:cubicBez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hidden">
              <a:xfrm rot="-299203">
                <a:off x="1296" y="1248"/>
                <a:ext cx="928" cy="192"/>
              </a:xfrm>
              <a:custGeom>
                <a:avLst/>
                <a:gdLst>
                  <a:gd name="T0" fmla="*/ 104 w 928"/>
                  <a:gd name="T1" fmla="*/ 96 h 192"/>
                  <a:gd name="T2" fmla="*/ 152 w 928"/>
                  <a:gd name="T3" fmla="*/ 0 h 192"/>
                  <a:gd name="T4" fmla="*/ 728 w 928"/>
                  <a:gd name="T5" fmla="*/ 96 h 192"/>
                  <a:gd name="T6" fmla="*/ 920 w 928"/>
                  <a:gd name="T7" fmla="*/ 96 h 192"/>
                  <a:gd name="T8" fmla="*/ 776 w 928"/>
                  <a:gd name="T9" fmla="*/ 192 h 192"/>
                  <a:gd name="T10" fmla="*/ 104 w 928"/>
                  <a:gd name="T11" fmla="*/ 96 h 1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28" h="192">
                    <a:moveTo>
                      <a:pt x="104" y="96"/>
                    </a:moveTo>
                    <a:cubicBezTo>
                      <a:pt x="0" y="64"/>
                      <a:pt x="48" y="0"/>
                      <a:pt x="152" y="0"/>
                    </a:cubicBezTo>
                    <a:cubicBezTo>
                      <a:pt x="256" y="0"/>
                      <a:pt x="600" y="80"/>
                      <a:pt x="728" y="96"/>
                    </a:cubicBezTo>
                    <a:cubicBezTo>
                      <a:pt x="856" y="112"/>
                      <a:pt x="912" y="80"/>
                      <a:pt x="920" y="96"/>
                    </a:cubicBezTo>
                    <a:cubicBezTo>
                      <a:pt x="928" y="112"/>
                      <a:pt x="912" y="192"/>
                      <a:pt x="776" y="192"/>
                    </a:cubicBezTo>
                    <a:cubicBezTo>
                      <a:pt x="640" y="192"/>
                      <a:pt x="208" y="128"/>
                      <a:pt x="104" y="96"/>
                    </a:cubicBez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hidden">
              <a:xfrm>
                <a:off x="0" y="1592"/>
                <a:ext cx="5754" cy="2280"/>
              </a:xfrm>
              <a:custGeom>
                <a:avLst/>
                <a:gdLst>
                  <a:gd name="T0" fmla="*/ 0 w 5754"/>
                  <a:gd name="T1" fmla="*/ 40 h 2280"/>
                  <a:gd name="T2" fmla="*/ 336 w 5754"/>
                  <a:gd name="T3" fmla="*/ 40 h 2280"/>
                  <a:gd name="T4" fmla="*/ 720 w 5754"/>
                  <a:gd name="T5" fmla="*/ 280 h 2280"/>
                  <a:gd name="T6" fmla="*/ 912 w 5754"/>
                  <a:gd name="T7" fmla="*/ 712 h 2280"/>
                  <a:gd name="T8" fmla="*/ 864 w 5754"/>
                  <a:gd name="T9" fmla="*/ 1240 h 2280"/>
                  <a:gd name="T10" fmla="*/ 960 w 5754"/>
                  <a:gd name="T11" fmla="*/ 1768 h 2280"/>
                  <a:gd name="T12" fmla="*/ 1440 w 5754"/>
                  <a:gd name="T13" fmla="*/ 2152 h 2280"/>
                  <a:gd name="T14" fmla="*/ 2160 w 5754"/>
                  <a:gd name="T15" fmla="*/ 2248 h 2280"/>
                  <a:gd name="T16" fmla="*/ 2688 w 5754"/>
                  <a:gd name="T17" fmla="*/ 1960 h 2280"/>
                  <a:gd name="T18" fmla="*/ 2706 w 5754"/>
                  <a:gd name="T19" fmla="*/ 472 h 2280"/>
                  <a:gd name="T20" fmla="*/ 3456 w 5754"/>
                  <a:gd name="T21" fmla="*/ 424 h 2280"/>
                  <a:gd name="T22" fmla="*/ 4416 w 5754"/>
                  <a:gd name="T23" fmla="*/ 712 h 2280"/>
                  <a:gd name="T24" fmla="*/ 4416 w 5754"/>
                  <a:gd name="T25" fmla="*/ 1432 h 2280"/>
                  <a:gd name="T26" fmla="*/ 4728 w 5754"/>
                  <a:gd name="T27" fmla="*/ 1822 h 2280"/>
                  <a:gd name="T28" fmla="*/ 5322 w 5754"/>
                  <a:gd name="T29" fmla="*/ 2206 h 2280"/>
                  <a:gd name="T30" fmla="*/ 5754 w 5754"/>
                  <a:gd name="T31" fmla="*/ 1510 h 228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754" h="2280">
                    <a:moveTo>
                      <a:pt x="0" y="40"/>
                    </a:moveTo>
                    <a:cubicBezTo>
                      <a:pt x="56" y="40"/>
                      <a:pt x="216" y="0"/>
                      <a:pt x="336" y="40"/>
                    </a:cubicBezTo>
                    <a:cubicBezTo>
                      <a:pt x="456" y="80"/>
                      <a:pt x="624" y="168"/>
                      <a:pt x="720" y="280"/>
                    </a:cubicBezTo>
                    <a:cubicBezTo>
                      <a:pt x="816" y="392"/>
                      <a:pt x="888" y="552"/>
                      <a:pt x="912" y="712"/>
                    </a:cubicBezTo>
                    <a:cubicBezTo>
                      <a:pt x="936" y="872"/>
                      <a:pt x="856" y="1064"/>
                      <a:pt x="864" y="1240"/>
                    </a:cubicBezTo>
                    <a:cubicBezTo>
                      <a:pt x="872" y="1416"/>
                      <a:pt x="864" y="1616"/>
                      <a:pt x="960" y="1768"/>
                    </a:cubicBezTo>
                    <a:cubicBezTo>
                      <a:pt x="1056" y="1920"/>
                      <a:pt x="1240" y="2072"/>
                      <a:pt x="1440" y="2152"/>
                    </a:cubicBezTo>
                    <a:cubicBezTo>
                      <a:pt x="1640" y="2232"/>
                      <a:pt x="1952" y="2280"/>
                      <a:pt x="2160" y="2248"/>
                    </a:cubicBezTo>
                    <a:cubicBezTo>
                      <a:pt x="2368" y="2216"/>
                      <a:pt x="2597" y="2256"/>
                      <a:pt x="2688" y="1960"/>
                    </a:cubicBezTo>
                    <a:cubicBezTo>
                      <a:pt x="2779" y="1664"/>
                      <a:pt x="2578" y="728"/>
                      <a:pt x="2706" y="472"/>
                    </a:cubicBezTo>
                    <a:cubicBezTo>
                      <a:pt x="2834" y="216"/>
                      <a:pt x="3171" y="384"/>
                      <a:pt x="3456" y="424"/>
                    </a:cubicBezTo>
                    <a:cubicBezTo>
                      <a:pt x="3741" y="464"/>
                      <a:pt x="4256" y="544"/>
                      <a:pt x="4416" y="712"/>
                    </a:cubicBezTo>
                    <a:cubicBezTo>
                      <a:pt x="4576" y="880"/>
                      <a:pt x="4364" y="1247"/>
                      <a:pt x="4416" y="1432"/>
                    </a:cubicBezTo>
                    <a:cubicBezTo>
                      <a:pt x="4468" y="1617"/>
                      <a:pt x="4577" y="1693"/>
                      <a:pt x="4728" y="1822"/>
                    </a:cubicBezTo>
                    <a:cubicBezTo>
                      <a:pt x="4879" y="1951"/>
                      <a:pt x="5151" y="2258"/>
                      <a:pt x="5322" y="2206"/>
                    </a:cubicBezTo>
                    <a:cubicBezTo>
                      <a:pt x="5493" y="2154"/>
                      <a:pt x="5664" y="1655"/>
                      <a:pt x="5754" y="1510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hidden">
              <a:xfrm>
                <a:off x="1056" y="2016"/>
                <a:ext cx="1496" cy="1464"/>
              </a:xfrm>
              <a:custGeom>
                <a:avLst/>
                <a:gdLst>
                  <a:gd name="T0" fmla="*/ 408 w 1496"/>
                  <a:gd name="T1" fmla="*/ 16 h 1464"/>
                  <a:gd name="T2" fmla="*/ 72 w 1496"/>
                  <a:gd name="T3" fmla="*/ 304 h 1464"/>
                  <a:gd name="T4" fmla="*/ 72 w 1496"/>
                  <a:gd name="T5" fmla="*/ 976 h 1464"/>
                  <a:gd name="T6" fmla="*/ 504 w 1496"/>
                  <a:gd name="T7" fmla="*/ 1360 h 1464"/>
                  <a:gd name="T8" fmla="*/ 1128 w 1496"/>
                  <a:gd name="T9" fmla="*/ 1408 h 1464"/>
                  <a:gd name="T10" fmla="*/ 1464 w 1496"/>
                  <a:gd name="T11" fmla="*/ 1024 h 1464"/>
                  <a:gd name="T12" fmla="*/ 1320 w 1496"/>
                  <a:gd name="T13" fmla="*/ 208 h 1464"/>
                  <a:gd name="T14" fmla="*/ 408 w 1496"/>
                  <a:gd name="T15" fmla="*/ 16 h 14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96" h="1464">
                    <a:moveTo>
                      <a:pt x="408" y="16"/>
                    </a:moveTo>
                    <a:cubicBezTo>
                      <a:pt x="200" y="32"/>
                      <a:pt x="128" y="144"/>
                      <a:pt x="72" y="304"/>
                    </a:cubicBezTo>
                    <a:cubicBezTo>
                      <a:pt x="16" y="464"/>
                      <a:pt x="0" y="800"/>
                      <a:pt x="72" y="976"/>
                    </a:cubicBezTo>
                    <a:cubicBezTo>
                      <a:pt x="144" y="1152"/>
                      <a:pt x="328" y="1288"/>
                      <a:pt x="504" y="1360"/>
                    </a:cubicBezTo>
                    <a:cubicBezTo>
                      <a:pt x="680" y="1432"/>
                      <a:pt x="968" y="1464"/>
                      <a:pt x="1128" y="1408"/>
                    </a:cubicBezTo>
                    <a:cubicBezTo>
                      <a:pt x="1288" y="1352"/>
                      <a:pt x="1432" y="1224"/>
                      <a:pt x="1464" y="1024"/>
                    </a:cubicBezTo>
                    <a:cubicBezTo>
                      <a:pt x="1496" y="824"/>
                      <a:pt x="1496" y="376"/>
                      <a:pt x="1320" y="208"/>
                    </a:cubicBezTo>
                    <a:cubicBezTo>
                      <a:pt x="1144" y="40"/>
                      <a:pt x="616" y="0"/>
                      <a:pt x="408" y="16"/>
                    </a:cubicBez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hidden">
              <a:xfrm rot="1159149">
                <a:off x="1296" y="2160"/>
                <a:ext cx="1126" cy="730"/>
              </a:xfrm>
              <a:custGeom>
                <a:avLst/>
                <a:gdLst>
                  <a:gd name="T0" fmla="*/ 940 w 1126"/>
                  <a:gd name="T1" fmla="*/ 196 h 730"/>
                  <a:gd name="T2" fmla="*/ 576 w 1126"/>
                  <a:gd name="T3" fmla="*/ 20 h 730"/>
                  <a:gd name="T4" fmla="*/ 192 w 1126"/>
                  <a:gd name="T5" fmla="*/ 76 h 730"/>
                  <a:gd name="T6" fmla="*/ 24 w 1126"/>
                  <a:gd name="T7" fmla="*/ 372 h 730"/>
                  <a:gd name="T8" fmla="*/ 520 w 1126"/>
                  <a:gd name="T9" fmla="*/ 670 h 730"/>
                  <a:gd name="T10" fmla="*/ 1048 w 1126"/>
                  <a:gd name="T11" fmla="*/ 568 h 730"/>
                  <a:gd name="T12" fmla="*/ 940 w 1126"/>
                  <a:gd name="T13" fmla="*/ 196 h 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26" h="730">
                    <a:moveTo>
                      <a:pt x="940" y="196"/>
                    </a:moveTo>
                    <a:cubicBezTo>
                      <a:pt x="700" y="100"/>
                      <a:pt x="701" y="40"/>
                      <a:pt x="576" y="20"/>
                    </a:cubicBezTo>
                    <a:cubicBezTo>
                      <a:pt x="451" y="0"/>
                      <a:pt x="284" y="17"/>
                      <a:pt x="192" y="76"/>
                    </a:cubicBezTo>
                    <a:cubicBezTo>
                      <a:pt x="100" y="135"/>
                      <a:pt x="56" y="132"/>
                      <a:pt x="24" y="372"/>
                    </a:cubicBezTo>
                    <a:cubicBezTo>
                      <a:pt x="0" y="730"/>
                      <a:pt x="350" y="637"/>
                      <a:pt x="520" y="670"/>
                    </a:cubicBezTo>
                    <a:cubicBezTo>
                      <a:pt x="690" y="703"/>
                      <a:pt x="978" y="647"/>
                      <a:pt x="1048" y="568"/>
                    </a:cubicBezTo>
                    <a:cubicBezTo>
                      <a:pt x="1118" y="489"/>
                      <a:pt x="1126" y="280"/>
                      <a:pt x="940" y="196"/>
                    </a:cubicBez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hidden">
              <a:xfrm>
                <a:off x="3112" y="0"/>
                <a:ext cx="2648" cy="3394"/>
              </a:xfrm>
              <a:custGeom>
                <a:avLst/>
                <a:gdLst>
                  <a:gd name="T0" fmla="*/ 1496 w 2648"/>
                  <a:gd name="T1" fmla="*/ 0 h 3394"/>
                  <a:gd name="T2" fmla="*/ 1640 w 2648"/>
                  <a:gd name="T3" fmla="*/ 384 h 3394"/>
                  <a:gd name="T4" fmla="*/ 1400 w 2648"/>
                  <a:gd name="T5" fmla="*/ 864 h 3394"/>
                  <a:gd name="T6" fmla="*/ 536 w 2648"/>
                  <a:gd name="T7" fmla="*/ 1200 h 3394"/>
                  <a:gd name="T8" fmla="*/ 56 w 2648"/>
                  <a:gd name="T9" fmla="*/ 1584 h 3394"/>
                  <a:gd name="T10" fmla="*/ 200 w 2648"/>
                  <a:gd name="T11" fmla="*/ 1872 h 3394"/>
                  <a:gd name="T12" fmla="*/ 1064 w 2648"/>
                  <a:gd name="T13" fmla="*/ 2016 h 3394"/>
                  <a:gd name="T14" fmla="*/ 1592 w 2648"/>
                  <a:gd name="T15" fmla="*/ 2304 h 3394"/>
                  <a:gd name="T16" fmla="*/ 1562 w 2648"/>
                  <a:gd name="T17" fmla="*/ 2940 h 3394"/>
                  <a:gd name="T18" fmla="*/ 2120 w 2648"/>
                  <a:gd name="T19" fmla="*/ 3384 h 3394"/>
                  <a:gd name="T20" fmla="*/ 2648 w 2648"/>
                  <a:gd name="T21" fmla="*/ 2880 h 339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648" h="3394">
                    <a:moveTo>
                      <a:pt x="1496" y="0"/>
                    </a:moveTo>
                    <a:cubicBezTo>
                      <a:pt x="1520" y="64"/>
                      <a:pt x="1656" y="240"/>
                      <a:pt x="1640" y="384"/>
                    </a:cubicBezTo>
                    <a:cubicBezTo>
                      <a:pt x="1624" y="528"/>
                      <a:pt x="1584" y="728"/>
                      <a:pt x="1400" y="864"/>
                    </a:cubicBezTo>
                    <a:cubicBezTo>
                      <a:pt x="1216" y="1000"/>
                      <a:pt x="760" y="1080"/>
                      <a:pt x="536" y="1200"/>
                    </a:cubicBezTo>
                    <a:cubicBezTo>
                      <a:pt x="312" y="1320"/>
                      <a:pt x="112" y="1472"/>
                      <a:pt x="56" y="1584"/>
                    </a:cubicBezTo>
                    <a:cubicBezTo>
                      <a:pt x="0" y="1696"/>
                      <a:pt x="32" y="1800"/>
                      <a:pt x="200" y="1872"/>
                    </a:cubicBezTo>
                    <a:cubicBezTo>
                      <a:pt x="368" y="1944"/>
                      <a:pt x="832" y="1944"/>
                      <a:pt x="1064" y="2016"/>
                    </a:cubicBezTo>
                    <a:cubicBezTo>
                      <a:pt x="1296" y="2088"/>
                      <a:pt x="1509" y="2150"/>
                      <a:pt x="1592" y="2304"/>
                    </a:cubicBezTo>
                    <a:cubicBezTo>
                      <a:pt x="1675" y="2458"/>
                      <a:pt x="1474" y="2760"/>
                      <a:pt x="1562" y="2940"/>
                    </a:cubicBezTo>
                    <a:cubicBezTo>
                      <a:pt x="1650" y="3120"/>
                      <a:pt x="1939" y="3394"/>
                      <a:pt x="2120" y="3384"/>
                    </a:cubicBezTo>
                    <a:cubicBezTo>
                      <a:pt x="2301" y="3374"/>
                      <a:pt x="2538" y="2985"/>
                      <a:pt x="2648" y="2880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" name="Freeform 16"/>
              <p:cNvSpPr>
                <a:spLocks/>
              </p:cNvSpPr>
              <p:nvPr/>
            </p:nvSpPr>
            <p:spPr bwMode="hidden">
              <a:xfrm>
                <a:off x="3504" y="0"/>
                <a:ext cx="2256" cy="3160"/>
              </a:xfrm>
              <a:custGeom>
                <a:avLst/>
                <a:gdLst>
                  <a:gd name="T0" fmla="*/ 1488 w 2256"/>
                  <a:gd name="T1" fmla="*/ 0 h 3160"/>
                  <a:gd name="T2" fmla="*/ 1488 w 2256"/>
                  <a:gd name="T3" fmla="*/ 528 h 3160"/>
                  <a:gd name="T4" fmla="*/ 1104 w 2256"/>
                  <a:gd name="T5" fmla="*/ 1008 h 3160"/>
                  <a:gd name="T6" fmla="*/ 144 w 2256"/>
                  <a:gd name="T7" fmla="*/ 1488 h 3160"/>
                  <a:gd name="T8" fmla="*/ 240 w 2256"/>
                  <a:gd name="T9" fmla="*/ 1776 h 3160"/>
                  <a:gd name="T10" fmla="*/ 1056 w 2256"/>
                  <a:gd name="T11" fmla="*/ 1872 h 3160"/>
                  <a:gd name="T12" fmla="*/ 1536 w 2256"/>
                  <a:gd name="T13" fmla="*/ 2064 h 3160"/>
                  <a:gd name="T14" fmla="*/ 1536 w 2256"/>
                  <a:gd name="T15" fmla="*/ 2448 h 3160"/>
                  <a:gd name="T16" fmla="*/ 1344 w 2256"/>
                  <a:gd name="T17" fmla="*/ 2784 h 3160"/>
                  <a:gd name="T18" fmla="*/ 1632 w 2256"/>
                  <a:gd name="T19" fmla="*/ 3120 h 3160"/>
                  <a:gd name="T20" fmla="*/ 1968 w 2256"/>
                  <a:gd name="T21" fmla="*/ 3024 h 3160"/>
                  <a:gd name="T22" fmla="*/ 2208 w 2256"/>
                  <a:gd name="T23" fmla="*/ 2496 h 3160"/>
                  <a:gd name="T24" fmla="*/ 2112 w 2256"/>
                  <a:gd name="T25" fmla="*/ 1968 h 3160"/>
                  <a:gd name="T26" fmla="*/ 1776 w 2256"/>
                  <a:gd name="T27" fmla="*/ 1584 h 3160"/>
                  <a:gd name="T28" fmla="*/ 1824 w 2256"/>
                  <a:gd name="T29" fmla="*/ 1152 h 3160"/>
                  <a:gd name="T30" fmla="*/ 2256 w 2256"/>
                  <a:gd name="T31" fmla="*/ 672 h 316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56" h="3160">
                    <a:moveTo>
                      <a:pt x="1488" y="0"/>
                    </a:moveTo>
                    <a:cubicBezTo>
                      <a:pt x="1488" y="88"/>
                      <a:pt x="1552" y="360"/>
                      <a:pt x="1488" y="528"/>
                    </a:cubicBezTo>
                    <a:cubicBezTo>
                      <a:pt x="1424" y="696"/>
                      <a:pt x="1328" y="848"/>
                      <a:pt x="1104" y="1008"/>
                    </a:cubicBezTo>
                    <a:cubicBezTo>
                      <a:pt x="880" y="1168"/>
                      <a:pt x="288" y="1360"/>
                      <a:pt x="144" y="1488"/>
                    </a:cubicBezTo>
                    <a:cubicBezTo>
                      <a:pt x="0" y="1616"/>
                      <a:pt x="88" y="1712"/>
                      <a:pt x="240" y="1776"/>
                    </a:cubicBezTo>
                    <a:cubicBezTo>
                      <a:pt x="392" y="1840"/>
                      <a:pt x="840" y="1824"/>
                      <a:pt x="1056" y="1872"/>
                    </a:cubicBezTo>
                    <a:cubicBezTo>
                      <a:pt x="1272" y="1920"/>
                      <a:pt x="1456" y="1968"/>
                      <a:pt x="1536" y="2064"/>
                    </a:cubicBezTo>
                    <a:cubicBezTo>
                      <a:pt x="1616" y="2160"/>
                      <a:pt x="1568" y="2328"/>
                      <a:pt x="1536" y="2448"/>
                    </a:cubicBezTo>
                    <a:cubicBezTo>
                      <a:pt x="1504" y="2568"/>
                      <a:pt x="1328" y="2672"/>
                      <a:pt x="1344" y="2784"/>
                    </a:cubicBezTo>
                    <a:cubicBezTo>
                      <a:pt x="1360" y="2896"/>
                      <a:pt x="1528" y="3080"/>
                      <a:pt x="1632" y="3120"/>
                    </a:cubicBezTo>
                    <a:cubicBezTo>
                      <a:pt x="1736" y="3160"/>
                      <a:pt x="1872" y="3128"/>
                      <a:pt x="1968" y="3024"/>
                    </a:cubicBezTo>
                    <a:cubicBezTo>
                      <a:pt x="2064" y="2920"/>
                      <a:pt x="2184" y="2672"/>
                      <a:pt x="2208" y="2496"/>
                    </a:cubicBezTo>
                    <a:cubicBezTo>
                      <a:pt x="2232" y="2320"/>
                      <a:pt x="2184" y="2120"/>
                      <a:pt x="2112" y="1968"/>
                    </a:cubicBezTo>
                    <a:cubicBezTo>
                      <a:pt x="2040" y="1816"/>
                      <a:pt x="1824" y="1720"/>
                      <a:pt x="1776" y="1584"/>
                    </a:cubicBezTo>
                    <a:cubicBezTo>
                      <a:pt x="1728" y="1448"/>
                      <a:pt x="1744" y="1304"/>
                      <a:pt x="1824" y="1152"/>
                    </a:cubicBezTo>
                    <a:cubicBezTo>
                      <a:pt x="1904" y="1000"/>
                      <a:pt x="2166" y="772"/>
                      <a:pt x="2256" y="672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" name="Freeform 17"/>
              <p:cNvSpPr>
                <a:spLocks/>
              </p:cNvSpPr>
              <p:nvPr/>
            </p:nvSpPr>
            <p:spPr bwMode="hidden">
              <a:xfrm>
                <a:off x="4008" y="1088"/>
                <a:ext cx="1048" cy="696"/>
              </a:xfrm>
              <a:custGeom>
                <a:avLst/>
                <a:gdLst>
                  <a:gd name="T0" fmla="*/ 984 w 1048"/>
                  <a:gd name="T1" fmla="*/ 256 h 696"/>
                  <a:gd name="T2" fmla="*/ 840 w 1048"/>
                  <a:gd name="T3" fmla="*/ 16 h 696"/>
                  <a:gd name="T4" fmla="*/ 552 w 1048"/>
                  <a:gd name="T5" fmla="*/ 160 h 696"/>
                  <a:gd name="T6" fmla="*/ 320 w 1048"/>
                  <a:gd name="T7" fmla="*/ 304 h 696"/>
                  <a:gd name="T8" fmla="*/ 600 w 1048"/>
                  <a:gd name="T9" fmla="*/ 592 h 696"/>
                  <a:gd name="T10" fmla="*/ 984 w 1048"/>
                  <a:gd name="T11" fmla="*/ 640 h 696"/>
                  <a:gd name="T12" fmla="*/ 984 w 1048"/>
                  <a:gd name="T13" fmla="*/ 256 h 6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8" h="696">
                    <a:moveTo>
                      <a:pt x="984" y="256"/>
                    </a:moveTo>
                    <a:cubicBezTo>
                      <a:pt x="960" y="152"/>
                      <a:pt x="992" y="32"/>
                      <a:pt x="840" y="16"/>
                    </a:cubicBezTo>
                    <a:cubicBezTo>
                      <a:pt x="736" y="0"/>
                      <a:pt x="624" y="104"/>
                      <a:pt x="552" y="160"/>
                    </a:cubicBezTo>
                    <a:cubicBezTo>
                      <a:pt x="465" y="208"/>
                      <a:pt x="480" y="240"/>
                      <a:pt x="320" y="304"/>
                    </a:cubicBezTo>
                    <a:cubicBezTo>
                      <a:pt x="168" y="368"/>
                      <a:pt x="0" y="512"/>
                      <a:pt x="600" y="592"/>
                    </a:cubicBezTo>
                    <a:cubicBezTo>
                      <a:pt x="696" y="640"/>
                      <a:pt x="920" y="696"/>
                      <a:pt x="984" y="640"/>
                    </a:cubicBezTo>
                    <a:cubicBezTo>
                      <a:pt x="1048" y="584"/>
                      <a:pt x="984" y="336"/>
                      <a:pt x="984" y="256"/>
                    </a:cubicBez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" name="Freeform 18"/>
              <p:cNvSpPr>
                <a:spLocks/>
              </p:cNvSpPr>
              <p:nvPr/>
            </p:nvSpPr>
            <p:spPr bwMode="hidden">
              <a:xfrm>
                <a:off x="5117" y="0"/>
                <a:ext cx="547" cy="696"/>
              </a:xfrm>
              <a:custGeom>
                <a:avLst/>
                <a:gdLst>
                  <a:gd name="T0" fmla="*/ 19 w 547"/>
                  <a:gd name="T1" fmla="*/ 0 h 696"/>
                  <a:gd name="T2" fmla="*/ 19 w 547"/>
                  <a:gd name="T3" fmla="*/ 528 h 696"/>
                  <a:gd name="T4" fmla="*/ 131 w 547"/>
                  <a:gd name="T5" fmla="*/ 680 h 696"/>
                  <a:gd name="T6" fmla="*/ 355 w 547"/>
                  <a:gd name="T7" fmla="*/ 624 h 696"/>
                  <a:gd name="T8" fmla="*/ 499 w 547"/>
                  <a:gd name="T9" fmla="*/ 384 h 696"/>
                  <a:gd name="T10" fmla="*/ 547 w 547"/>
                  <a:gd name="T11" fmla="*/ 0 h 69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47" h="696">
                    <a:moveTo>
                      <a:pt x="19" y="0"/>
                    </a:moveTo>
                    <a:cubicBezTo>
                      <a:pt x="19" y="88"/>
                      <a:pt x="0" y="415"/>
                      <a:pt x="19" y="528"/>
                    </a:cubicBezTo>
                    <a:cubicBezTo>
                      <a:pt x="38" y="641"/>
                      <a:pt x="75" y="664"/>
                      <a:pt x="131" y="680"/>
                    </a:cubicBezTo>
                    <a:cubicBezTo>
                      <a:pt x="187" y="696"/>
                      <a:pt x="294" y="673"/>
                      <a:pt x="355" y="624"/>
                    </a:cubicBezTo>
                    <a:cubicBezTo>
                      <a:pt x="416" y="575"/>
                      <a:pt x="467" y="488"/>
                      <a:pt x="499" y="384"/>
                    </a:cubicBezTo>
                    <a:cubicBezTo>
                      <a:pt x="531" y="280"/>
                      <a:pt x="537" y="80"/>
                      <a:pt x="547" y="0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" name="Freeform 19"/>
              <p:cNvSpPr>
                <a:spLocks/>
              </p:cNvSpPr>
              <p:nvPr/>
            </p:nvSpPr>
            <p:spPr bwMode="hidden">
              <a:xfrm>
                <a:off x="0" y="2032"/>
                <a:ext cx="1984" cy="2296"/>
              </a:xfrm>
              <a:custGeom>
                <a:avLst/>
                <a:gdLst>
                  <a:gd name="T0" fmla="*/ 0 w 1984"/>
                  <a:gd name="T1" fmla="*/ 32 h 2296"/>
                  <a:gd name="T2" fmla="*/ 336 w 1984"/>
                  <a:gd name="T3" fmla="*/ 32 h 2296"/>
                  <a:gd name="T4" fmla="*/ 592 w 1984"/>
                  <a:gd name="T5" fmla="*/ 224 h 2296"/>
                  <a:gd name="T6" fmla="*/ 696 w 1984"/>
                  <a:gd name="T7" fmla="*/ 664 h 2296"/>
                  <a:gd name="T8" fmla="*/ 664 w 1984"/>
                  <a:gd name="T9" fmla="*/ 1224 h 2296"/>
                  <a:gd name="T10" fmla="*/ 816 w 1984"/>
                  <a:gd name="T11" fmla="*/ 1784 h 2296"/>
                  <a:gd name="T12" fmla="*/ 1128 w 1984"/>
                  <a:gd name="T13" fmla="*/ 2128 h 2296"/>
                  <a:gd name="T14" fmla="*/ 1984 w 1984"/>
                  <a:gd name="T15" fmla="*/ 2296 h 229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984" h="2296">
                    <a:moveTo>
                      <a:pt x="0" y="32"/>
                    </a:moveTo>
                    <a:cubicBezTo>
                      <a:pt x="56" y="32"/>
                      <a:pt x="237" y="0"/>
                      <a:pt x="336" y="32"/>
                    </a:cubicBezTo>
                    <a:cubicBezTo>
                      <a:pt x="435" y="64"/>
                      <a:pt x="532" y="119"/>
                      <a:pt x="592" y="224"/>
                    </a:cubicBezTo>
                    <a:cubicBezTo>
                      <a:pt x="652" y="329"/>
                      <a:pt x="684" y="497"/>
                      <a:pt x="696" y="664"/>
                    </a:cubicBezTo>
                    <a:cubicBezTo>
                      <a:pt x="708" y="831"/>
                      <a:pt x="644" y="1037"/>
                      <a:pt x="664" y="1224"/>
                    </a:cubicBezTo>
                    <a:cubicBezTo>
                      <a:pt x="684" y="1411"/>
                      <a:pt x="739" y="1633"/>
                      <a:pt x="816" y="1784"/>
                    </a:cubicBezTo>
                    <a:cubicBezTo>
                      <a:pt x="893" y="1935"/>
                      <a:pt x="933" y="2043"/>
                      <a:pt x="1128" y="2128"/>
                    </a:cubicBezTo>
                    <a:cubicBezTo>
                      <a:pt x="1323" y="2213"/>
                      <a:pt x="1806" y="2261"/>
                      <a:pt x="1984" y="2296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" name="Freeform 20"/>
              <p:cNvSpPr>
                <a:spLocks/>
              </p:cNvSpPr>
              <p:nvPr/>
            </p:nvSpPr>
            <p:spPr bwMode="hidden">
              <a:xfrm>
                <a:off x="0" y="2408"/>
                <a:ext cx="816" cy="1912"/>
              </a:xfrm>
              <a:custGeom>
                <a:avLst/>
                <a:gdLst>
                  <a:gd name="T0" fmla="*/ 0 w 816"/>
                  <a:gd name="T1" fmla="*/ 280 h 1912"/>
                  <a:gd name="T2" fmla="*/ 384 w 816"/>
                  <a:gd name="T3" fmla="*/ 280 h 1912"/>
                  <a:gd name="T4" fmla="*/ 368 w 816"/>
                  <a:gd name="T5" fmla="*/ 896 h 1912"/>
                  <a:gd name="T6" fmla="*/ 528 w 816"/>
                  <a:gd name="T7" fmla="*/ 1528 h 1912"/>
                  <a:gd name="T8" fmla="*/ 816 w 816"/>
                  <a:gd name="T9" fmla="*/ 1912 h 19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6" h="1912">
                    <a:moveTo>
                      <a:pt x="0" y="280"/>
                    </a:moveTo>
                    <a:cubicBezTo>
                      <a:pt x="144" y="0"/>
                      <a:pt x="323" y="177"/>
                      <a:pt x="384" y="280"/>
                    </a:cubicBezTo>
                    <a:cubicBezTo>
                      <a:pt x="488" y="440"/>
                      <a:pt x="344" y="688"/>
                      <a:pt x="368" y="896"/>
                    </a:cubicBezTo>
                    <a:cubicBezTo>
                      <a:pt x="392" y="1104"/>
                      <a:pt x="453" y="1359"/>
                      <a:pt x="528" y="1528"/>
                    </a:cubicBezTo>
                    <a:cubicBezTo>
                      <a:pt x="603" y="1697"/>
                      <a:pt x="756" y="1832"/>
                      <a:pt x="816" y="1912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" name="Freeform 21"/>
              <p:cNvSpPr>
                <a:spLocks/>
              </p:cNvSpPr>
              <p:nvPr/>
            </p:nvSpPr>
            <p:spPr bwMode="hidden">
              <a:xfrm>
                <a:off x="2688" y="3236"/>
                <a:ext cx="3080" cy="1084"/>
              </a:xfrm>
              <a:custGeom>
                <a:avLst/>
                <a:gdLst>
                  <a:gd name="T0" fmla="*/ 0 w 3080"/>
                  <a:gd name="T1" fmla="*/ 1084 h 1084"/>
                  <a:gd name="T2" fmla="*/ 424 w 3080"/>
                  <a:gd name="T3" fmla="*/ 932 h 1084"/>
                  <a:gd name="T4" fmla="*/ 640 w 3080"/>
                  <a:gd name="T5" fmla="*/ 292 h 1084"/>
                  <a:gd name="T6" fmla="*/ 1032 w 3080"/>
                  <a:gd name="T7" fmla="*/ 20 h 1084"/>
                  <a:gd name="T8" fmla="*/ 1536 w 3080"/>
                  <a:gd name="T9" fmla="*/ 172 h 1084"/>
                  <a:gd name="T10" fmla="*/ 2064 w 3080"/>
                  <a:gd name="T11" fmla="*/ 604 h 1084"/>
                  <a:gd name="T12" fmla="*/ 2400 w 3080"/>
                  <a:gd name="T13" fmla="*/ 940 h 1084"/>
                  <a:gd name="T14" fmla="*/ 3080 w 3080"/>
                  <a:gd name="T15" fmla="*/ 1084 h 10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080" h="1084">
                    <a:moveTo>
                      <a:pt x="0" y="1084"/>
                    </a:moveTo>
                    <a:cubicBezTo>
                      <a:pt x="71" y="1059"/>
                      <a:pt x="317" y="1064"/>
                      <a:pt x="424" y="932"/>
                    </a:cubicBezTo>
                    <a:cubicBezTo>
                      <a:pt x="531" y="800"/>
                      <a:pt x="539" y="444"/>
                      <a:pt x="640" y="292"/>
                    </a:cubicBezTo>
                    <a:cubicBezTo>
                      <a:pt x="741" y="140"/>
                      <a:pt x="883" y="40"/>
                      <a:pt x="1032" y="20"/>
                    </a:cubicBezTo>
                    <a:cubicBezTo>
                      <a:pt x="1181" y="0"/>
                      <a:pt x="1364" y="75"/>
                      <a:pt x="1536" y="172"/>
                    </a:cubicBezTo>
                    <a:cubicBezTo>
                      <a:pt x="1708" y="269"/>
                      <a:pt x="1920" y="476"/>
                      <a:pt x="2064" y="604"/>
                    </a:cubicBezTo>
                    <a:cubicBezTo>
                      <a:pt x="2208" y="732"/>
                      <a:pt x="2231" y="860"/>
                      <a:pt x="2400" y="940"/>
                    </a:cubicBezTo>
                    <a:cubicBezTo>
                      <a:pt x="2569" y="1020"/>
                      <a:pt x="2939" y="1054"/>
                      <a:pt x="3080" y="1084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pic>
          <p:nvPicPr>
            <p:cNvPr id="7" name="Picture 22" descr="Topbanx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33CC99"/>
                </a:clrFrom>
                <a:clrTo>
                  <a:srgbClr val="33CC9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29" t="5319" b="4256"/>
            <a:stretch>
              <a:fillRect/>
            </a:stretch>
          </p:blipFill>
          <p:spPr bwMode="auto">
            <a:xfrm>
              <a:off x="0" y="0"/>
              <a:ext cx="325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Rectangle 23"/>
          <p:cNvSpPr>
            <a:spLocks noChangeArrowheads="1"/>
          </p:cNvSpPr>
          <p:nvPr/>
        </p:nvSpPr>
        <p:spPr bwMode="ltGray">
          <a:xfrm>
            <a:off x="381000" y="3352800"/>
            <a:ext cx="4267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4" name="Rectangle 24"/>
          <p:cNvSpPr>
            <a:spLocks noGrp="1" noChangeArrowheads="1"/>
          </p:cNvSpPr>
          <p:nvPr>
            <p:ph type="ctrTitle"/>
          </p:nvPr>
        </p:nvSpPr>
        <p:spPr>
          <a:xfrm>
            <a:off x="838200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Cliquer pour modifier le style du titre du masque</a:t>
            </a:r>
          </a:p>
        </p:txBody>
      </p:sp>
      <p:sp>
        <p:nvSpPr>
          <p:cNvPr id="5145" name="Rectangle 2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Cliquer pour modifier le style des sous-titres du masque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07/02/2013</a:t>
            </a:r>
            <a:endParaRPr lang="en-US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1A0F5-A02F-4997-97D9-BF1D39FA1FB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07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07/02/2013</a:t>
            </a:r>
            <a:endParaRPr lang="en-US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sp>
        <p:nvSpPr>
          <p:cNvPr id="6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B3185-E99D-44D5-B8DF-6F3B5E12740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6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07/02/2013</a:t>
            </a:r>
            <a:endParaRPr lang="en-US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sp>
        <p:nvSpPr>
          <p:cNvPr id="6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82B16-89A2-41AC-A066-896D7A25B2E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73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07/02/2013</a:t>
            </a:r>
            <a:endParaRPr lang="en-US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sp>
        <p:nvSpPr>
          <p:cNvPr id="7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D9D3CE-A791-4DFE-A89C-10DACB6E21D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69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07/02/2013</a:t>
            </a:r>
            <a:endParaRPr lang="en-US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sp>
        <p:nvSpPr>
          <p:cNvPr id="6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E5222-CC24-494F-8116-11110706388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82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07/02/2013</a:t>
            </a:r>
            <a:endParaRPr lang="en-US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sp>
        <p:nvSpPr>
          <p:cNvPr id="6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D8239-2A71-46B1-9B48-EBE11614A32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3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07/02/2013</a:t>
            </a:r>
            <a:endParaRPr lang="en-US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sp>
        <p:nvSpPr>
          <p:cNvPr id="7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23E25-EF05-4478-8E86-625687C1489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12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07/02/2013</a:t>
            </a:r>
            <a:endParaRPr lang="en-US"/>
          </a:p>
        </p:txBody>
      </p:sp>
      <p:sp>
        <p:nvSpPr>
          <p:cNvPr id="8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sp>
        <p:nvSpPr>
          <p:cNvPr id="9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17FC3-62F8-4EDB-99AA-B729CC35030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5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07/02/2013</a:t>
            </a:r>
            <a:endParaRPr lang="en-US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52753-6F70-415C-BBA2-4F806B699A2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28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07/02/2013</a:t>
            </a:r>
            <a:endParaRPr lang="en-US"/>
          </a:p>
        </p:txBody>
      </p:sp>
      <p:sp>
        <p:nvSpPr>
          <p:cNvPr id="3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sp>
        <p:nvSpPr>
          <p:cNvPr id="4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73A81-71CE-460D-B06C-372BCB06181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83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07/02/2013</a:t>
            </a:r>
            <a:endParaRPr lang="en-US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sp>
        <p:nvSpPr>
          <p:cNvPr id="7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3687B-BF12-4140-BF48-8EBF2AF1BF8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85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07/02/2013</a:t>
            </a:r>
            <a:endParaRPr lang="en-US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sp>
        <p:nvSpPr>
          <p:cNvPr id="7" name="Rectangle 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76D3A-D6F3-4407-B807-5DB8FA770E6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90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-12700"/>
            <a:ext cx="9156700" cy="6870700"/>
            <a:chOff x="0" y="-8"/>
            <a:chExt cx="5768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0" y="-8"/>
              <a:ext cx="5768" cy="4328"/>
              <a:chOff x="0" y="0"/>
              <a:chExt cx="5768" cy="4328"/>
            </a:xfrm>
          </p:grpSpPr>
          <p:sp>
            <p:nvSpPr>
              <p:cNvPr id="1039" name="Freeform 5"/>
              <p:cNvSpPr>
                <a:spLocks/>
              </p:cNvSpPr>
              <p:nvPr/>
            </p:nvSpPr>
            <p:spPr bwMode="hidden">
              <a:xfrm>
                <a:off x="0" y="0"/>
                <a:ext cx="3640" cy="1434"/>
              </a:xfrm>
              <a:custGeom>
                <a:avLst/>
                <a:gdLst>
                  <a:gd name="T0" fmla="*/ 0 w 3640"/>
                  <a:gd name="T1" fmla="*/ 1152 h 1434"/>
                  <a:gd name="T2" fmla="*/ 672 w 3640"/>
                  <a:gd name="T3" fmla="*/ 1392 h 1434"/>
                  <a:gd name="T4" fmla="*/ 912 w 3640"/>
                  <a:gd name="T5" fmla="*/ 1152 h 1434"/>
                  <a:gd name="T6" fmla="*/ 864 w 3640"/>
                  <a:gd name="T7" fmla="*/ 816 h 1434"/>
                  <a:gd name="T8" fmla="*/ 1170 w 3640"/>
                  <a:gd name="T9" fmla="*/ 588 h 1434"/>
                  <a:gd name="T10" fmla="*/ 1692 w 3640"/>
                  <a:gd name="T11" fmla="*/ 546 h 1434"/>
                  <a:gd name="T12" fmla="*/ 2112 w 3640"/>
                  <a:gd name="T13" fmla="*/ 576 h 1434"/>
                  <a:gd name="T14" fmla="*/ 2208 w 3640"/>
                  <a:gd name="T15" fmla="*/ 384 h 1434"/>
                  <a:gd name="T16" fmla="*/ 2184 w 3640"/>
                  <a:gd name="T17" fmla="*/ 138 h 1434"/>
                  <a:gd name="T18" fmla="*/ 2640 w 3640"/>
                  <a:gd name="T19" fmla="*/ 144 h 1434"/>
                  <a:gd name="T20" fmla="*/ 3024 w 3640"/>
                  <a:gd name="T21" fmla="*/ 432 h 1434"/>
                  <a:gd name="T22" fmla="*/ 3552 w 3640"/>
                  <a:gd name="T23" fmla="*/ 192 h 1434"/>
                  <a:gd name="T24" fmla="*/ 3552 w 3640"/>
                  <a:gd name="T25" fmla="*/ 0 h 14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640" h="1434">
                    <a:moveTo>
                      <a:pt x="0" y="1152"/>
                    </a:moveTo>
                    <a:cubicBezTo>
                      <a:pt x="112" y="1192"/>
                      <a:pt x="204" y="1434"/>
                      <a:pt x="672" y="1392"/>
                    </a:cubicBezTo>
                    <a:cubicBezTo>
                      <a:pt x="824" y="1392"/>
                      <a:pt x="880" y="1248"/>
                      <a:pt x="912" y="1152"/>
                    </a:cubicBezTo>
                    <a:cubicBezTo>
                      <a:pt x="944" y="1056"/>
                      <a:pt x="821" y="910"/>
                      <a:pt x="864" y="816"/>
                    </a:cubicBezTo>
                    <a:cubicBezTo>
                      <a:pt x="864" y="552"/>
                      <a:pt x="1044" y="582"/>
                      <a:pt x="1170" y="588"/>
                    </a:cubicBezTo>
                    <a:cubicBezTo>
                      <a:pt x="1386" y="666"/>
                      <a:pt x="1535" y="548"/>
                      <a:pt x="1692" y="546"/>
                    </a:cubicBezTo>
                    <a:cubicBezTo>
                      <a:pt x="1849" y="544"/>
                      <a:pt x="1944" y="648"/>
                      <a:pt x="2112" y="576"/>
                    </a:cubicBezTo>
                    <a:cubicBezTo>
                      <a:pt x="2250" y="510"/>
                      <a:pt x="2200" y="448"/>
                      <a:pt x="2208" y="384"/>
                    </a:cubicBezTo>
                    <a:cubicBezTo>
                      <a:pt x="2220" y="311"/>
                      <a:pt x="2040" y="198"/>
                      <a:pt x="2184" y="138"/>
                    </a:cubicBezTo>
                    <a:cubicBezTo>
                      <a:pt x="2346" y="60"/>
                      <a:pt x="2500" y="95"/>
                      <a:pt x="2640" y="144"/>
                    </a:cubicBezTo>
                    <a:cubicBezTo>
                      <a:pt x="2780" y="193"/>
                      <a:pt x="2872" y="424"/>
                      <a:pt x="3024" y="432"/>
                    </a:cubicBezTo>
                    <a:cubicBezTo>
                      <a:pt x="3176" y="440"/>
                      <a:pt x="3464" y="264"/>
                      <a:pt x="3552" y="192"/>
                    </a:cubicBezTo>
                    <a:cubicBezTo>
                      <a:pt x="3640" y="120"/>
                      <a:pt x="3552" y="40"/>
                      <a:pt x="3552" y="0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40" name="Freeform 6"/>
              <p:cNvSpPr>
                <a:spLocks/>
              </p:cNvSpPr>
              <p:nvPr/>
            </p:nvSpPr>
            <p:spPr bwMode="hidden">
              <a:xfrm>
                <a:off x="0" y="0"/>
                <a:ext cx="1996" cy="1240"/>
              </a:xfrm>
              <a:custGeom>
                <a:avLst/>
                <a:gdLst>
                  <a:gd name="T0" fmla="*/ 0 w 1996"/>
                  <a:gd name="T1" fmla="*/ 960 h 1240"/>
                  <a:gd name="T2" fmla="*/ 336 w 1996"/>
                  <a:gd name="T3" fmla="*/ 1200 h 1240"/>
                  <a:gd name="T4" fmla="*/ 576 w 1996"/>
                  <a:gd name="T5" fmla="*/ 1200 h 1240"/>
                  <a:gd name="T6" fmla="*/ 696 w 1996"/>
                  <a:gd name="T7" fmla="*/ 972 h 1240"/>
                  <a:gd name="T8" fmla="*/ 636 w 1996"/>
                  <a:gd name="T9" fmla="*/ 462 h 1240"/>
                  <a:gd name="T10" fmla="*/ 816 w 1996"/>
                  <a:gd name="T11" fmla="*/ 276 h 1240"/>
                  <a:gd name="T12" fmla="*/ 1392 w 1996"/>
                  <a:gd name="T13" fmla="*/ 432 h 1240"/>
                  <a:gd name="T14" fmla="*/ 1740 w 1996"/>
                  <a:gd name="T15" fmla="*/ 390 h 1240"/>
                  <a:gd name="T16" fmla="*/ 1974 w 1996"/>
                  <a:gd name="T17" fmla="*/ 348 h 1240"/>
                  <a:gd name="T18" fmla="*/ 1872 w 1996"/>
                  <a:gd name="T19" fmla="*/ 0 h 12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96" h="1240">
                    <a:moveTo>
                      <a:pt x="0" y="960"/>
                    </a:moveTo>
                    <a:cubicBezTo>
                      <a:pt x="56" y="1000"/>
                      <a:pt x="240" y="1160"/>
                      <a:pt x="336" y="1200"/>
                    </a:cubicBezTo>
                    <a:cubicBezTo>
                      <a:pt x="432" y="1240"/>
                      <a:pt x="516" y="1238"/>
                      <a:pt x="576" y="1200"/>
                    </a:cubicBezTo>
                    <a:cubicBezTo>
                      <a:pt x="636" y="1162"/>
                      <a:pt x="686" y="1095"/>
                      <a:pt x="696" y="972"/>
                    </a:cubicBezTo>
                    <a:cubicBezTo>
                      <a:pt x="706" y="849"/>
                      <a:pt x="616" y="578"/>
                      <a:pt x="636" y="462"/>
                    </a:cubicBezTo>
                    <a:cubicBezTo>
                      <a:pt x="656" y="346"/>
                      <a:pt x="690" y="281"/>
                      <a:pt x="816" y="276"/>
                    </a:cubicBezTo>
                    <a:cubicBezTo>
                      <a:pt x="942" y="271"/>
                      <a:pt x="1238" y="413"/>
                      <a:pt x="1392" y="432"/>
                    </a:cubicBezTo>
                    <a:cubicBezTo>
                      <a:pt x="1546" y="451"/>
                      <a:pt x="1643" y="404"/>
                      <a:pt x="1740" y="390"/>
                    </a:cubicBezTo>
                    <a:cubicBezTo>
                      <a:pt x="1837" y="376"/>
                      <a:pt x="1952" y="413"/>
                      <a:pt x="1974" y="348"/>
                    </a:cubicBezTo>
                    <a:cubicBezTo>
                      <a:pt x="1996" y="283"/>
                      <a:pt x="1986" y="84"/>
                      <a:pt x="1872" y="0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41" name="Freeform 7"/>
              <p:cNvSpPr>
                <a:spLocks/>
              </p:cNvSpPr>
              <p:nvPr/>
            </p:nvSpPr>
            <p:spPr bwMode="hidden">
              <a:xfrm>
                <a:off x="0" y="0"/>
                <a:ext cx="1584" cy="1008"/>
              </a:xfrm>
              <a:custGeom>
                <a:avLst/>
                <a:gdLst>
                  <a:gd name="T0" fmla="*/ 0 w 1584"/>
                  <a:gd name="T1" fmla="*/ 576 h 1008"/>
                  <a:gd name="T2" fmla="*/ 336 w 1584"/>
                  <a:gd name="T3" fmla="*/ 960 h 1008"/>
                  <a:gd name="T4" fmla="*/ 480 w 1584"/>
                  <a:gd name="T5" fmla="*/ 864 h 1008"/>
                  <a:gd name="T6" fmla="*/ 318 w 1584"/>
                  <a:gd name="T7" fmla="*/ 414 h 1008"/>
                  <a:gd name="T8" fmla="*/ 780 w 1584"/>
                  <a:gd name="T9" fmla="*/ 36 h 1008"/>
                  <a:gd name="T10" fmla="*/ 1440 w 1584"/>
                  <a:gd name="T11" fmla="*/ 192 h 1008"/>
                  <a:gd name="T12" fmla="*/ 1584 w 1584"/>
                  <a:gd name="T13" fmla="*/ 0 h 10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84" h="1008">
                    <a:moveTo>
                      <a:pt x="0" y="576"/>
                    </a:moveTo>
                    <a:cubicBezTo>
                      <a:pt x="56" y="640"/>
                      <a:pt x="256" y="912"/>
                      <a:pt x="336" y="960"/>
                    </a:cubicBezTo>
                    <a:cubicBezTo>
                      <a:pt x="416" y="1008"/>
                      <a:pt x="483" y="955"/>
                      <a:pt x="480" y="864"/>
                    </a:cubicBezTo>
                    <a:cubicBezTo>
                      <a:pt x="477" y="773"/>
                      <a:pt x="384" y="618"/>
                      <a:pt x="318" y="414"/>
                    </a:cubicBezTo>
                    <a:cubicBezTo>
                      <a:pt x="156" y="12"/>
                      <a:pt x="528" y="6"/>
                      <a:pt x="780" y="36"/>
                    </a:cubicBezTo>
                    <a:cubicBezTo>
                      <a:pt x="1002" y="66"/>
                      <a:pt x="1306" y="198"/>
                      <a:pt x="1440" y="192"/>
                    </a:cubicBezTo>
                    <a:cubicBezTo>
                      <a:pt x="1574" y="186"/>
                      <a:pt x="1554" y="40"/>
                      <a:pt x="1584" y="0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42" name="Freeform 8"/>
              <p:cNvSpPr>
                <a:spLocks/>
              </p:cNvSpPr>
              <p:nvPr/>
            </p:nvSpPr>
            <p:spPr bwMode="hidden">
              <a:xfrm>
                <a:off x="856" y="152"/>
                <a:ext cx="3752" cy="1816"/>
              </a:xfrm>
              <a:custGeom>
                <a:avLst/>
                <a:gdLst>
                  <a:gd name="T0" fmla="*/ 248 w 3752"/>
                  <a:gd name="T1" fmla="*/ 1000 h 1816"/>
                  <a:gd name="T2" fmla="*/ 200 w 3752"/>
                  <a:gd name="T3" fmla="*/ 760 h 1816"/>
                  <a:gd name="T4" fmla="*/ 248 w 3752"/>
                  <a:gd name="T5" fmla="*/ 664 h 1816"/>
                  <a:gd name="T6" fmla="*/ 584 w 3752"/>
                  <a:gd name="T7" fmla="*/ 616 h 1816"/>
                  <a:gd name="T8" fmla="*/ 1304 w 3752"/>
                  <a:gd name="T9" fmla="*/ 664 h 1816"/>
                  <a:gd name="T10" fmla="*/ 1640 w 3752"/>
                  <a:gd name="T11" fmla="*/ 424 h 1816"/>
                  <a:gd name="T12" fmla="*/ 1976 w 3752"/>
                  <a:gd name="T13" fmla="*/ 472 h 1816"/>
                  <a:gd name="T14" fmla="*/ 2600 w 3752"/>
                  <a:gd name="T15" fmla="*/ 424 h 1816"/>
                  <a:gd name="T16" fmla="*/ 3128 w 3752"/>
                  <a:gd name="T17" fmla="*/ 88 h 1816"/>
                  <a:gd name="T18" fmla="*/ 3560 w 3752"/>
                  <a:gd name="T19" fmla="*/ 40 h 1816"/>
                  <a:gd name="T20" fmla="*/ 3656 w 3752"/>
                  <a:gd name="T21" fmla="*/ 328 h 1816"/>
                  <a:gd name="T22" fmla="*/ 2984 w 3752"/>
                  <a:gd name="T23" fmla="*/ 760 h 1816"/>
                  <a:gd name="T24" fmla="*/ 2456 w 3752"/>
                  <a:gd name="T25" fmla="*/ 952 h 1816"/>
                  <a:gd name="T26" fmla="*/ 1976 w 3752"/>
                  <a:gd name="T27" fmla="*/ 1432 h 1816"/>
                  <a:gd name="T28" fmla="*/ 1400 w 3752"/>
                  <a:gd name="T29" fmla="*/ 1768 h 1816"/>
                  <a:gd name="T30" fmla="*/ 968 w 3752"/>
                  <a:gd name="T31" fmla="*/ 1720 h 1816"/>
                  <a:gd name="T32" fmla="*/ 296 w 3752"/>
                  <a:gd name="T33" fmla="*/ 1768 h 1816"/>
                  <a:gd name="T34" fmla="*/ 8 w 3752"/>
                  <a:gd name="T35" fmla="*/ 1432 h 1816"/>
                  <a:gd name="T36" fmla="*/ 248 w 3752"/>
                  <a:gd name="T37" fmla="*/ 1000 h 18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752" h="1816">
                    <a:moveTo>
                      <a:pt x="248" y="1000"/>
                    </a:moveTo>
                    <a:cubicBezTo>
                      <a:pt x="280" y="888"/>
                      <a:pt x="200" y="816"/>
                      <a:pt x="200" y="760"/>
                    </a:cubicBezTo>
                    <a:cubicBezTo>
                      <a:pt x="200" y="704"/>
                      <a:pt x="184" y="688"/>
                      <a:pt x="248" y="664"/>
                    </a:cubicBezTo>
                    <a:cubicBezTo>
                      <a:pt x="312" y="640"/>
                      <a:pt x="408" y="616"/>
                      <a:pt x="584" y="616"/>
                    </a:cubicBezTo>
                    <a:cubicBezTo>
                      <a:pt x="760" y="616"/>
                      <a:pt x="1128" y="696"/>
                      <a:pt x="1304" y="664"/>
                    </a:cubicBezTo>
                    <a:cubicBezTo>
                      <a:pt x="1480" y="632"/>
                      <a:pt x="1528" y="456"/>
                      <a:pt x="1640" y="424"/>
                    </a:cubicBezTo>
                    <a:cubicBezTo>
                      <a:pt x="1752" y="392"/>
                      <a:pt x="1816" y="472"/>
                      <a:pt x="1976" y="472"/>
                    </a:cubicBezTo>
                    <a:cubicBezTo>
                      <a:pt x="2136" y="472"/>
                      <a:pt x="2408" y="488"/>
                      <a:pt x="2600" y="424"/>
                    </a:cubicBezTo>
                    <a:cubicBezTo>
                      <a:pt x="2792" y="360"/>
                      <a:pt x="2968" y="152"/>
                      <a:pt x="3128" y="88"/>
                    </a:cubicBezTo>
                    <a:cubicBezTo>
                      <a:pt x="3288" y="24"/>
                      <a:pt x="3472" y="0"/>
                      <a:pt x="3560" y="40"/>
                    </a:cubicBezTo>
                    <a:cubicBezTo>
                      <a:pt x="3648" y="80"/>
                      <a:pt x="3752" y="208"/>
                      <a:pt x="3656" y="328"/>
                    </a:cubicBezTo>
                    <a:cubicBezTo>
                      <a:pt x="3560" y="448"/>
                      <a:pt x="3184" y="656"/>
                      <a:pt x="2984" y="760"/>
                    </a:cubicBezTo>
                    <a:cubicBezTo>
                      <a:pt x="2784" y="864"/>
                      <a:pt x="2624" y="840"/>
                      <a:pt x="2456" y="952"/>
                    </a:cubicBezTo>
                    <a:cubicBezTo>
                      <a:pt x="2288" y="1064"/>
                      <a:pt x="2152" y="1296"/>
                      <a:pt x="1976" y="1432"/>
                    </a:cubicBezTo>
                    <a:cubicBezTo>
                      <a:pt x="1800" y="1568"/>
                      <a:pt x="1568" y="1720"/>
                      <a:pt x="1400" y="1768"/>
                    </a:cubicBezTo>
                    <a:cubicBezTo>
                      <a:pt x="1232" y="1816"/>
                      <a:pt x="1152" y="1720"/>
                      <a:pt x="968" y="1720"/>
                    </a:cubicBezTo>
                    <a:cubicBezTo>
                      <a:pt x="784" y="1720"/>
                      <a:pt x="456" y="1816"/>
                      <a:pt x="296" y="1768"/>
                    </a:cubicBezTo>
                    <a:cubicBezTo>
                      <a:pt x="136" y="1720"/>
                      <a:pt x="16" y="1560"/>
                      <a:pt x="8" y="1432"/>
                    </a:cubicBezTo>
                    <a:cubicBezTo>
                      <a:pt x="0" y="1304"/>
                      <a:pt x="216" y="1112"/>
                      <a:pt x="248" y="1000"/>
                    </a:cubicBez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43" name="Freeform 9"/>
              <p:cNvSpPr>
                <a:spLocks/>
              </p:cNvSpPr>
              <p:nvPr/>
            </p:nvSpPr>
            <p:spPr bwMode="hidden">
              <a:xfrm>
                <a:off x="972" y="696"/>
                <a:ext cx="2580" cy="1140"/>
              </a:xfrm>
              <a:custGeom>
                <a:avLst/>
                <a:gdLst>
                  <a:gd name="T0" fmla="*/ 36 w 2580"/>
                  <a:gd name="T1" fmla="*/ 792 h 1140"/>
                  <a:gd name="T2" fmla="*/ 228 w 2580"/>
                  <a:gd name="T3" fmla="*/ 456 h 1140"/>
                  <a:gd name="T4" fmla="*/ 324 w 2580"/>
                  <a:gd name="T5" fmla="*/ 264 h 1140"/>
                  <a:gd name="T6" fmla="*/ 612 w 2580"/>
                  <a:gd name="T7" fmla="*/ 216 h 1140"/>
                  <a:gd name="T8" fmla="*/ 1092 w 2580"/>
                  <a:gd name="T9" fmla="*/ 312 h 1140"/>
                  <a:gd name="T10" fmla="*/ 1536 w 2580"/>
                  <a:gd name="T11" fmla="*/ 60 h 1140"/>
                  <a:gd name="T12" fmla="*/ 2388 w 2580"/>
                  <a:gd name="T13" fmla="*/ 120 h 1140"/>
                  <a:gd name="T14" fmla="*/ 2328 w 2580"/>
                  <a:gd name="T15" fmla="*/ 288 h 1140"/>
                  <a:gd name="T16" fmla="*/ 2028 w 2580"/>
                  <a:gd name="T17" fmla="*/ 612 h 1140"/>
                  <a:gd name="T18" fmla="*/ 1428 w 2580"/>
                  <a:gd name="T19" fmla="*/ 1032 h 1140"/>
                  <a:gd name="T20" fmla="*/ 1140 w 2580"/>
                  <a:gd name="T21" fmla="*/ 1080 h 1140"/>
                  <a:gd name="T22" fmla="*/ 324 w 2580"/>
                  <a:gd name="T23" fmla="*/ 1032 h 1140"/>
                  <a:gd name="T24" fmla="*/ 36 w 2580"/>
                  <a:gd name="T25" fmla="*/ 792 h 11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80" h="1140">
                    <a:moveTo>
                      <a:pt x="36" y="792"/>
                    </a:moveTo>
                    <a:cubicBezTo>
                      <a:pt x="66" y="666"/>
                      <a:pt x="180" y="544"/>
                      <a:pt x="228" y="456"/>
                    </a:cubicBezTo>
                    <a:cubicBezTo>
                      <a:pt x="276" y="368"/>
                      <a:pt x="260" y="304"/>
                      <a:pt x="324" y="264"/>
                    </a:cubicBezTo>
                    <a:cubicBezTo>
                      <a:pt x="388" y="224"/>
                      <a:pt x="484" y="208"/>
                      <a:pt x="612" y="216"/>
                    </a:cubicBezTo>
                    <a:cubicBezTo>
                      <a:pt x="740" y="224"/>
                      <a:pt x="828" y="330"/>
                      <a:pt x="1092" y="312"/>
                    </a:cubicBezTo>
                    <a:cubicBezTo>
                      <a:pt x="1422" y="270"/>
                      <a:pt x="1416" y="0"/>
                      <a:pt x="1536" y="60"/>
                    </a:cubicBezTo>
                    <a:cubicBezTo>
                      <a:pt x="1782" y="204"/>
                      <a:pt x="2256" y="82"/>
                      <a:pt x="2388" y="120"/>
                    </a:cubicBezTo>
                    <a:cubicBezTo>
                      <a:pt x="2520" y="158"/>
                      <a:pt x="2580" y="198"/>
                      <a:pt x="2328" y="288"/>
                    </a:cubicBezTo>
                    <a:cubicBezTo>
                      <a:pt x="2094" y="378"/>
                      <a:pt x="2178" y="488"/>
                      <a:pt x="2028" y="612"/>
                    </a:cubicBezTo>
                    <a:cubicBezTo>
                      <a:pt x="1878" y="736"/>
                      <a:pt x="1576" y="954"/>
                      <a:pt x="1428" y="1032"/>
                    </a:cubicBezTo>
                    <a:cubicBezTo>
                      <a:pt x="1292" y="1112"/>
                      <a:pt x="1218" y="1140"/>
                      <a:pt x="1140" y="1080"/>
                    </a:cubicBezTo>
                    <a:cubicBezTo>
                      <a:pt x="918" y="960"/>
                      <a:pt x="508" y="1080"/>
                      <a:pt x="324" y="1032"/>
                    </a:cubicBezTo>
                    <a:cubicBezTo>
                      <a:pt x="140" y="984"/>
                      <a:pt x="0" y="918"/>
                      <a:pt x="36" y="792"/>
                    </a:cubicBez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44" name="Freeform 10"/>
              <p:cNvSpPr>
                <a:spLocks/>
              </p:cNvSpPr>
              <p:nvPr/>
            </p:nvSpPr>
            <p:spPr bwMode="hidden">
              <a:xfrm>
                <a:off x="1170" y="918"/>
                <a:ext cx="1758" cy="696"/>
              </a:xfrm>
              <a:custGeom>
                <a:avLst/>
                <a:gdLst>
                  <a:gd name="T0" fmla="*/ 60 w 1758"/>
                  <a:gd name="T1" fmla="*/ 594 h 696"/>
                  <a:gd name="T2" fmla="*/ 126 w 1758"/>
                  <a:gd name="T3" fmla="*/ 234 h 696"/>
                  <a:gd name="T4" fmla="*/ 1182 w 1758"/>
                  <a:gd name="T5" fmla="*/ 234 h 696"/>
                  <a:gd name="T6" fmla="*/ 1518 w 1758"/>
                  <a:gd name="T7" fmla="*/ 90 h 696"/>
                  <a:gd name="T8" fmla="*/ 1710 w 1758"/>
                  <a:gd name="T9" fmla="*/ 138 h 696"/>
                  <a:gd name="T10" fmla="*/ 1230 w 1758"/>
                  <a:gd name="T11" fmla="*/ 522 h 696"/>
                  <a:gd name="T12" fmla="*/ 750 w 1758"/>
                  <a:gd name="T13" fmla="*/ 666 h 696"/>
                  <a:gd name="T14" fmla="*/ 60 w 1758"/>
                  <a:gd name="T15" fmla="*/ 594 h 69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758" h="696">
                    <a:moveTo>
                      <a:pt x="60" y="594"/>
                    </a:moveTo>
                    <a:cubicBezTo>
                      <a:pt x="0" y="462"/>
                      <a:pt x="48" y="306"/>
                      <a:pt x="126" y="234"/>
                    </a:cubicBezTo>
                    <a:cubicBezTo>
                      <a:pt x="390" y="30"/>
                      <a:pt x="654" y="378"/>
                      <a:pt x="1182" y="234"/>
                    </a:cubicBezTo>
                    <a:cubicBezTo>
                      <a:pt x="1414" y="210"/>
                      <a:pt x="1284" y="132"/>
                      <a:pt x="1518" y="90"/>
                    </a:cubicBezTo>
                    <a:cubicBezTo>
                      <a:pt x="1680" y="0"/>
                      <a:pt x="1758" y="66"/>
                      <a:pt x="1710" y="138"/>
                    </a:cubicBezTo>
                    <a:cubicBezTo>
                      <a:pt x="1662" y="210"/>
                      <a:pt x="1290" y="372"/>
                      <a:pt x="1230" y="522"/>
                    </a:cubicBezTo>
                    <a:cubicBezTo>
                      <a:pt x="1134" y="696"/>
                      <a:pt x="945" y="654"/>
                      <a:pt x="750" y="666"/>
                    </a:cubicBezTo>
                    <a:cubicBezTo>
                      <a:pt x="555" y="678"/>
                      <a:pt x="164" y="666"/>
                      <a:pt x="60" y="594"/>
                    </a:cubicBez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45" name="Freeform 11"/>
              <p:cNvSpPr>
                <a:spLocks/>
              </p:cNvSpPr>
              <p:nvPr/>
            </p:nvSpPr>
            <p:spPr bwMode="hidden">
              <a:xfrm rot="-299203">
                <a:off x="1296" y="1248"/>
                <a:ext cx="928" cy="192"/>
              </a:xfrm>
              <a:custGeom>
                <a:avLst/>
                <a:gdLst>
                  <a:gd name="T0" fmla="*/ 104 w 928"/>
                  <a:gd name="T1" fmla="*/ 96 h 192"/>
                  <a:gd name="T2" fmla="*/ 152 w 928"/>
                  <a:gd name="T3" fmla="*/ 0 h 192"/>
                  <a:gd name="T4" fmla="*/ 728 w 928"/>
                  <a:gd name="T5" fmla="*/ 96 h 192"/>
                  <a:gd name="T6" fmla="*/ 920 w 928"/>
                  <a:gd name="T7" fmla="*/ 96 h 192"/>
                  <a:gd name="T8" fmla="*/ 776 w 928"/>
                  <a:gd name="T9" fmla="*/ 192 h 192"/>
                  <a:gd name="T10" fmla="*/ 104 w 928"/>
                  <a:gd name="T11" fmla="*/ 96 h 1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28" h="192">
                    <a:moveTo>
                      <a:pt x="104" y="96"/>
                    </a:moveTo>
                    <a:cubicBezTo>
                      <a:pt x="0" y="64"/>
                      <a:pt x="48" y="0"/>
                      <a:pt x="152" y="0"/>
                    </a:cubicBezTo>
                    <a:cubicBezTo>
                      <a:pt x="256" y="0"/>
                      <a:pt x="600" y="80"/>
                      <a:pt x="728" y="96"/>
                    </a:cubicBezTo>
                    <a:cubicBezTo>
                      <a:pt x="856" y="112"/>
                      <a:pt x="912" y="80"/>
                      <a:pt x="920" y="96"/>
                    </a:cubicBezTo>
                    <a:cubicBezTo>
                      <a:pt x="928" y="112"/>
                      <a:pt x="912" y="192"/>
                      <a:pt x="776" y="192"/>
                    </a:cubicBezTo>
                    <a:cubicBezTo>
                      <a:pt x="640" y="192"/>
                      <a:pt x="208" y="128"/>
                      <a:pt x="104" y="96"/>
                    </a:cubicBez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46" name="Freeform 12"/>
              <p:cNvSpPr>
                <a:spLocks/>
              </p:cNvSpPr>
              <p:nvPr/>
            </p:nvSpPr>
            <p:spPr bwMode="hidden">
              <a:xfrm>
                <a:off x="0" y="1592"/>
                <a:ext cx="5754" cy="2280"/>
              </a:xfrm>
              <a:custGeom>
                <a:avLst/>
                <a:gdLst>
                  <a:gd name="T0" fmla="*/ 0 w 5754"/>
                  <a:gd name="T1" fmla="*/ 40 h 2280"/>
                  <a:gd name="T2" fmla="*/ 336 w 5754"/>
                  <a:gd name="T3" fmla="*/ 40 h 2280"/>
                  <a:gd name="T4" fmla="*/ 720 w 5754"/>
                  <a:gd name="T5" fmla="*/ 280 h 2280"/>
                  <a:gd name="T6" fmla="*/ 912 w 5754"/>
                  <a:gd name="T7" fmla="*/ 712 h 2280"/>
                  <a:gd name="T8" fmla="*/ 864 w 5754"/>
                  <a:gd name="T9" fmla="*/ 1240 h 2280"/>
                  <a:gd name="T10" fmla="*/ 960 w 5754"/>
                  <a:gd name="T11" fmla="*/ 1768 h 2280"/>
                  <a:gd name="T12" fmla="*/ 1440 w 5754"/>
                  <a:gd name="T13" fmla="*/ 2152 h 2280"/>
                  <a:gd name="T14" fmla="*/ 2160 w 5754"/>
                  <a:gd name="T15" fmla="*/ 2248 h 2280"/>
                  <a:gd name="T16" fmla="*/ 2688 w 5754"/>
                  <a:gd name="T17" fmla="*/ 1960 h 2280"/>
                  <a:gd name="T18" fmla="*/ 2706 w 5754"/>
                  <a:gd name="T19" fmla="*/ 472 h 2280"/>
                  <a:gd name="T20" fmla="*/ 3456 w 5754"/>
                  <a:gd name="T21" fmla="*/ 424 h 2280"/>
                  <a:gd name="T22" fmla="*/ 4416 w 5754"/>
                  <a:gd name="T23" fmla="*/ 712 h 2280"/>
                  <a:gd name="T24" fmla="*/ 4416 w 5754"/>
                  <a:gd name="T25" fmla="*/ 1432 h 2280"/>
                  <a:gd name="T26" fmla="*/ 4728 w 5754"/>
                  <a:gd name="T27" fmla="*/ 1822 h 2280"/>
                  <a:gd name="T28" fmla="*/ 5322 w 5754"/>
                  <a:gd name="T29" fmla="*/ 2206 h 2280"/>
                  <a:gd name="T30" fmla="*/ 5754 w 5754"/>
                  <a:gd name="T31" fmla="*/ 1510 h 228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754" h="2280">
                    <a:moveTo>
                      <a:pt x="0" y="40"/>
                    </a:moveTo>
                    <a:cubicBezTo>
                      <a:pt x="56" y="40"/>
                      <a:pt x="216" y="0"/>
                      <a:pt x="336" y="40"/>
                    </a:cubicBezTo>
                    <a:cubicBezTo>
                      <a:pt x="456" y="80"/>
                      <a:pt x="624" y="168"/>
                      <a:pt x="720" y="280"/>
                    </a:cubicBezTo>
                    <a:cubicBezTo>
                      <a:pt x="816" y="392"/>
                      <a:pt x="888" y="552"/>
                      <a:pt x="912" y="712"/>
                    </a:cubicBezTo>
                    <a:cubicBezTo>
                      <a:pt x="936" y="872"/>
                      <a:pt x="856" y="1064"/>
                      <a:pt x="864" y="1240"/>
                    </a:cubicBezTo>
                    <a:cubicBezTo>
                      <a:pt x="872" y="1416"/>
                      <a:pt x="864" y="1616"/>
                      <a:pt x="960" y="1768"/>
                    </a:cubicBezTo>
                    <a:cubicBezTo>
                      <a:pt x="1056" y="1920"/>
                      <a:pt x="1240" y="2072"/>
                      <a:pt x="1440" y="2152"/>
                    </a:cubicBezTo>
                    <a:cubicBezTo>
                      <a:pt x="1640" y="2232"/>
                      <a:pt x="1952" y="2280"/>
                      <a:pt x="2160" y="2248"/>
                    </a:cubicBezTo>
                    <a:cubicBezTo>
                      <a:pt x="2368" y="2216"/>
                      <a:pt x="2597" y="2256"/>
                      <a:pt x="2688" y="1960"/>
                    </a:cubicBezTo>
                    <a:cubicBezTo>
                      <a:pt x="2779" y="1664"/>
                      <a:pt x="2578" y="728"/>
                      <a:pt x="2706" y="472"/>
                    </a:cubicBezTo>
                    <a:cubicBezTo>
                      <a:pt x="2834" y="216"/>
                      <a:pt x="3171" y="384"/>
                      <a:pt x="3456" y="424"/>
                    </a:cubicBezTo>
                    <a:cubicBezTo>
                      <a:pt x="3741" y="464"/>
                      <a:pt x="4256" y="544"/>
                      <a:pt x="4416" y="712"/>
                    </a:cubicBezTo>
                    <a:cubicBezTo>
                      <a:pt x="4576" y="880"/>
                      <a:pt x="4364" y="1247"/>
                      <a:pt x="4416" y="1432"/>
                    </a:cubicBezTo>
                    <a:cubicBezTo>
                      <a:pt x="4468" y="1617"/>
                      <a:pt x="4577" y="1693"/>
                      <a:pt x="4728" y="1822"/>
                    </a:cubicBezTo>
                    <a:cubicBezTo>
                      <a:pt x="4879" y="1951"/>
                      <a:pt x="5151" y="2258"/>
                      <a:pt x="5322" y="2206"/>
                    </a:cubicBezTo>
                    <a:cubicBezTo>
                      <a:pt x="5493" y="2154"/>
                      <a:pt x="5664" y="1655"/>
                      <a:pt x="5754" y="1510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47" name="Freeform 13"/>
              <p:cNvSpPr>
                <a:spLocks/>
              </p:cNvSpPr>
              <p:nvPr/>
            </p:nvSpPr>
            <p:spPr bwMode="hidden">
              <a:xfrm>
                <a:off x="1056" y="2016"/>
                <a:ext cx="1496" cy="1464"/>
              </a:xfrm>
              <a:custGeom>
                <a:avLst/>
                <a:gdLst>
                  <a:gd name="T0" fmla="*/ 408 w 1496"/>
                  <a:gd name="T1" fmla="*/ 16 h 1464"/>
                  <a:gd name="T2" fmla="*/ 72 w 1496"/>
                  <a:gd name="T3" fmla="*/ 304 h 1464"/>
                  <a:gd name="T4" fmla="*/ 72 w 1496"/>
                  <a:gd name="T5" fmla="*/ 976 h 1464"/>
                  <a:gd name="T6" fmla="*/ 504 w 1496"/>
                  <a:gd name="T7" fmla="*/ 1360 h 1464"/>
                  <a:gd name="T8" fmla="*/ 1128 w 1496"/>
                  <a:gd name="T9" fmla="*/ 1408 h 1464"/>
                  <a:gd name="T10" fmla="*/ 1464 w 1496"/>
                  <a:gd name="T11" fmla="*/ 1024 h 1464"/>
                  <a:gd name="T12" fmla="*/ 1320 w 1496"/>
                  <a:gd name="T13" fmla="*/ 208 h 1464"/>
                  <a:gd name="T14" fmla="*/ 408 w 1496"/>
                  <a:gd name="T15" fmla="*/ 16 h 14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96" h="1464">
                    <a:moveTo>
                      <a:pt x="408" y="16"/>
                    </a:moveTo>
                    <a:cubicBezTo>
                      <a:pt x="200" y="32"/>
                      <a:pt x="128" y="144"/>
                      <a:pt x="72" y="304"/>
                    </a:cubicBezTo>
                    <a:cubicBezTo>
                      <a:pt x="16" y="464"/>
                      <a:pt x="0" y="800"/>
                      <a:pt x="72" y="976"/>
                    </a:cubicBezTo>
                    <a:cubicBezTo>
                      <a:pt x="144" y="1152"/>
                      <a:pt x="328" y="1288"/>
                      <a:pt x="504" y="1360"/>
                    </a:cubicBezTo>
                    <a:cubicBezTo>
                      <a:pt x="680" y="1432"/>
                      <a:pt x="968" y="1464"/>
                      <a:pt x="1128" y="1408"/>
                    </a:cubicBezTo>
                    <a:cubicBezTo>
                      <a:pt x="1288" y="1352"/>
                      <a:pt x="1432" y="1224"/>
                      <a:pt x="1464" y="1024"/>
                    </a:cubicBezTo>
                    <a:cubicBezTo>
                      <a:pt x="1496" y="824"/>
                      <a:pt x="1496" y="376"/>
                      <a:pt x="1320" y="208"/>
                    </a:cubicBezTo>
                    <a:cubicBezTo>
                      <a:pt x="1144" y="40"/>
                      <a:pt x="616" y="0"/>
                      <a:pt x="408" y="16"/>
                    </a:cubicBez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48" name="Freeform 14"/>
              <p:cNvSpPr>
                <a:spLocks/>
              </p:cNvSpPr>
              <p:nvPr/>
            </p:nvSpPr>
            <p:spPr bwMode="hidden">
              <a:xfrm rot="1159149">
                <a:off x="1296" y="2160"/>
                <a:ext cx="1126" cy="730"/>
              </a:xfrm>
              <a:custGeom>
                <a:avLst/>
                <a:gdLst>
                  <a:gd name="T0" fmla="*/ 940 w 1126"/>
                  <a:gd name="T1" fmla="*/ 196 h 730"/>
                  <a:gd name="T2" fmla="*/ 576 w 1126"/>
                  <a:gd name="T3" fmla="*/ 20 h 730"/>
                  <a:gd name="T4" fmla="*/ 192 w 1126"/>
                  <a:gd name="T5" fmla="*/ 76 h 730"/>
                  <a:gd name="T6" fmla="*/ 24 w 1126"/>
                  <a:gd name="T7" fmla="*/ 372 h 730"/>
                  <a:gd name="T8" fmla="*/ 520 w 1126"/>
                  <a:gd name="T9" fmla="*/ 670 h 730"/>
                  <a:gd name="T10" fmla="*/ 1048 w 1126"/>
                  <a:gd name="T11" fmla="*/ 568 h 730"/>
                  <a:gd name="T12" fmla="*/ 940 w 1126"/>
                  <a:gd name="T13" fmla="*/ 196 h 7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26" h="730">
                    <a:moveTo>
                      <a:pt x="940" y="196"/>
                    </a:moveTo>
                    <a:cubicBezTo>
                      <a:pt x="700" y="100"/>
                      <a:pt x="701" y="40"/>
                      <a:pt x="576" y="20"/>
                    </a:cubicBezTo>
                    <a:cubicBezTo>
                      <a:pt x="451" y="0"/>
                      <a:pt x="284" y="17"/>
                      <a:pt x="192" y="76"/>
                    </a:cubicBezTo>
                    <a:cubicBezTo>
                      <a:pt x="100" y="135"/>
                      <a:pt x="56" y="132"/>
                      <a:pt x="24" y="372"/>
                    </a:cubicBezTo>
                    <a:cubicBezTo>
                      <a:pt x="0" y="730"/>
                      <a:pt x="350" y="637"/>
                      <a:pt x="520" y="670"/>
                    </a:cubicBezTo>
                    <a:cubicBezTo>
                      <a:pt x="690" y="703"/>
                      <a:pt x="978" y="647"/>
                      <a:pt x="1048" y="568"/>
                    </a:cubicBezTo>
                    <a:cubicBezTo>
                      <a:pt x="1118" y="489"/>
                      <a:pt x="1126" y="280"/>
                      <a:pt x="940" y="196"/>
                    </a:cubicBez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49" name="Freeform 15"/>
              <p:cNvSpPr>
                <a:spLocks/>
              </p:cNvSpPr>
              <p:nvPr/>
            </p:nvSpPr>
            <p:spPr bwMode="hidden">
              <a:xfrm>
                <a:off x="3112" y="0"/>
                <a:ext cx="2648" cy="3394"/>
              </a:xfrm>
              <a:custGeom>
                <a:avLst/>
                <a:gdLst>
                  <a:gd name="T0" fmla="*/ 1496 w 2648"/>
                  <a:gd name="T1" fmla="*/ 0 h 3394"/>
                  <a:gd name="T2" fmla="*/ 1640 w 2648"/>
                  <a:gd name="T3" fmla="*/ 384 h 3394"/>
                  <a:gd name="T4" fmla="*/ 1400 w 2648"/>
                  <a:gd name="T5" fmla="*/ 864 h 3394"/>
                  <a:gd name="T6" fmla="*/ 536 w 2648"/>
                  <a:gd name="T7" fmla="*/ 1200 h 3394"/>
                  <a:gd name="T8" fmla="*/ 56 w 2648"/>
                  <a:gd name="T9" fmla="*/ 1584 h 3394"/>
                  <a:gd name="T10" fmla="*/ 200 w 2648"/>
                  <a:gd name="T11" fmla="*/ 1872 h 3394"/>
                  <a:gd name="T12" fmla="*/ 1064 w 2648"/>
                  <a:gd name="T13" fmla="*/ 2016 h 3394"/>
                  <a:gd name="T14" fmla="*/ 1592 w 2648"/>
                  <a:gd name="T15" fmla="*/ 2304 h 3394"/>
                  <a:gd name="T16" fmla="*/ 1562 w 2648"/>
                  <a:gd name="T17" fmla="*/ 2940 h 3394"/>
                  <a:gd name="T18" fmla="*/ 2120 w 2648"/>
                  <a:gd name="T19" fmla="*/ 3384 h 3394"/>
                  <a:gd name="T20" fmla="*/ 2648 w 2648"/>
                  <a:gd name="T21" fmla="*/ 2880 h 339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648" h="3394">
                    <a:moveTo>
                      <a:pt x="1496" y="0"/>
                    </a:moveTo>
                    <a:cubicBezTo>
                      <a:pt x="1520" y="64"/>
                      <a:pt x="1656" y="240"/>
                      <a:pt x="1640" y="384"/>
                    </a:cubicBezTo>
                    <a:cubicBezTo>
                      <a:pt x="1624" y="528"/>
                      <a:pt x="1584" y="728"/>
                      <a:pt x="1400" y="864"/>
                    </a:cubicBezTo>
                    <a:cubicBezTo>
                      <a:pt x="1216" y="1000"/>
                      <a:pt x="760" y="1080"/>
                      <a:pt x="536" y="1200"/>
                    </a:cubicBezTo>
                    <a:cubicBezTo>
                      <a:pt x="312" y="1320"/>
                      <a:pt x="112" y="1472"/>
                      <a:pt x="56" y="1584"/>
                    </a:cubicBezTo>
                    <a:cubicBezTo>
                      <a:pt x="0" y="1696"/>
                      <a:pt x="32" y="1800"/>
                      <a:pt x="200" y="1872"/>
                    </a:cubicBezTo>
                    <a:cubicBezTo>
                      <a:pt x="368" y="1944"/>
                      <a:pt x="832" y="1944"/>
                      <a:pt x="1064" y="2016"/>
                    </a:cubicBezTo>
                    <a:cubicBezTo>
                      <a:pt x="1296" y="2088"/>
                      <a:pt x="1509" y="2150"/>
                      <a:pt x="1592" y="2304"/>
                    </a:cubicBezTo>
                    <a:cubicBezTo>
                      <a:pt x="1675" y="2458"/>
                      <a:pt x="1474" y="2760"/>
                      <a:pt x="1562" y="2940"/>
                    </a:cubicBezTo>
                    <a:cubicBezTo>
                      <a:pt x="1650" y="3120"/>
                      <a:pt x="1939" y="3394"/>
                      <a:pt x="2120" y="3384"/>
                    </a:cubicBezTo>
                    <a:cubicBezTo>
                      <a:pt x="2301" y="3374"/>
                      <a:pt x="2538" y="2985"/>
                      <a:pt x="2648" y="2880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50" name="Freeform 16"/>
              <p:cNvSpPr>
                <a:spLocks/>
              </p:cNvSpPr>
              <p:nvPr/>
            </p:nvSpPr>
            <p:spPr bwMode="hidden">
              <a:xfrm>
                <a:off x="3504" y="0"/>
                <a:ext cx="2256" cy="3160"/>
              </a:xfrm>
              <a:custGeom>
                <a:avLst/>
                <a:gdLst>
                  <a:gd name="T0" fmla="*/ 1488 w 2256"/>
                  <a:gd name="T1" fmla="*/ 0 h 3160"/>
                  <a:gd name="T2" fmla="*/ 1488 w 2256"/>
                  <a:gd name="T3" fmla="*/ 528 h 3160"/>
                  <a:gd name="T4" fmla="*/ 1104 w 2256"/>
                  <a:gd name="T5" fmla="*/ 1008 h 3160"/>
                  <a:gd name="T6" fmla="*/ 144 w 2256"/>
                  <a:gd name="T7" fmla="*/ 1488 h 3160"/>
                  <a:gd name="T8" fmla="*/ 240 w 2256"/>
                  <a:gd name="T9" fmla="*/ 1776 h 3160"/>
                  <a:gd name="T10" fmla="*/ 1056 w 2256"/>
                  <a:gd name="T11" fmla="*/ 1872 h 3160"/>
                  <a:gd name="T12" fmla="*/ 1536 w 2256"/>
                  <a:gd name="T13" fmla="*/ 2064 h 3160"/>
                  <a:gd name="T14" fmla="*/ 1536 w 2256"/>
                  <a:gd name="T15" fmla="*/ 2448 h 3160"/>
                  <a:gd name="T16" fmla="*/ 1344 w 2256"/>
                  <a:gd name="T17" fmla="*/ 2784 h 3160"/>
                  <a:gd name="T18" fmla="*/ 1632 w 2256"/>
                  <a:gd name="T19" fmla="*/ 3120 h 3160"/>
                  <a:gd name="T20" fmla="*/ 1968 w 2256"/>
                  <a:gd name="T21" fmla="*/ 3024 h 3160"/>
                  <a:gd name="T22" fmla="*/ 2208 w 2256"/>
                  <a:gd name="T23" fmla="*/ 2496 h 3160"/>
                  <a:gd name="T24" fmla="*/ 2112 w 2256"/>
                  <a:gd name="T25" fmla="*/ 1968 h 3160"/>
                  <a:gd name="T26" fmla="*/ 1776 w 2256"/>
                  <a:gd name="T27" fmla="*/ 1584 h 3160"/>
                  <a:gd name="T28" fmla="*/ 1824 w 2256"/>
                  <a:gd name="T29" fmla="*/ 1152 h 3160"/>
                  <a:gd name="T30" fmla="*/ 2256 w 2256"/>
                  <a:gd name="T31" fmla="*/ 672 h 316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56" h="3160">
                    <a:moveTo>
                      <a:pt x="1488" y="0"/>
                    </a:moveTo>
                    <a:cubicBezTo>
                      <a:pt x="1488" y="88"/>
                      <a:pt x="1552" y="360"/>
                      <a:pt x="1488" y="528"/>
                    </a:cubicBezTo>
                    <a:cubicBezTo>
                      <a:pt x="1424" y="696"/>
                      <a:pt x="1328" y="848"/>
                      <a:pt x="1104" y="1008"/>
                    </a:cubicBezTo>
                    <a:cubicBezTo>
                      <a:pt x="880" y="1168"/>
                      <a:pt x="288" y="1360"/>
                      <a:pt x="144" y="1488"/>
                    </a:cubicBezTo>
                    <a:cubicBezTo>
                      <a:pt x="0" y="1616"/>
                      <a:pt x="88" y="1712"/>
                      <a:pt x="240" y="1776"/>
                    </a:cubicBezTo>
                    <a:cubicBezTo>
                      <a:pt x="392" y="1840"/>
                      <a:pt x="840" y="1824"/>
                      <a:pt x="1056" y="1872"/>
                    </a:cubicBezTo>
                    <a:cubicBezTo>
                      <a:pt x="1272" y="1920"/>
                      <a:pt x="1456" y="1968"/>
                      <a:pt x="1536" y="2064"/>
                    </a:cubicBezTo>
                    <a:cubicBezTo>
                      <a:pt x="1616" y="2160"/>
                      <a:pt x="1568" y="2328"/>
                      <a:pt x="1536" y="2448"/>
                    </a:cubicBezTo>
                    <a:cubicBezTo>
                      <a:pt x="1504" y="2568"/>
                      <a:pt x="1328" y="2672"/>
                      <a:pt x="1344" y="2784"/>
                    </a:cubicBezTo>
                    <a:cubicBezTo>
                      <a:pt x="1360" y="2896"/>
                      <a:pt x="1528" y="3080"/>
                      <a:pt x="1632" y="3120"/>
                    </a:cubicBezTo>
                    <a:cubicBezTo>
                      <a:pt x="1736" y="3160"/>
                      <a:pt x="1872" y="3128"/>
                      <a:pt x="1968" y="3024"/>
                    </a:cubicBezTo>
                    <a:cubicBezTo>
                      <a:pt x="2064" y="2920"/>
                      <a:pt x="2184" y="2672"/>
                      <a:pt x="2208" y="2496"/>
                    </a:cubicBezTo>
                    <a:cubicBezTo>
                      <a:pt x="2232" y="2320"/>
                      <a:pt x="2184" y="2120"/>
                      <a:pt x="2112" y="1968"/>
                    </a:cubicBezTo>
                    <a:cubicBezTo>
                      <a:pt x="2040" y="1816"/>
                      <a:pt x="1824" y="1720"/>
                      <a:pt x="1776" y="1584"/>
                    </a:cubicBezTo>
                    <a:cubicBezTo>
                      <a:pt x="1728" y="1448"/>
                      <a:pt x="1744" y="1304"/>
                      <a:pt x="1824" y="1152"/>
                    </a:cubicBezTo>
                    <a:cubicBezTo>
                      <a:pt x="1904" y="1000"/>
                      <a:pt x="2166" y="772"/>
                      <a:pt x="2256" y="672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51" name="Freeform 17"/>
              <p:cNvSpPr>
                <a:spLocks/>
              </p:cNvSpPr>
              <p:nvPr/>
            </p:nvSpPr>
            <p:spPr bwMode="hidden">
              <a:xfrm>
                <a:off x="4008" y="1088"/>
                <a:ext cx="1048" cy="696"/>
              </a:xfrm>
              <a:custGeom>
                <a:avLst/>
                <a:gdLst>
                  <a:gd name="T0" fmla="*/ 984 w 1048"/>
                  <a:gd name="T1" fmla="*/ 256 h 696"/>
                  <a:gd name="T2" fmla="*/ 840 w 1048"/>
                  <a:gd name="T3" fmla="*/ 16 h 696"/>
                  <a:gd name="T4" fmla="*/ 552 w 1048"/>
                  <a:gd name="T5" fmla="*/ 160 h 696"/>
                  <a:gd name="T6" fmla="*/ 320 w 1048"/>
                  <a:gd name="T7" fmla="*/ 304 h 696"/>
                  <a:gd name="T8" fmla="*/ 600 w 1048"/>
                  <a:gd name="T9" fmla="*/ 592 h 696"/>
                  <a:gd name="T10" fmla="*/ 984 w 1048"/>
                  <a:gd name="T11" fmla="*/ 640 h 696"/>
                  <a:gd name="T12" fmla="*/ 984 w 1048"/>
                  <a:gd name="T13" fmla="*/ 256 h 6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8" h="696">
                    <a:moveTo>
                      <a:pt x="984" y="256"/>
                    </a:moveTo>
                    <a:cubicBezTo>
                      <a:pt x="960" y="152"/>
                      <a:pt x="992" y="32"/>
                      <a:pt x="840" y="16"/>
                    </a:cubicBezTo>
                    <a:cubicBezTo>
                      <a:pt x="736" y="0"/>
                      <a:pt x="624" y="104"/>
                      <a:pt x="552" y="160"/>
                    </a:cubicBezTo>
                    <a:cubicBezTo>
                      <a:pt x="465" y="208"/>
                      <a:pt x="480" y="240"/>
                      <a:pt x="320" y="304"/>
                    </a:cubicBezTo>
                    <a:cubicBezTo>
                      <a:pt x="168" y="368"/>
                      <a:pt x="0" y="512"/>
                      <a:pt x="600" y="592"/>
                    </a:cubicBezTo>
                    <a:cubicBezTo>
                      <a:pt x="696" y="640"/>
                      <a:pt x="920" y="696"/>
                      <a:pt x="984" y="640"/>
                    </a:cubicBezTo>
                    <a:cubicBezTo>
                      <a:pt x="1048" y="584"/>
                      <a:pt x="984" y="336"/>
                      <a:pt x="984" y="256"/>
                    </a:cubicBez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52" name="Freeform 18"/>
              <p:cNvSpPr>
                <a:spLocks/>
              </p:cNvSpPr>
              <p:nvPr/>
            </p:nvSpPr>
            <p:spPr bwMode="hidden">
              <a:xfrm>
                <a:off x="5117" y="0"/>
                <a:ext cx="547" cy="696"/>
              </a:xfrm>
              <a:custGeom>
                <a:avLst/>
                <a:gdLst>
                  <a:gd name="T0" fmla="*/ 19 w 547"/>
                  <a:gd name="T1" fmla="*/ 0 h 696"/>
                  <a:gd name="T2" fmla="*/ 19 w 547"/>
                  <a:gd name="T3" fmla="*/ 528 h 696"/>
                  <a:gd name="T4" fmla="*/ 131 w 547"/>
                  <a:gd name="T5" fmla="*/ 680 h 696"/>
                  <a:gd name="T6" fmla="*/ 355 w 547"/>
                  <a:gd name="T7" fmla="*/ 624 h 696"/>
                  <a:gd name="T8" fmla="*/ 499 w 547"/>
                  <a:gd name="T9" fmla="*/ 384 h 696"/>
                  <a:gd name="T10" fmla="*/ 547 w 547"/>
                  <a:gd name="T11" fmla="*/ 0 h 69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47" h="696">
                    <a:moveTo>
                      <a:pt x="19" y="0"/>
                    </a:moveTo>
                    <a:cubicBezTo>
                      <a:pt x="19" y="88"/>
                      <a:pt x="0" y="415"/>
                      <a:pt x="19" y="528"/>
                    </a:cubicBezTo>
                    <a:cubicBezTo>
                      <a:pt x="38" y="641"/>
                      <a:pt x="75" y="664"/>
                      <a:pt x="131" y="680"/>
                    </a:cubicBezTo>
                    <a:cubicBezTo>
                      <a:pt x="187" y="696"/>
                      <a:pt x="294" y="673"/>
                      <a:pt x="355" y="624"/>
                    </a:cubicBezTo>
                    <a:cubicBezTo>
                      <a:pt x="416" y="575"/>
                      <a:pt x="467" y="488"/>
                      <a:pt x="499" y="384"/>
                    </a:cubicBezTo>
                    <a:cubicBezTo>
                      <a:pt x="531" y="280"/>
                      <a:pt x="537" y="80"/>
                      <a:pt x="547" y="0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53" name="Freeform 19"/>
              <p:cNvSpPr>
                <a:spLocks/>
              </p:cNvSpPr>
              <p:nvPr/>
            </p:nvSpPr>
            <p:spPr bwMode="hidden">
              <a:xfrm>
                <a:off x="0" y="2032"/>
                <a:ext cx="1984" cy="2296"/>
              </a:xfrm>
              <a:custGeom>
                <a:avLst/>
                <a:gdLst>
                  <a:gd name="T0" fmla="*/ 0 w 1984"/>
                  <a:gd name="T1" fmla="*/ 32 h 2296"/>
                  <a:gd name="T2" fmla="*/ 336 w 1984"/>
                  <a:gd name="T3" fmla="*/ 32 h 2296"/>
                  <a:gd name="T4" fmla="*/ 592 w 1984"/>
                  <a:gd name="T5" fmla="*/ 224 h 2296"/>
                  <a:gd name="T6" fmla="*/ 696 w 1984"/>
                  <a:gd name="T7" fmla="*/ 664 h 2296"/>
                  <a:gd name="T8" fmla="*/ 664 w 1984"/>
                  <a:gd name="T9" fmla="*/ 1224 h 2296"/>
                  <a:gd name="T10" fmla="*/ 816 w 1984"/>
                  <a:gd name="T11" fmla="*/ 1784 h 2296"/>
                  <a:gd name="T12" fmla="*/ 1128 w 1984"/>
                  <a:gd name="T13" fmla="*/ 2128 h 2296"/>
                  <a:gd name="T14" fmla="*/ 1984 w 1984"/>
                  <a:gd name="T15" fmla="*/ 2296 h 229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984" h="2296">
                    <a:moveTo>
                      <a:pt x="0" y="32"/>
                    </a:moveTo>
                    <a:cubicBezTo>
                      <a:pt x="56" y="32"/>
                      <a:pt x="237" y="0"/>
                      <a:pt x="336" y="32"/>
                    </a:cubicBezTo>
                    <a:cubicBezTo>
                      <a:pt x="435" y="64"/>
                      <a:pt x="532" y="119"/>
                      <a:pt x="592" y="224"/>
                    </a:cubicBezTo>
                    <a:cubicBezTo>
                      <a:pt x="652" y="329"/>
                      <a:pt x="684" y="497"/>
                      <a:pt x="696" y="664"/>
                    </a:cubicBezTo>
                    <a:cubicBezTo>
                      <a:pt x="708" y="831"/>
                      <a:pt x="644" y="1037"/>
                      <a:pt x="664" y="1224"/>
                    </a:cubicBezTo>
                    <a:cubicBezTo>
                      <a:pt x="684" y="1411"/>
                      <a:pt x="739" y="1633"/>
                      <a:pt x="816" y="1784"/>
                    </a:cubicBezTo>
                    <a:cubicBezTo>
                      <a:pt x="893" y="1935"/>
                      <a:pt x="933" y="2043"/>
                      <a:pt x="1128" y="2128"/>
                    </a:cubicBezTo>
                    <a:cubicBezTo>
                      <a:pt x="1323" y="2213"/>
                      <a:pt x="1806" y="2261"/>
                      <a:pt x="1984" y="2296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54" name="Freeform 20"/>
              <p:cNvSpPr>
                <a:spLocks/>
              </p:cNvSpPr>
              <p:nvPr/>
            </p:nvSpPr>
            <p:spPr bwMode="hidden">
              <a:xfrm>
                <a:off x="0" y="2408"/>
                <a:ext cx="816" cy="1912"/>
              </a:xfrm>
              <a:custGeom>
                <a:avLst/>
                <a:gdLst>
                  <a:gd name="T0" fmla="*/ 0 w 816"/>
                  <a:gd name="T1" fmla="*/ 280 h 1912"/>
                  <a:gd name="T2" fmla="*/ 384 w 816"/>
                  <a:gd name="T3" fmla="*/ 280 h 1912"/>
                  <a:gd name="T4" fmla="*/ 368 w 816"/>
                  <a:gd name="T5" fmla="*/ 896 h 1912"/>
                  <a:gd name="T6" fmla="*/ 528 w 816"/>
                  <a:gd name="T7" fmla="*/ 1528 h 1912"/>
                  <a:gd name="T8" fmla="*/ 816 w 816"/>
                  <a:gd name="T9" fmla="*/ 1912 h 19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6" h="1912">
                    <a:moveTo>
                      <a:pt x="0" y="280"/>
                    </a:moveTo>
                    <a:cubicBezTo>
                      <a:pt x="144" y="0"/>
                      <a:pt x="323" y="177"/>
                      <a:pt x="384" y="280"/>
                    </a:cubicBezTo>
                    <a:cubicBezTo>
                      <a:pt x="488" y="440"/>
                      <a:pt x="344" y="688"/>
                      <a:pt x="368" y="896"/>
                    </a:cubicBezTo>
                    <a:cubicBezTo>
                      <a:pt x="392" y="1104"/>
                      <a:pt x="453" y="1359"/>
                      <a:pt x="528" y="1528"/>
                    </a:cubicBezTo>
                    <a:cubicBezTo>
                      <a:pt x="603" y="1697"/>
                      <a:pt x="756" y="1832"/>
                      <a:pt x="816" y="1912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55" name="Freeform 21"/>
              <p:cNvSpPr>
                <a:spLocks/>
              </p:cNvSpPr>
              <p:nvPr/>
            </p:nvSpPr>
            <p:spPr bwMode="hidden">
              <a:xfrm>
                <a:off x="2688" y="3236"/>
                <a:ext cx="3080" cy="1084"/>
              </a:xfrm>
              <a:custGeom>
                <a:avLst/>
                <a:gdLst>
                  <a:gd name="T0" fmla="*/ 0 w 3080"/>
                  <a:gd name="T1" fmla="*/ 1084 h 1084"/>
                  <a:gd name="T2" fmla="*/ 424 w 3080"/>
                  <a:gd name="T3" fmla="*/ 932 h 1084"/>
                  <a:gd name="T4" fmla="*/ 640 w 3080"/>
                  <a:gd name="T5" fmla="*/ 292 h 1084"/>
                  <a:gd name="T6" fmla="*/ 1032 w 3080"/>
                  <a:gd name="T7" fmla="*/ 20 h 1084"/>
                  <a:gd name="T8" fmla="*/ 1536 w 3080"/>
                  <a:gd name="T9" fmla="*/ 172 h 1084"/>
                  <a:gd name="T10" fmla="*/ 2064 w 3080"/>
                  <a:gd name="T11" fmla="*/ 604 h 1084"/>
                  <a:gd name="T12" fmla="*/ 2400 w 3080"/>
                  <a:gd name="T13" fmla="*/ 940 h 1084"/>
                  <a:gd name="T14" fmla="*/ 3080 w 3080"/>
                  <a:gd name="T15" fmla="*/ 1084 h 10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080" h="1084">
                    <a:moveTo>
                      <a:pt x="0" y="1084"/>
                    </a:moveTo>
                    <a:cubicBezTo>
                      <a:pt x="71" y="1059"/>
                      <a:pt x="317" y="1064"/>
                      <a:pt x="424" y="932"/>
                    </a:cubicBezTo>
                    <a:cubicBezTo>
                      <a:pt x="531" y="800"/>
                      <a:pt x="539" y="444"/>
                      <a:pt x="640" y="292"/>
                    </a:cubicBezTo>
                    <a:cubicBezTo>
                      <a:pt x="741" y="140"/>
                      <a:pt x="883" y="40"/>
                      <a:pt x="1032" y="20"/>
                    </a:cubicBezTo>
                    <a:cubicBezTo>
                      <a:pt x="1181" y="0"/>
                      <a:pt x="1364" y="75"/>
                      <a:pt x="1536" y="172"/>
                    </a:cubicBezTo>
                    <a:cubicBezTo>
                      <a:pt x="1708" y="269"/>
                      <a:pt x="1920" y="476"/>
                      <a:pt x="2064" y="604"/>
                    </a:cubicBezTo>
                    <a:cubicBezTo>
                      <a:pt x="2208" y="732"/>
                      <a:pt x="2231" y="860"/>
                      <a:pt x="2400" y="940"/>
                    </a:cubicBezTo>
                    <a:cubicBezTo>
                      <a:pt x="2569" y="1020"/>
                      <a:pt x="2939" y="1054"/>
                      <a:pt x="3080" y="1084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pic>
          <p:nvPicPr>
            <p:cNvPr id="1034" name="Picture 22" descr="Topbanx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33CC99"/>
                </a:clrFrom>
                <a:clrTo>
                  <a:srgbClr val="33CC9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29" t="5319" b="4256"/>
            <a:stretch>
              <a:fillRect/>
            </a:stretch>
          </p:blipFill>
          <p:spPr bwMode="auto">
            <a:xfrm>
              <a:off x="0" y="0"/>
              <a:ext cx="325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35" name="Group 23"/>
            <p:cNvGrpSpPr>
              <a:grpSpLocks/>
            </p:cNvGrpSpPr>
            <p:nvPr/>
          </p:nvGrpSpPr>
          <p:grpSpPr bwMode="auto">
            <a:xfrm>
              <a:off x="144" y="960"/>
              <a:ext cx="1056" cy="288"/>
              <a:chOff x="48" y="960"/>
              <a:chExt cx="1056" cy="288"/>
            </a:xfrm>
          </p:grpSpPr>
          <p:sp>
            <p:nvSpPr>
              <p:cNvPr id="1036" name="Line 24"/>
              <p:cNvSpPr>
                <a:spLocks noChangeShapeType="1"/>
              </p:cNvSpPr>
              <p:nvPr userDrawn="1"/>
            </p:nvSpPr>
            <p:spPr bwMode="ltGray">
              <a:xfrm>
                <a:off x="48" y="1008"/>
                <a:ext cx="10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37" name="Line 25"/>
              <p:cNvSpPr>
                <a:spLocks noChangeShapeType="1"/>
              </p:cNvSpPr>
              <p:nvPr userDrawn="1"/>
            </p:nvSpPr>
            <p:spPr bwMode="ltGray">
              <a:xfrm>
                <a:off x="144" y="1008"/>
                <a:ext cx="24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38" name="Oval 26"/>
              <p:cNvSpPr>
                <a:spLocks noChangeArrowheads="1"/>
              </p:cNvSpPr>
              <p:nvPr userDrawn="1"/>
            </p:nvSpPr>
            <p:spPr bwMode="ltGray">
              <a:xfrm>
                <a:off x="96" y="960"/>
                <a:ext cx="117" cy="11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1027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Cliquer pour modifier le style du titre du masque</a:t>
            </a:r>
          </a:p>
        </p:txBody>
      </p:sp>
      <p:sp>
        <p:nvSpPr>
          <p:cNvPr id="1028" name="Rectangle 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Cliquer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4125" name="Rectangle 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i="1"/>
            </a:lvl1pPr>
          </a:lstStyle>
          <a:p>
            <a:pPr>
              <a:defRPr/>
            </a:pPr>
            <a:r>
              <a:rPr lang="fr-FR" smtClean="0"/>
              <a:t>07/02/2013</a:t>
            </a:r>
            <a:endParaRPr lang="en-US"/>
          </a:p>
        </p:txBody>
      </p:sp>
      <p:sp>
        <p:nvSpPr>
          <p:cNvPr id="4126" name="Rectangle 3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i="1"/>
            </a:lvl1pPr>
          </a:lstStyle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sp>
        <p:nvSpPr>
          <p:cNvPr id="4127" name="Rectangle 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i="1"/>
            </a:lvl1pPr>
          </a:lstStyle>
          <a:p>
            <a:pPr>
              <a:defRPr/>
            </a:pPr>
            <a:fld id="{7800A427-CDA3-4D67-9ABB-51FDB0E0057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Blip>
          <a:blip r:embed="rId16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pbil.univ-lyon1.fr/endosymbart/" TargetMode="External"/><Relationship Id="rId7" Type="http://schemas.openxmlformats.org/officeDocument/2006/relationships/image" Target="../media/image59.png"/><Relationship Id="rId2" Type="http://schemas.openxmlformats.org/officeDocument/2006/relationships/hyperlink" Target="http://ecoevol.labo.univ-poitiers.f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://www.wolbachia.sols.uq.edu.au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6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  <a:endParaRPr lang="en-US" smtClean="0"/>
          </a:p>
        </p:txBody>
      </p:sp>
      <p:sp>
        <p:nvSpPr>
          <p:cNvPr id="3075" name="Rectangle 28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26E85434-B596-445A-B806-F4C0A82F9B91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smtClean="0"/>
              <a:t>La symbiose, facteur majeur d’évolution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550025" cy="237807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r-FR" sz="3600" i="1" smtClean="0"/>
              <a:t>ou bien encore</a:t>
            </a:r>
            <a:r>
              <a:rPr lang="fr-FR" sz="3600" smtClean="0"/>
              <a:t>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fr-FR" sz="3600" smtClean="0"/>
              <a:t>ne plus être seul, peut tout changer…</a:t>
            </a:r>
            <a:endParaRPr lang="fr-FR" sz="1800" i="1" smtClean="0">
              <a:latin typeface="Arial" pitchFamily="34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336" name="Group 23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5882572"/>
              </p:ext>
            </p:extLst>
          </p:nvPr>
        </p:nvGraphicFramePr>
        <p:xfrm>
          <a:off x="1245530" y="809990"/>
          <a:ext cx="7343775" cy="5634155"/>
        </p:xfrm>
        <a:graphic>
          <a:graphicData uri="http://schemas.openxmlformats.org/drawingml/2006/table">
            <a:tbl>
              <a:tblPr/>
              <a:tblGrid>
                <a:gridCol w="2478060"/>
                <a:gridCol w="719121"/>
                <a:gridCol w="4146594"/>
              </a:tblGrid>
              <a:tr h="3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Organisme</a:t>
                      </a:r>
                    </a:p>
                  </a:txBody>
                  <a:tcPr marL="91431" marR="91431" marT="45714" marB="45714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Phénotype</a:t>
                      </a: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Hôte</a:t>
                      </a: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l-GR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α</a:t>
                      </a:r>
                      <a:r>
                        <a:rPr kumimoji="0" lang="fr-FR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-PROTEOBACTERIA</a:t>
                      </a:r>
                    </a:p>
                  </a:txBody>
                  <a:tcPr marL="91431" marR="91431" marT="45714" marB="45714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fr-FR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fr-FR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2339">
                <a:tc>
                  <a:txBody>
                    <a:bodyPr/>
                    <a:lstStyle/>
                    <a:p>
                      <a:pPr marL="914400" marR="0" lvl="2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Rickettsia</a:t>
                      </a:r>
                      <a:r>
                        <a:rPr kumimoji="0" lang="fr-FR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fr-FR" sz="9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sp</a:t>
                      </a:r>
                      <a:r>
                        <a:rPr kumimoji="0" lang="fr-FR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.</a:t>
                      </a:r>
                      <a:endParaRPr kumimoji="0" lang="fr-F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1" marR="91431" marT="45714" marB="4571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MK</a:t>
                      </a: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Neochrysocharis</a:t>
                      </a:r>
                      <a:r>
                        <a:rPr kumimoji="0" lang="fr-FR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fr-FR" sz="9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formosa</a:t>
                      </a:r>
                      <a:r>
                        <a:rPr kumimoji="0" lang="fr-FR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</a:t>
                      </a:r>
                      <a:r>
                        <a:rPr kumimoji="0" lang="fr-FR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Hymenoptera</a:t>
                      </a: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: </a:t>
                      </a:r>
                      <a:r>
                        <a:rPr kumimoji="0" lang="fr-FR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Eulophidae</a:t>
                      </a: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Brachys</a:t>
                      </a:r>
                      <a:r>
                        <a:rPr kumimoji="0" lang="fr-FR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fr-FR" sz="9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tessellatus</a:t>
                      </a:r>
                      <a:r>
                        <a:rPr kumimoji="0" lang="fr-FR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</a:t>
                      </a:r>
                      <a:r>
                        <a:rPr kumimoji="0" lang="fr-FR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Coleoptera</a:t>
                      </a: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: </a:t>
                      </a:r>
                      <a:r>
                        <a:rPr kumimoji="0" lang="fr-FR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Buprestidae</a:t>
                      </a: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Adalia</a:t>
                      </a:r>
                      <a:r>
                        <a:rPr kumimoji="0" lang="fr-FR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fr-FR" sz="9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bipunctata</a:t>
                      </a:r>
                      <a:r>
                        <a:rPr kumimoji="0" lang="fr-FR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</a:t>
                      </a:r>
                      <a:r>
                        <a:rPr kumimoji="0" lang="fr-FR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Coleoptera</a:t>
                      </a: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: </a:t>
                      </a:r>
                      <a:r>
                        <a:rPr kumimoji="0" lang="fr-FR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Coccinellidae</a:t>
                      </a: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Adalia</a:t>
                      </a:r>
                      <a:r>
                        <a:rPr kumimoji="0" lang="fr-FR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fr-FR" sz="9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decempunctata</a:t>
                      </a:r>
                      <a:r>
                        <a:rPr kumimoji="0" lang="fr-FR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</a:t>
                      </a:r>
                      <a:r>
                        <a:rPr kumimoji="0" lang="fr-FR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Coleoptera</a:t>
                      </a: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: </a:t>
                      </a:r>
                      <a:r>
                        <a:rPr kumimoji="0" lang="fr-FR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Coccinellidae</a:t>
                      </a: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7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Sans-Italic" charset="0"/>
                          <a:ea typeface="GillSans-Italic" charset="0"/>
                          <a:cs typeface="GillSans-Italic" charset="0"/>
                        </a:rPr>
                        <a:t>	Wolbachia pipientis</a:t>
                      </a:r>
                    </a:p>
                  </a:txBody>
                  <a:tcPr marL="91431" marR="91431" marT="45714" marB="4571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Oogenesis </a:t>
                      </a: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Culex pipiens </a:t>
                      </a: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(Diptera: Culicidae)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Armadillidium vulgare </a:t>
                      </a: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(Isopoda: Armidillidiidae)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Trichogramma </a:t>
                      </a: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spp (Hymenoptera: Pteromelidae)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Acraea encedon </a:t>
                      </a: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(Lepidoptera: Nymphalidae)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Asobara tabida </a:t>
                      </a: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(Hymenoptera: Braconidae)</a:t>
                      </a: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γ-PROTEOBACTERIA</a:t>
                      </a:r>
                    </a:p>
                  </a:txBody>
                  <a:tcPr marL="91431" marR="91431" marT="45714" marB="4571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fr-FR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fr-FR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	</a:t>
                      </a:r>
                      <a:r>
                        <a:rPr kumimoji="0" lang="fr-FR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Sans-Italic" charset="0"/>
                        </a:rPr>
                        <a:t>Arsenophonus nasoniae</a:t>
                      </a:r>
                    </a:p>
                  </a:txBody>
                  <a:tcPr marL="91431" marR="91431" marT="45714" marB="4571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MK</a:t>
                      </a: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Nasonia vitripennis</a:t>
                      </a: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(Hymenoptera: Pteromelidae)</a:t>
                      </a: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BACTEROIDETES</a:t>
                      </a:r>
                    </a:p>
                  </a:txBody>
                  <a:tcPr marL="91431" marR="91431" marT="45714" marB="4571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fr-FR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fr-FR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1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	</a:t>
                      </a:r>
                      <a:r>
                        <a:rPr kumimoji="0" lang="fr-FR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Sans-Italic" charset="0"/>
                        </a:rPr>
                        <a:t>Cardinium hertigii</a:t>
                      </a:r>
                    </a:p>
                  </a:txBody>
                  <a:tcPr marL="91431" marR="91431" marT="45714" marB="4571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IC</a:t>
                      </a: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Encarsia pergendiella </a:t>
                      </a: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(Hymenoptera: Aphelinidae)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Eotetranychus suginamensis </a:t>
                      </a: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(Acari: Tetranychidae)</a:t>
                      </a: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fr-FR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1" marR="91431" marT="45714" marB="4571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</a:t>
                      </a: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Brevipalpus </a:t>
                      </a: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spp (Acari: Tenuipalpidae</a:t>
                      </a: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1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fr-FR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1" marR="91431" marT="45714" marB="4571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</a:t>
                      </a: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Encarsia </a:t>
                      </a: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ssp (Hymenoptera: Aphelinidae)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Aspidiotus nerii </a:t>
                      </a: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(Hemiptera: Diaspididae)</a:t>
                      </a: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1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	</a:t>
                      </a:r>
                      <a:r>
                        <a:rPr kumimoji="0" lang="fr-FR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Flavobacterium sp.</a:t>
                      </a:r>
                    </a:p>
                  </a:txBody>
                  <a:tcPr marL="91431" marR="91431" marT="45714" marB="4571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MK</a:t>
                      </a: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Adonia variegata </a:t>
                      </a: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(Coleoptera: Coccinellidae)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Coleomegilla maculata </a:t>
                      </a: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(Coleoptera: Coccinellidae)</a:t>
                      </a: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MOLLICUTES</a:t>
                      </a:r>
                    </a:p>
                  </a:txBody>
                  <a:tcPr marL="91431" marR="91431" marT="45714" marB="4571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fr-FR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fr-F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2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	</a:t>
                      </a:r>
                      <a:r>
                        <a:rPr kumimoji="0" lang="fr-FR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Spiroplasma ixodetis</a:t>
                      </a:r>
                    </a:p>
                  </a:txBody>
                  <a:tcPr marL="91431" marR="91431" marT="45714" marB="4571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MK</a:t>
                      </a: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Adalia bipunctata </a:t>
                      </a: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(Coleoptera: Coccinellidae)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Anisosticta novemdecimpunctata </a:t>
                      </a: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(Coleoptera: Coccinellidae)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Harmonia axyridis </a:t>
                      </a: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(Coleoptera: Coccinellidae)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Danaus chrysippus </a:t>
                      </a: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(Lepidoptera: Nymphalidae)</a:t>
                      </a: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	</a:t>
                      </a:r>
                      <a:r>
                        <a:rPr kumimoji="0" lang="fr-FR" sz="9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S. poulsonii</a:t>
                      </a:r>
                    </a:p>
                  </a:txBody>
                  <a:tcPr marL="91431" marR="91431" marT="45714" marB="4571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MK</a:t>
                      </a: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fr-FR" sz="9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Drosophila</a:t>
                      </a:r>
                      <a:r>
                        <a:rPr kumimoji="0" lang="fr-FR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fr-FR" sz="9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willistoni</a:t>
                      </a:r>
                      <a:r>
                        <a:rPr kumimoji="0" lang="fr-FR" sz="9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group (</a:t>
                      </a:r>
                      <a:r>
                        <a:rPr kumimoji="0" lang="fr-FR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Diptera</a:t>
                      </a: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: </a:t>
                      </a:r>
                      <a:r>
                        <a:rPr kumimoji="0" lang="fr-FR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Drosophilidae</a:t>
                      </a: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</a:txBody>
                  <a:tcPr marL="91431" marR="91431" marT="45714" marB="4571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89" name="Picture 2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31" y="0"/>
            <a:ext cx="2602705" cy="77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0" name="Espace réservé de la date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  <a:endParaRPr lang="en-US" smtClean="0"/>
          </a:p>
        </p:txBody>
      </p:sp>
      <p:sp>
        <p:nvSpPr>
          <p:cNvPr id="1029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969B3D11-DE27-4427-B395-04F789D7DA61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0" y="990600"/>
            <a:ext cx="7543800" cy="1863725"/>
          </a:xfrm>
        </p:spPr>
        <p:txBody>
          <a:bodyPr/>
          <a:lstStyle/>
          <a:p>
            <a:pPr eaLnBrk="1" hangingPunct="1"/>
            <a:r>
              <a:rPr lang="fr-FR" dirty="0" smtClean="0"/>
              <a:t>L’évolution par association</a:t>
            </a:r>
            <a:br>
              <a:rPr lang="fr-FR" dirty="0" smtClean="0"/>
            </a:br>
            <a:r>
              <a:rPr lang="fr-FR" sz="3600" dirty="0" smtClean="0"/>
              <a:t>le cas de </a:t>
            </a:r>
            <a:r>
              <a:rPr lang="fr-FR" sz="3600" i="1" dirty="0" smtClean="0"/>
              <a:t>Wolbachia, </a:t>
            </a:r>
            <a:r>
              <a:rPr lang="fr-FR" sz="3600" dirty="0" smtClean="0"/>
              <a:t>bactérie perverse sexuelle polymorphe</a:t>
            </a:r>
            <a:endParaRPr lang="fr-FR" dirty="0" smtClean="0"/>
          </a:p>
        </p:txBody>
      </p:sp>
      <p:sp>
        <p:nvSpPr>
          <p:cNvPr id="9219" name="Text Box 4"/>
          <p:cNvSpPr>
            <a:spLocks noGrp="1" noChangeArrowheads="1"/>
          </p:cNvSpPr>
          <p:nvPr>
            <p:ph type="subTitle" idx="1"/>
          </p:nvPr>
        </p:nvSpPr>
        <p:spPr>
          <a:xfrm>
            <a:off x="1034320" y="3810000"/>
            <a:ext cx="6400800" cy="1752600"/>
          </a:xfrm>
        </p:spPr>
        <p:txBody>
          <a:bodyPr/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fr-FR" sz="1400" b="1" dirty="0" smtClean="0">
                <a:latin typeface="Arial" pitchFamily="34" charset="0"/>
              </a:rPr>
              <a:t>Didier Bouchon</a:t>
            </a:r>
          </a:p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fr-FR" sz="1400" b="1" dirty="0" smtClean="0">
                <a:latin typeface="Arial" pitchFamily="34" charset="0"/>
              </a:rPr>
              <a:t>UMR CNRS 7267</a:t>
            </a:r>
          </a:p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fr-FR" sz="1400" b="1" cap="small" dirty="0" smtClean="0">
                <a:latin typeface="Arial" pitchFamily="34" charset="0"/>
              </a:rPr>
              <a:t>écologie biologie des interactions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fr-FR" sz="1200" dirty="0" smtClean="0">
                <a:latin typeface="Arial" pitchFamily="34" charset="0"/>
              </a:rPr>
              <a:t>Équipe Ecologie, Evolution, Symbiose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fr-FR" sz="1200" dirty="0" smtClean="0">
                <a:latin typeface="Arial" pitchFamily="34" charset="0"/>
              </a:rPr>
              <a:t>40 avenue du Recteur Pineau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fr-FR" sz="1200" dirty="0" smtClean="0">
                <a:latin typeface="Arial" pitchFamily="34" charset="0"/>
              </a:rPr>
              <a:t>F-86022 Poitiers cedex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fr-FR" sz="1200" dirty="0" smtClean="0">
                <a:solidFill>
                  <a:srgbClr val="0000FF"/>
                </a:solidFill>
                <a:latin typeface="Arial" pitchFamily="34" charset="0"/>
              </a:rPr>
              <a:t>didier.bouchon@univ-poitiers.fr</a:t>
            </a:r>
            <a:endParaRPr lang="fr-FR" sz="1800" dirty="0" smtClean="0">
              <a:solidFill>
                <a:srgbClr val="0000FF"/>
              </a:solidFill>
            </a:endParaRPr>
          </a:p>
        </p:txBody>
      </p:sp>
      <p:sp>
        <p:nvSpPr>
          <p:cNvPr id="11268" name="Espace réservé de la date 5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  <a:endParaRPr lang="en-US" smtClean="0"/>
          </a:p>
        </p:txBody>
      </p:sp>
      <p:sp>
        <p:nvSpPr>
          <p:cNvPr id="11269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87BE8963-2D91-4FFE-AB42-71BC8D3581E2}" type="slidenum">
              <a:rPr lang="en-US" smtClean="0"/>
              <a:pPr/>
              <a:t>11</a:t>
            </a:fld>
            <a:endParaRPr lang="en-US" smtClean="0"/>
          </a:p>
        </p:txBody>
      </p:sp>
      <p:pic>
        <p:nvPicPr>
          <p:cNvPr id="11270" name="Image 7" descr="logo EES 20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718" y="3711275"/>
            <a:ext cx="974700" cy="154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28" y="3626159"/>
            <a:ext cx="1945744" cy="118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197" y="3892060"/>
            <a:ext cx="1338580" cy="1209040"/>
          </a:xfrm>
          <a:prstGeom prst="rect">
            <a:avLst/>
          </a:prstGeom>
        </p:spPr>
      </p:pic>
      <p:pic>
        <p:nvPicPr>
          <p:cNvPr id="11274" name="Picture 10" descr="cnrs, dépasser les frontièr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35" y="4870032"/>
            <a:ext cx="1415529" cy="115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/>
          <p:cNvSpPr>
            <a:spLocks noGrp="1"/>
          </p:cNvSpPr>
          <p:nvPr>
            <p:ph type="title"/>
          </p:nvPr>
        </p:nvSpPr>
        <p:spPr>
          <a:xfrm>
            <a:off x="633413" y="11113"/>
            <a:ext cx="7391400" cy="1143000"/>
          </a:xfrm>
        </p:spPr>
        <p:txBody>
          <a:bodyPr/>
          <a:lstStyle/>
          <a:p>
            <a:pPr eaLnBrk="1" hangingPunct="1"/>
            <a:r>
              <a:rPr lang="fr-FR" smtClean="0"/>
              <a:t>Aux origines…</a:t>
            </a:r>
          </a:p>
        </p:txBody>
      </p:sp>
      <p:sp>
        <p:nvSpPr>
          <p:cNvPr id="13315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</a:p>
        </p:txBody>
      </p:sp>
      <p:pic>
        <p:nvPicPr>
          <p:cNvPr id="1331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7550" y="1892300"/>
            <a:ext cx="3805238" cy="4019550"/>
          </a:xfrm>
          <a:noFill/>
        </p:spPr>
      </p:pic>
      <p:sp>
        <p:nvSpPr>
          <p:cNvPr id="8" name="Rectangle 1029"/>
          <p:cNvSpPr txBox="1">
            <a:spLocks noChangeArrowheads="1"/>
          </p:cNvSpPr>
          <p:nvPr/>
        </p:nvSpPr>
        <p:spPr bwMode="auto">
          <a:xfrm>
            <a:off x="528638" y="1914525"/>
            <a:ext cx="4192587" cy="1967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  <a:defRPr/>
            </a:pPr>
            <a:r>
              <a:rPr lang="fr-FR" sz="2000" kern="0" dirty="0" err="1">
                <a:latin typeface="+mn-lt"/>
              </a:rPr>
              <a:t>Hertig</a:t>
            </a:r>
            <a:r>
              <a:rPr lang="fr-FR" sz="2000" kern="0" dirty="0">
                <a:latin typeface="+mn-lt"/>
              </a:rPr>
              <a:t> M. and </a:t>
            </a:r>
            <a:r>
              <a:rPr lang="fr-FR" sz="2000" kern="0" dirty="0" err="1">
                <a:latin typeface="+mn-lt"/>
              </a:rPr>
              <a:t>Wolbach</a:t>
            </a:r>
            <a:r>
              <a:rPr lang="fr-FR" sz="2000" kern="0" dirty="0">
                <a:latin typeface="+mn-lt"/>
              </a:rPr>
              <a:t> S. B., 1924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fr-FR" sz="1400" kern="0" dirty="0" err="1">
                <a:latin typeface="+mn-lt"/>
              </a:rPr>
              <a:t>Studies</a:t>
            </a:r>
            <a:r>
              <a:rPr lang="fr-FR" sz="1400" kern="0" dirty="0">
                <a:latin typeface="+mn-lt"/>
              </a:rPr>
              <a:t> on </a:t>
            </a:r>
            <a:r>
              <a:rPr lang="fr-FR" sz="1400" kern="0" dirty="0" err="1">
                <a:latin typeface="+mn-lt"/>
              </a:rPr>
              <a:t>rickettsia</a:t>
            </a:r>
            <a:r>
              <a:rPr lang="fr-FR" sz="1400" kern="0" dirty="0">
                <a:latin typeface="+mn-lt"/>
              </a:rPr>
              <a:t>-</a:t>
            </a:r>
            <a:r>
              <a:rPr lang="fr-FR" sz="1400" kern="0" dirty="0" err="1">
                <a:latin typeface="+mn-lt"/>
              </a:rPr>
              <a:t>like</a:t>
            </a:r>
            <a:r>
              <a:rPr lang="fr-FR" sz="1400" kern="0" dirty="0">
                <a:latin typeface="+mn-lt"/>
              </a:rPr>
              <a:t> </a:t>
            </a:r>
            <a:r>
              <a:rPr lang="fr-FR" sz="1400" kern="0" dirty="0" err="1">
                <a:latin typeface="+mn-lt"/>
              </a:rPr>
              <a:t>microorganisms</a:t>
            </a:r>
            <a:r>
              <a:rPr lang="fr-FR" sz="1400" kern="0" dirty="0">
                <a:latin typeface="+mn-lt"/>
              </a:rPr>
              <a:t> in </a:t>
            </a:r>
            <a:r>
              <a:rPr lang="fr-FR" sz="1400" kern="0" dirty="0" err="1">
                <a:latin typeface="+mn-lt"/>
              </a:rPr>
              <a:t>insects</a:t>
            </a:r>
            <a:r>
              <a:rPr lang="fr-FR" sz="1400" i="1" kern="0" dirty="0">
                <a:latin typeface="+mn-lt"/>
              </a:rPr>
              <a:t>. 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fr-FR" sz="1400" i="1" kern="0" dirty="0">
                <a:latin typeface="+mn-lt"/>
              </a:rPr>
              <a:t>J. Med. </a:t>
            </a:r>
            <a:r>
              <a:rPr lang="fr-FR" sz="1400" i="1" kern="0" dirty="0" err="1">
                <a:latin typeface="+mn-lt"/>
              </a:rPr>
              <a:t>Res</a:t>
            </a:r>
            <a:r>
              <a:rPr lang="fr-FR" sz="1400" i="1" kern="0" dirty="0">
                <a:latin typeface="+mn-lt"/>
              </a:rPr>
              <a:t>. </a:t>
            </a:r>
            <a:r>
              <a:rPr lang="fr-FR" sz="1400" b="1" kern="0" dirty="0" smtClean="0">
                <a:latin typeface="+mn-lt"/>
              </a:rPr>
              <a:t>44</a:t>
            </a:r>
            <a:r>
              <a:rPr lang="fr-FR" sz="1400" kern="0" dirty="0" smtClean="0">
                <a:latin typeface="+mn-lt"/>
              </a:rPr>
              <a:t>:329-374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en-US" sz="2000" kern="0" dirty="0" err="1">
                <a:latin typeface="+mn-lt"/>
              </a:rPr>
              <a:t>Hertig</a:t>
            </a:r>
            <a:r>
              <a:rPr lang="en-US" sz="2000" kern="0" dirty="0">
                <a:latin typeface="+mn-lt"/>
              </a:rPr>
              <a:t> M., 1936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en-US" sz="1400" kern="0" dirty="0">
                <a:latin typeface="+mn-lt"/>
              </a:rPr>
              <a:t>The rickettsia, </a:t>
            </a:r>
            <a:r>
              <a:rPr lang="en-US" sz="1400" i="1" kern="0" dirty="0">
                <a:latin typeface="+mn-lt"/>
              </a:rPr>
              <a:t>Wolbachia </a:t>
            </a:r>
            <a:r>
              <a:rPr lang="en-US" sz="1400" i="1" kern="0" dirty="0" err="1">
                <a:latin typeface="+mn-lt"/>
              </a:rPr>
              <a:t>pipientis</a:t>
            </a:r>
            <a:r>
              <a:rPr lang="en-US" sz="1400" kern="0" dirty="0">
                <a:latin typeface="+mn-lt"/>
              </a:rPr>
              <a:t> (gen. and sp. N.) and associated inclusions in the mosquito </a:t>
            </a:r>
            <a:r>
              <a:rPr lang="en-US" sz="1400" i="1" kern="0" dirty="0" err="1">
                <a:latin typeface="+mn-lt"/>
              </a:rPr>
              <a:t>Culex</a:t>
            </a:r>
            <a:r>
              <a:rPr lang="en-US" sz="1400" kern="0" dirty="0">
                <a:latin typeface="+mn-lt"/>
              </a:rPr>
              <a:t> </a:t>
            </a:r>
            <a:r>
              <a:rPr lang="en-US" sz="1400" i="1" kern="0" dirty="0" err="1">
                <a:latin typeface="+mn-lt"/>
              </a:rPr>
              <a:t>pipiens</a:t>
            </a:r>
            <a:r>
              <a:rPr lang="en-US" sz="1400" kern="0" dirty="0">
                <a:latin typeface="+mn-lt"/>
              </a:rPr>
              <a:t>. </a:t>
            </a:r>
            <a:r>
              <a:rPr lang="en-US" sz="1400" i="1" kern="0" dirty="0">
                <a:latin typeface="+mn-lt"/>
              </a:rPr>
              <a:t>Parasitology</a:t>
            </a:r>
            <a:r>
              <a:rPr lang="en-US" sz="1400" kern="0" dirty="0">
                <a:latin typeface="+mn-lt"/>
              </a:rPr>
              <a:t> </a:t>
            </a:r>
            <a:r>
              <a:rPr lang="en-US" sz="1400" b="1" kern="0" dirty="0">
                <a:latin typeface="+mn-lt"/>
              </a:rPr>
              <a:t>28</a:t>
            </a:r>
            <a:r>
              <a:rPr lang="en-US" sz="1400" kern="0" dirty="0">
                <a:latin typeface="+mn-lt"/>
              </a:rPr>
              <a:t>:453-486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endParaRPr lang="fr-FR" sz="1400" kern="0" dirty="0" smtClean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endParaRPr lang="fr-FR" sz="1400" kern="0" dirty="0" smtClean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endParaRPr lang="fr-FR" sz="1400" kern="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endParaRPr lang="fr-FR" sz="1400" kern="0" dirty="0" smtClean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endParaRPr lang="fr-FR" sz="1400" kern="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endParaRPr lang="fr-FR" sz="1400" kern="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endParaRPr lang="fr-FR" sz="1400" kern="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endParaRPr lang="fr-FR" sz="1400" kern="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endParaRPr lang="fr-FR" sz="1400" kern="0" dirty="0">
              <a:latin typeface="+mn-lt"/>
            </a:endParaRPr>
          </a:p>
        </p:txBody>
      </p:sp>
      <p:sp>
        <p:nvSpPr>
          <p:cNvPr id="13318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9CAC876A-D9E2-49FB-B0A7-E20607345511}" type="slidenum">
              <a:rPr lang="fr-FR" smtClean="0"/>
              <a:pPr/>
              <a:t>12</a:t>
            </a:fld>
            <a:endParaRPr lang="fr-FR" smtClean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pic>
        <p:nvPicPr>
          <p:cNvPr id="13320" name="Picture 8" descr="An external file that holds a picture, illustration, etc.&#10;Object name is jmedres00003-0120-d.jpg Object name is jmedres00003-0120-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55" y="4145833"/>
            <a:ext cx="1862762" cy="220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>
          <a:xfrm>
            <a:off x="509588" y="0"/>
            <a:ext cx="4800600" cy="1143000"/>
          </a:xfrm>
          <a:noFill/>
        </p:spPr>
        <p:txBody>
          <a:bodyPr/>
          <a:lstStyle/>
          <a:p>
            <a:pPr eaLnBrk="1" hangingPunct="1"/>
            <a:r>
              <a:rPr lang="fr-FR" dirty="0" smtClean="0"/>
              <a:t>ID </a:t>
            </a:r>
            <a:r>
              <a:rPr lang="fr-FR" i="1" dirty="0" smtClean="0"/>
              <a:t>Wolbachia </a:t>
            </a:r>
            <a:r>
              <a:rPr lang="fr-FR" i="1" dirty="0" err="1" smtClean="0"/>
              <a:t>pipientis</a:t>
            </a:r>
            <a:endParaRPr lang="fr-FR" dirty="0" smtClean="0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38188" y="1652588"/>
            <a:ext cx="7543800" cy="3352800"/>
          </a:xfrm>
          <a:noFill/>
        </p:spPr>
        <p:txBody>
          <a:bodyPr/>
          <a:lstStyle/>
          <a:p>
            <a:pPr eaLnBrk="1" hangingPunct="1"/>
            <a:r>
              <a:rPr lang="en-GB" smtClean="0"/>
              <a:t>Alpha-Proteobacteria</a:t>
            </a:r>
          </a:p>
          <a:p>
            <a:pPr lvl="1" eaLnBrk="1" hangingPunct="1"/>
            <a:r>
              <a:rPr lang="en-GB" smtClean="0"/>
              <a:t>Ordre des Rickettsiales</a:t>
            </a:r>
          </a:p>
          <a:p>
            <a:pPr lvl="2" eaLnBrk="1" hangingPunct="1"/>
            <a:r>
              <a:rPr lang="en-GB" smtClean="0"/>
              <a:t>Famille des Rickettsiaceae</a:t>
            </a:r>
          </a:p>
          <a:p>
            <a:pPr lvl="3" eaLnBrk="1" hangingPunct="1"/>
            <a:r>
              <a:rPr lang="en-GB" smtClean="0"/>
              <a:t>Tribu des Wolbachieae</a:t>
            </a:r>
          </a:p>
          <a:p>
            <a:pPr lvl="3" eaLnBrk="1" hangingPunct="1">
              <a:buFont typeface="Wingdings" pitchFamily="2" charset="2"/>
              <a:buNone/>
            </a:pPr>
            <a:r>
              <a:rPr lang="en-GB" smtClean="0"/>
              <a:t>“associated with a number of arthropods. Not obviously pathogenic or beneficial to their hosts, although in some instances they may interfere with reproduction” </a:t>
            </a:r>
          </a:p>
          <a:p>
            <a:pPr lvl="4" eaLnBrk="1" hangingPunct="1">
              <a:buFont typeface="Wingdings" pitchFamily="2" charset="2"/>
              <a:buNone/>
            </a:pPr>
            <a:r>
              <a:rPr lang="en-GB" sz="1400" smtClean="0"/>
              <a:t>Bergey’s Manual of Systematic Bacteriology, 1984, vol. 1</a:t>
            </a:r>
            <a:r>
              <a:rPr lang="en-GB" smtClean="0"/>
              <a:t> </a:t>
            </a:r>
          </a:p>
          <a:p>
            <a:pPr lvl="3" eaLnBrk="1" hangingPunct="1">
              <a:buFont typeface="Wingdings" pitchFamily="2" charset="2"/>
              <a:buNone/>
            </a:pPr>
            <a:endParaRPr lang="en-GB" smtClean="0"/>
          </a:p>
        </p:txBody>
      </p:sp>
      <p:pic>
        <p:nvPicPr>
          <p:cNvPr id="22534" name="Picture 6" descr="Wolba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88" y="1639888"/>
            <a:ext cx="16541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2338388" y="5157788"/>
            <a:ext cx="4876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GB" sz="2000" b="1" i="1"/>
              <a:t>Endosymbiotes strictes</a:t>
            </a:r>
            <a:r>
              <a:rPr lang="en-GB" sz="2000" i="1"/>
              <a:t> (non cultivables)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GB" sz="2000" b="1" i="1"/>
              <a:t>Transmission verticale</a:t>
            </a:r>
            <a:r>
              <a:rPr lang="en-GB" sz="2000" i="1"/>
              <a:t> (voie transovarienne)</a:t>
            </a:r>
            <a:endParaRPr lang="fr-FR" sz="2000" i="1"/>
          </a:p>
        </p:txBody>
      </p:sp>
      <p:sp>
        <p:nvSpPr>
          <p:cNvPr id="1639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1CBA5640-3C3D-40A6-86A5-D26C4E1142A3}" type="slidenum">
              <a:rPr lang="fr-FR" smtClean="0"/>
              <a:pPr/>
              <a:t>13</a:t>
            </a:fld>
            <a:endParaRPr lang="fr-FR" smtClean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 smtClean="0"/>
              <a:t>Wolbachia</a:t>
            </a:r>
            <a:r>
              <a:rPr lang="fr-FR" dirty="0" smtClean="0"/>
              <a:t>, combien de divisions?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07/02/2013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6E5222-CC24-494F-8116-11110706388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7" y="2643187"/>
            <a:ext cx="6715125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30" y="1718570"/>
            <a:ext cx="4018925" cy="89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30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Manipulations…?</a:t>
            </a:r>
          </a:p>
        </p:txBody>
      </p:sp>
      <p:sp>
        <p:nvSpPr>
          <p:cNvPr id="17411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</a:p>
        </p:txBody>
      </p:sp>
      <p:pic>
        <p:nvPicPr>
          <p:cNvPr id="174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250" y="1879600"/>
            <a:ext cx="6734175" cy="4076700"/>
          </a:xfrm>
          <a:noFill/>
        </p:spPr>
      </p:pic>
      <p:sp>
        <p:nvSpPr>
          <p:cNvPr id="17413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96462492-67C7-43E8-8F7D-BCABBE3165E9}" type="slidenum">
              <a:rPr lang="fr-FR" smtClean="0"/>
              <a:pPr/>
              <a:t>15</a:t>
            </a:fld>
            <a:endParaRPr lang="fr-FR" smtClean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</a:p>
        </p:txBody>
      </p:sp>
      <p:sp>
        <p:nvSpPr>
          <p:cNvPr id="18435" name="Rectangle 4"/>
          <p:cNvSpPr>
            <a:spLocks noGrp="1" noChangeArrowheads="1"/>
          </p:cNvSpPr>
          <p:nvPr>
            <p:ph type="title"/>
          </p:nvPr>
        </p:nvSpPr>
        <p:spPr>
          <a:xfrm>
            <a:off x="554038" y="255588"/>
            <a:ext cx="4572000" cy="1143000"/>
          </a:xfrm>
          <a:noFill/>
        </p:spPr>
        <p:txBody>
          <a:bodyPr/>
          <a:lstStyle/>
          <a:p>
            <a:pPr eaLnBrk="1" hangingPunct="1"/>
            <a:r>
              <a:rPr lang="fr-FR" smtClean="0"/>
              <a:t>Manipulations…?</a:t>
            </a:r>
          </a:p>
        </p:txBody>
      </p:sp>
      <p:sp>
        <p:nvSpPr>
          <p:cNvPr id="1843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35038" y="1627188"/>
            <a:ext cx="7391400" cy="914400"/>
          </a:xfrm>
          <a:noFill/>
        </p:spPr>
        <p:txBody>
          <a:bodyPr/>
          <a:lstStyle/>
          <a:p>
            <a:pPr eaLnBrk="1" hangingPunct="1"/>
            <a:r>
              <a:rPr lang="fr-FR" sz="2800" smtClean="0"/>
              <a:t>Incompatibilité cytoplasmique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fr-FR" sz="2000" smtClean="0"/>
              <a:t>revue in Hoffmann &amp; Turelli 1997</a:t>
            </a:r>
          </a:p>
        </p:txBody>
      </p:sp>
      <p:pic>
        <p:nvPicPr>
          <p:cNvPr id="23558" name="Picture 6" descr="MOSQUI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8" y="2693988"/>
            <a:ext cx="10922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DROS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2693988"/>
            <a:ext cx="9906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1392238" y="4903788"/>
            <a:ext cx="6172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GB" sz="1600"/>
              <a:t>O’Neill S.L., Hoffmann A.A. and Werren J.H. 1997 </a:t>
            </a:r>
          </a:p>
          <a:p>
            <a:pPr lvl="1"/>
            <a:r>
              <a:rPr lang="en-GB" sz="1600" i="1"/>
              <a:t>Influential passengers: inherited microorganisms and arthropod reproduction</a:t>
            </a:r>
            <a:r>
              <a:rPr lang="en-GB" sz="1600"/>
              <a:t>. Oxford University Press.</a:t>
            </a:r>
          </a:p>
        </p:txBody>
      </p:sp>
      <p:sp>
        <p:nvSpPr>
          <p:cNvPr id="23642" name="Text Box 90"/>
          <p:cNvSpPr txBox="1">
            <a:spLocks noChangeArrowheads="1"/>
          </p:cNvSpPr>
          <p:nvPr/>
        </p:nvSpPr>
        <p:spPr bwMode="auto">
          <a:xfrm>
            <a:off x="1849438" y="3883025"/>
            <a:ext cx="5562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z="1200" b="1">
                <a:latin typeface="Arial" pitchFamily="34" charset="0"/>
              </a:rPr>
              <a:t>Arachnida - Diptera - Hemiptera - Hymenoptera - Lepidoptera - Coleoptera</a:t>
            </a:r>
          </a:p>
        </p:txBody>
      </p:sp>
      <p:sp>
        <p:nvSpPr>
          <p:cNvPr id="1844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CE65EDDE-1FF2-47EA-BA21-1A175223FDC7}" type="slidenum">
              <a:rPr lang="fr-FR" smtClean="0"/>
              <a:pPr/>
              <a:t>16</a:t>
            </a:fld>
            <a:endParaRPr lang="fr-FR" smtClean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775" y="1563688"/>
            <a:ext cx="7391400" cy="4114800"/>
          </a:xfrm>
        </p:spPr>
        <p:txBody>
          <a:bodyPr/>
          <a:lstStyle/>
          <a:p>
            <a:pPr eaLnBrk="1" hangingPunct="1"/>
            <a:r>
              <a:rPr lang="fr-FR" smtClean="0"/>
              <a:t>Incompatibilité unidirectionnelle</a:t>
            </a:r>
          </a:p>
          <a:p>
            <a:pPr eaLnBrk="1" hangingPunct="1"/>
            <a:endParaRPr lang="fr-FR" smtClean="0"/>
          </a:p>
          <a:p>
            <a:pPr eaLnBrk="1" hangingPunct="1"/>
            <a:endParaRPr lang="fr-FR" smtClean="0"/>
          </a:p>
          <a:p>
            <a:pPr eaLnBrk="1" hangingPunct="1"/>
            <a:endParaRPr lang="fr-FR" smtClean="0"/>
          </a:p>
          <a:p>
            <a:pPr eaLnBrk="1" hangingPunct="1"/>
            <a:r>
              <a:rPr lang="fr-FR" smtClean="0"/>
              <a:t>Incompatibilité bidirectionnelle</a:t>
            </a:r>
          </a:p>
          <a:p>
            <a:pPr eaLnBrk="1" hangingPunct="1">
              <a:buFont typeface="Wingdings" pitchFamily="2" charset="2"/>
              <a:buNone/>
            </a:pPr>
            <a:endParaRPr lang="fr-FR" smtClean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569913" y="44450"/>
            <a:ext cx="4572000" cy="1143000"/>
          </a:xfrm>
          <a:noFill/>
        </p:spPr>
        <p:txBody>
          <a:bodyPr/>
          <a:lstStyle/>
          <a:p>
            <a:pPr eaLnBrk="1" hangingPunct="1"/>
            <a:r>
              <a:rPr lang="fr-FR" smtClean="0"/>
              <a:t>Manipulations…?</a:t>
            </a:r>
          </a:p>
        </p:txBody>
      </p:sp>
      <p:graphicFrame>
        <p:nvGraphicFramePr>
          <p:cNvPr id="24674" name="Group 98"/>
          <p:cNvGraphicFramePr>
            <a:graphicFrameLocks noGrp="1"/>
          </p:cNvGraphicFramePr>
          <p:nvPr/>
        </p:nvGraphicFramePr>
        <p:xfrm>
          <a:off x="2249488" y="2249488"/>
          <a:ext cx="3886200" cy="1600201"/>
        </p:xfrm>
        <a:graphic>
          <a:graphicData uri="http://schemas.openxmlformats.org/drawingml/2006/table">
            <a:tbl>
              <a:tblPr/>
              <a:tblGrid>
                <a:gridCol w="1295400"/>
                <a:gridCol w="1295400"/>
                <a:gridCol w="1295400"/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9479" name="Group 25"/>
          <p:cNvGrpSpPr>
            <a:grpSpLocks/>
          </p:cNvGrpSpPr>
          <p:nvPr/>
        </p:nvGrpSpPr>
        <p:grpSpPr bwMode="auto">
          <a:xfrm>
            <a:off x="2497138" y="2935288"/>
            <a:ext cx="247650" cy="260350"/>
            <a:chOff x="3133" y="95"/>
            <a:chExt cx="156" cy="164"/>
          </a:xfrm>
        </p:grpSpPr>
        <p:sp>
          <p:nvSpPr>
            <p:cNvPr id="19590" name="Oval 26"/>
            <p:cNvSpPr>
              <a:spLocks noChangeArrowheads="1"/>
            </p:cNvSpPr>
            <p:nvPr/>
          </p:nvSpPr>
          <p:spPr bwMode="auto">
            <a:xfrm>
              <a:off x="3133" y="127"/>
              <a:ext cx="132" cy="132"/>
            </a:xfrm>
            <a:prstGeom prst="ellipse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9591" name="Group 27"/>
            <p:cNvGrpSpPr>
              <a:grpSpLocks/>
            </p:cNvGrpSpPr>
            <p:nvPr/>
          </p:nvGrpSpPr>
          <p:grpSpPr bwMode="auto">
            <a:xfrm>
              <a:off x="3231" y="95"/>
              <a:ext cx="58" cy="58"/>
              <a:chOff x="3231" y="95"/>
              <a:chExt cx="58" cy="58"/>
            </a:xfrm>
          </p:grpSpPr>
          <p:sp>
            <p:nvSpPr>
              <p:cNvPr id="19592" name="Line 28"/>
              <p:cNvSpPr>
                <a:spLocks noChangeShapeType="1"/>
              </p:cNvSpPr>
              <p:nvPr/>
            </p:nvSpPr>
            <p:spPr bwMode="auto">
              <a:xfrm flipV="1">
                <a:off x="3231" y="95"/>
                <a:ext cx="58" cy="5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93" name="Line 29"/>
              <p:cNvSpPr>
                <a:spLocks noChangeShapeType="1"/>
              </p:cNvSpPr>
              <p:nvPr/>
            </p:nvSpPr>
            <p:spPr bwMode="auto">
              <a:xfrm flipH="1">
                <a:off x="3282" y="95"/>
                <a:ext cx="7" cy="3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94" name="Line 30"/>
              <p:cNvSpPr>
                <a:spLocks noChangeShapeType="1"/>
              </p:cNvSpPr>
              <p:nvPr/>
            </p:nvSpPr>
            <p:spPr bwMode="auto">
              <a:xfrm flipH="1">
                <a:off x="3253" y="95"/>
                <a:ext cx="36" cy="8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19480" name="Group 31"/>
          <p:cNvGrpSpPr>
            <a:grpSpLocks/>
          </p:cNvGrpSpPr>
          <p:nvPr/>
        </p:nvGrpSpPr>
        <p:grpSpPr bwMode="auto">
          <a:xfrm>
            <a:off x="3868738" y="2401888"/>
            <a:ext cx="209550" cy="293687"/>
            <a:chOff x="3589" y="-39"/>
            <a:chExt cx="132" cy="185"/>
          </a:xfrm>
        </p:grpSpPr>
        <p:sp>
          <p:nvSpPr>
            <p:cNvPr id="19587" name="Oval 32"/>
            <p:cNvSpPr>
              <a:spLocks noChangeArrowheads="1"/>
            </p:cNvSpPr>
            <p:nvPr/>
          </p:nvSpPr>
          <p:spPr bwMode="auto">
            <a:xfrm>
              <a:off x="3589" y="-39"/>
              <a:ext cx="132" cy="131"/>
            </a:xfrm>
            <a:prstGeom prst="ellipse">
              <a:avLst/>
            </a:pr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588" name="Line 33"/>
            <p:cNvSpPr>
              <a:spLocks noChangeShapeType="1"/>
            </p:cNvSpPr>
            <p:nvPr/>
          </p:nvSpPr>
          <p:spPr bwMode="auto">
            <a:xfrm>
              <a:off x="3652" y="67"/>
              <a:ext cx="1" cy="79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589" name="Line 34"/>
            <p:cNvSpPr>
              <a:spLocks noChangeShapeType="1"/>
            </p:cNvSpPr>
            <p:nvPr/>
          </p:nvSpPr>
          <p:spPr bwMode="auto">
            <a:xfrm>
              <a:off x="3630" y="124"/>
              <a:ext cx="4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9481" name="Group 35"/>
          <p:cNvGrpSpPr>
            <a:grpSpLocks/>
          </p:cNvGrpSpPr>
          <p:nvPr/>
        </p:nvGrpSpPr>
        <p:grpSpPr bwMode="auto">
          <a:xfrm>
            <a:off x="5164138" y="2401888"/>
            <a:ext cx="209550" cy="293687"/>
            <a:chOff x="3589" y="280"/>
            <a:chExt cx="132" cy="185"/>
          </a:xfrm>
        </p:grpSpPr>
        <p:sp>
          <p:nvSpPr>
            <p:cNvPr id="19584" name="Line 36"/>
            <p:cNvSpPr>
              <a:spLocks noChangeShapeType="1"/>
            </p:cNvSpPr>
            <p:nvPr/>
          </p:nvSpPr>
          <p:spPr bwMode="auto">
            <a:xfrm>
              <a:off x="3652" y="385"/>
              <a:ext cx="1" cy="8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585" name="Line 37"/>
            <p:cNvSpPr>
              <a:spLocks noChangeShapeType="1"/>
            </p:cNvSpPr>
            <p:nvPr/>
          </p:nvSpPr>
          <p:spPr bwMode="auto">
            <a:xfrm>
              <a:off x="3630" y="443"/>
              <a:ext cx="43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586" name="Oval 38"/>
            <p:cNvSpPr>
              <a:spLocks noChangeArrowheads="1"/>
            </p:cNvSpPr>
            <p:nvPr/>
          </p:nvSpPr>
          <p:spPr bwMode="auto">
            <a:xfrm>
              <a:off x="3589" y="280"/>
              <a:ext cx="132" cy="131"/>
            </a:xfrm>
            <a:prstGeom prst="ellipse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aphicFrame>
        <p:nvGraphicFramePr>
          <p:cNvPr id="24636" name="Group 60"/>
          <p:cNvGraphicFramePr>
            <a:graphicFrameLocks noGrp="1"/>
          </p:cNvGraphicFramePr>
          <p:nvPr/>
        </p:nvGraphicFramePr>
        <p:xfrm>
          <a:off x="2249488" y="4535488"/>
          <a:ext cx="3886200" cy="1633538"/>
        </p:xfrm>
        <a:graphic>
          <a:graphicData uri="http://schemas.openxmlformats.org/drawingml/2006/table">
            <a:tbl>
              <a:tblPr/>
              <a:tblGrid>
                <a:gridCol w="1295400"/>
                <a:gridCol w="1295400"/>
                <a:gridCol w="1295400"/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fr-FR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9500" name="Group 166"/>
          <p:cNvGrpSpPr>
            <a:grpSpLocks/>
          </p:cNvGrpSpPr>
          <p:nvPr/>
        </p:nvGrpSpPr>
        <p:grpSpPr bwMode="auto">
          <a:xfrm>
            <a:off x="3944938" y="4687888"/>
            <a:ext cx="209550" cy="293687"/>
            <a:chOff x="2400" y="2736"/>
            <a:chExt cx="132" cy="185"/>
          </a:xfrm>
        </p:grpSpPr>
        <p:grpSp>
          <p:nvGrpSpPr>
            <p:cNvPr id="19580" name="Group 161"/>
            <p:cNvGrpSpPr>
              <a:grpSpLocks/>
            </p:cNvGrpSpPr>
            <p:nvPr/>
          </p:nvGrpSpPr>
          <p:grpSpPr bwMode="auto">
            <a:xfrm>
              <a:off x="2441" y="2841"/>
              <a:ext cx="43" cy="80"/>
              <a:chOff x="2441" y="2841"/>
              <a:chExt cx="43" cy="80"/>
            </a:xfrm>
          </p:grpSpPr>
          <p:sp>
            <p:nvSpPr>
              <p:cNvPr id="19582" name="Line 89"/>
              <p:cNvSpPr>
                <a:spLocks noChangeShapeType="1"/>
              </p:cNvSpPr>
              <p:nvPr/>
            </p:nvSpPr>
            <p:spPr bwMode="auto">
              <a:xfrm>
                <a:off x="2463" y="2841"/>
                <a:ext cx="1" cy="80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83" name="Line 90"/>
              <p:cNvSpPr>
                <a:spLocks noChangeShapeType="1"/>
              </p:cNvSpPr>
              <p:nvPr/>
            </p:nvSpPr>
            <p:spPr bwMode="auto">
              <a:xfrm>
                <a:off x="2441" y="2899"/>
                <a:ext cx="43" cy="1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9581" name="Oval 91"/>
            <p:cNvSpPr>
              <a:spLocks noChangeArrowheads="1"/>
            </p:cNvSpPr>
            <p:nvPr/>
          </p:nvSpPr>
          <p:spPr bwMode="auto">
            <a:xfrm>
              <a:off x="2400" y="2736"/>
              <a:ext cx="132" cy="131"/>
            </a:xfrm>
            <a:prstGeom prst="ellipse">
              <a:avLst/>
            </a:prstGeom>
            <a:solidFill>
              <a:srgbClr val="0000FF"/>
            </a:solidFill>
            <a:ln w="1117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" name="Group 99"/>
          <p:cNvGrpSpPr>
            <a:grpSpLocks/>
          </p:cNvGrpSpPr>
          <p:nvPr/>
        </p:nvGrpSpPr>
        <p:grpSpPr bwMode="auto">
          <a:xfrm>
            <a:off x="3716338" y="2859088"/>
            <a:ext cx="519112" cy="355600"/>
            <a:chOff x="3678" y="2400"/>
            <a:chExt cx="327" cy="224"/>
          </a:xfrm>
        </p:grpSpPr>
        <p:grpSp>
          <p:nvGrpSpPr>
            <p:cNvPr id="19570" name="Group 100"/>
            <p:cNvGrpSpPr>
              <a:grpSpLocks/>
            </p:cNvGrpSpPr>
            <p:nvPr/>
          </p:nvGrpSpPr>
          <p:grpSpPr bwMode="auto">
            <a:xfrm>
              <a:off x="3873" y="2439"/>
              <a:ext cx="132" cy="185"/>
              <a:chOff x="4350" y="-39"/>
              <a:chExt cx="132" cy="185"/>
            </a:xfrm>
          </p:grpSpPr>
          <p:sp>
            <p:nvSpPr>
              <p:cNvPr id="19577" name="Oval 101"/>
              <p:cNvSpPr>
                <a:spLocks noChangeArrowheads="1"/>
              </p:cNvSpPr>
              <p:nvPr/>
            </p:nvSpPr>
            <p:spPr bwMode="auto">
              <a:xfrm>
                <a:off x="4350" y="-39"/>
                <a:ext cx="132" cy="131"/>
              </a:xfrm>
              <a:prstGeom prst="ellipse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78" name="Line 102"/>
              <p:cNvSpPr>
                <a:spLocks noChangeShapeType="1"/>
              </p:cNvSpPr>
              <p:nvPr/>
            </p:nvSpPr>
            <p:spPr bwMode="auto">
              <a:xfrm>
                <a:off x="4412" y="67"/>
                <a:ext cx="1" cy="7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79" name="Line 103"/>
              <p:cNvSpPr>
                <a:spLocks noChangeShapeType="1"/>
              </p:cNvSpPr>
              <p:nvPr/>
            </p:nvSpPr>
            <p:spPr bwMode="auto">
              <a:xfrm>
                <a:off x="4391" y="124"/>
                <a:ext cx="43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9571" name="Group 104"/>
            <p:cNvGrpSpPr>
              <a:grpSpLocks/>
            </p:cNvGrpSpPr>
            <p:nvPr/>
          </p:nvGrpSpPr>
          <p:grpSpPr bwMode="auto">
            <a:xfrm>
              <a:off x="3678" y="2400"/>
              <a:ext cx="156" cy="163"/>
              <a:chOff x="4155" y="-78"/>
              <a:chExt cx="156" cy="163"/>
            </a:xfrm>
          </p:grpSpPr>
          <p:sp>
            <p:nvSpPr>
              <p:cNvPr id="19572" name="Oval 105"/>
              <p:cNvSpPr>
                <a:spLocks noChangeArrowheads="1"/>
              </p:cNvSpPr>
              <p:nvPr/>
            </p:nvSpPr>
            <p:spPr bwMode="auto">
              <a:xfrm>
                <a:off x="4155" y="-46"/>
                <a:ext cx="131" cy="131"/>
              </a:xfrm>
              <a:prstGeom prst="ellipse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9573" name="Group 106"/>
              <p:cNvGrpSpPr>
                <a:grpSpLocks/>
              </p:cNvGrpSpPr>
              <p:nvPr/>
            </p:nvGrpSpPr>
            <p:grpSpPr bwMode="auto">
              <a:xfrm>
                <a:off x="4253" y="-78"/>
                <a:ext cx="58" cy="58"/>
                <a:chOff x="4253" y="-78"/>
                <a:chExt cx="58" cy="58"/>
              </a:xfrm>
            </p:grpSpPr>
            <p:sp>
              <p:nvSpPr>
                <p:cNvPr id="19574" name="Line 107"/>
                <p:cNvSpPr>
                  <a:spLocks noChangeShapeType="1"/>
                </p:cNvSpPr>
                <p:nvPr/>
              </p:nvSpPr>
              <p:spPr bwMode="auto">
                <a:xfrm flipV="1">
                  <a:off x="4253" y="-78"/>
                  <a:ext cx="58" cy="5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575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4304" y="-78"/>
                  <a:ext cx="7" cy="3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576" name="Line 109"/>
                <p:cNvSpPr>
                  <a:spLocks noChangeShapeType="1"/>
                </p:cNvSpPr>
                <p:nvPr/>
              </p:nvSpPr>
              <p:spPr bwMode="auto">
                <a:xfrm flipH="1">
                  <a:off x="4275" y="-78"/>
                  <a:ext cx="36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12" name="Group 110"/>
          <p:cNvGrpSpPr>
            <a:grpSpLocks/>
          </p:cNvGrpSpPr>
          <p:nvPr/>
        </p:nvGrpSpPr>
        <p:grpSpPr bwMode="auto">
          <a:xfrm>
            <a:off x="3716338" y="3468688"/>
            <a:ext cx="519112" cy="355600"/>
            <a:chOff x="3678" y="2400"/>
            <a:chExt cx="327" cy="224"/>
          </a:xfrm>
        </p:grpSpPr>
        <p:grpSp>
          <p:nvGrpSpPr>
            <p:cNvPr id="19560" name="Group 111"/>
            <p:cNvGrpSpPr>
              <a:grpSpLocks/>
            </p:cNvGrpSpPr>
            <p:nvPr/>
          </p:nvGrpSpPr>
          <p:grpSpPr bwMode="auto">
            <a:xfrm>
              <a:off x="3873" y="2439"/>
              <a:ext cx="132" cy="185"/>
              <a:chOff x="4350" y="-39"/>
              <a:chExt cx="132" cy="185"/>
            </a:xfrm>
          </p:grpSpPr>
          <p:sp>
            <p:nvSpPr>
              <p:cNvPr id="19567" name="Oval 112"/>
              <p:cNvSpPr>
                <a:spLocks noChangeArrowheads="1"/>
              </p:cNvSpPr>
              <p:nvPr/>
            </p:nvSpPr>
            <p:spPr bwMode="auto">
              <a:xfrm>
                <a:off x="4350" y="-39"/>
                <a:ext cx="132" cy="131"/>
              </a:xfrm>
              <a:prstGeom prst="ellipse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68" name="Line 113"/>
              <p:cNvSpPr>
                <a:spLocks noChangeShapeType="1"/>
              </p:cNvSpPr>
              <p:nvPr/>
            </p:nvSpPr>
            <p:spPr bwMode="auto">
              <a:xfrm>
                <a:off x="4412" y="67"/>
                <a:ext cx="1" cy="7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69" name="Line 114"/>
              <p:cNvSpPr>
                <a:spLocks noChangeShapeType="1"/>
              </p:cNvSpPr>
              <p:nvPr/>
            </p:nvSpPr>
            <p:spPr bwMode="auto">
              <a:xfrm>
                <a:off x="4391" y="124"/>
                <a:ext cx="43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9561" name="Group 115"/>
            <p:cNvGrpSpPr>
              <a:grpSpLocks/>
            </p:cNvGrpSpPr>
            <p:nvPr/>
          </p:nvGrpSpPr>
          <p:grpSpPr bwMode="auto">
            <a:xfrm>
              <a:off x="3678" y="2400"/>
              <a:ext cx="156" cy="163"/>
              <a:chOff x="4155" y="-78"/>
              <a:chExt cx="156" cy="163"/>
            </a:xfrm>
          </p:grpSpPr>
          <p:sp>
            <p:nvSpPr>
              <p:cNvPr id="19562" name="Oval 116"/>
              <p:cNvSpPr>
                <a:spLocks noChangeArrowheads="1"/>
              </p:cNvSpPr>
              <p:nvPr/>
            </p:nvSpPr>
            <p:spPr bwMode="auto">
              <a:xfrm>
                <a:off x="4155" y="-46"/>
                <a:ext cx="131" cy="131"/>
              </a:xfrm>
              <a:prstGeom prst="ellipse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9563" name="Group 117"/>
              <p:cNvGrpSpPr>
                <a:grpSpLocks/>
              </p:cNvGrpSpPr>
              <p:nvPr/>
            </p:nvGrpSpPr>
            <p:grpSpPr bwMode="auto">
              <a:xfrm>
                <a:off x="4253" y="-78"/>
                <a:ext cx="58" cy="58"/>
                <a:chOff x="4253" y="-78"/>
                <a:chExt cx="58" cy="58"/>
              </a:xfrm>
            </p:grpSpPr>
            <p:sp>
              <p:nvSpPr>
                <p:cNvPr id="19564" name="Line 118"/>
                <p:cNvSpPr>
                  <a:spLocks noChangeShapeType="1"/>
                </p:cNvSpPr>
                <p:nvPr/>
              </p:nvSpPr>
              <p:spPr bwMode="auto">
                <a:xfrm flipV="1">
                  <a:off x="4253" y="-78"/>
                  <a:ext cx="58" cy="5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565" name="Line 119"/>
                <p:cNvSpPr>
                  <a:spLocks noChangeShapeType="1"/>
                </p:cNvSpPr>
                <p:nvPr/>
              </p:nvSpPr>
              <p:spPr bwMode="auto">
                <a:xfrm flipH="1">
                  <a:off x="4304" y="-78"/>
                  <a:ext cx="7" cy="3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566" name="Line 120"/>
                <p:cNvSpPr>
                  <a:spLocks noChangeShapeType="1"/>
                </p:cNvSpPr>
                <p:nvPr/>
              </p:nvSpPr>
              <p:spPr bwMode="auto">
                <a:xfrm flipH="1">
                  <a:off x="4275" y="-78"/>
                  <a:ext cx="36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</p:grpSp>
      <p:pic>
        <p:nvPicPr>
          <p:cNvPr id="24697" name="Picture 121" descr="BD14755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285908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22" name="Picture 146" descr="BD14755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5678488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23" name="Picture 147" descr="BD14755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5160963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68"/>
          <p:cNvGrpSpPr>
            <a:grpSpLocks/>
          </p:cNvGrpSpPr>
          <p:nvPr/>
        </p:nvGrpSpPr>
        <p:grpSpPr bwMode="auto">
          <a:xfrm>
            <a:off x="3716338" y="5221288"/>
            <a:ext cx="519112" cy="355600"/>
            <a:chOff x="2256" y="3072"/>
            <a:chExt cx="327" cy="224"/>
          </a:xfrm>
        </p:grpSpPr>
        <p:grpSp>
          <p:nvGrpSpPr>
            <p:cNvPr id="19551" name="Group 142"/>
            <p:cNvGrpSpPr>
              <a:grpSpLocks/>
            </p:cNvGrpSpPr>
            <p:nvPr/>
          </p:nvGrpSpPr>
          <p:grpSpPr bwMode="auto">
            <a:xfrm>
              <a:off x="2354" y="3072"/>
              <a:ext cx="58" cy="58"/>
              <a:chOff x="4253" y="-78"/>
              <a:chExt cx="58" cy="58"/>
            </a:xfrm>
          </p:grpSpPr>
          <p:sp>
            <p:nvSpPr>
              <p:cNvPr id="19557" name="Line 143"/>
              <p:cNvSpPr>
                <a:spLocks noChangeShapeType="1"/>
              </p:cNvSpPr>
              <p:nvPr/>
            </p:nvSpPr>
            <p:spPr bwMode="auto">
              <a:xfrm flipV="1">
                <a:off x="4253" y="-78"/>
                <a:ext cx="58" cy="58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58" name="Line 144"/>
              <p:cNvSpPr>
                <a:spLocks noChangeShapeType="1"/>
              </p:cNvSpPr>
              <p:nvPr/>
            </p:nvSpPr>
            <p:spPr bwMode="auto">
              <a:xfrm flipH="1">
                <a:off x="4304" y="-78"/>
                <a:ext cx="7" cy="36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59" name="Line 145"/>
              <p:cNvSpPr>
                <a:spLocks noChangeShapeType="1"/>
              </p:cNvSpPr>
              <p:nvPr/>
            </p:nvSpPr>
            <p:spPr bwMode="auto">
              <a:xfrm flipH="1">
                <a:off x="4275" y="-78"/>
                <a:ext cx="36" cy="7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9552" name="Group 167"/>
            <p:cNvGrpSpPr>
              <a:grpSpLocks/>
            </p:cNvGrpSpPr>
            <p:nvPr/>
          </p:nvGrpSpPr>
          <p:grpSpPr bwMode="auto">
            <a:xfrm>
              <a:off x="2451" y="3111"/>
              <a:ext cx="132" cy="185"/>
              <a:chOff x="2451" y="3111"/>
              <a:chExt cx="132" cy="185"/>
            </a:xfrm>
          </p:grpSpPr>
          <p:sp>
            <p:nvSpPr>
              <p:cNvPr id="19554" name="Line 138"/>
              <p:cNvSpPr>
                <a:spLocks noChangeShapeType="1"/>
              </p:cNvSpPr>
              <p:nvPr/>
            </p:nvSpPr>
            <p:spPr bwMode="auto">
              <a:xfrm>
                <a:off x="2513" y="3217"/>
                <a:ext cx="1" cy="79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55" name="Line 139"/>
              <p:cNvSpPr>
                <a:spLocks noChangeShapeType="1"/>
              </p:cNvSpPr>
              <p:nvPr/>
            </p:nvSpPr>
            <p:spPr bwMode="auto">
              <a:xfrm>
                <a:off x="2492" y="3274"/>
                <a:ext cx="43" cy="1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56" name="Oval 137"/>
              <p:cNvSpPr>
                <a:spLocks noChangeArrowheads="1"/>
              </p:cNvSpPr>
              <p:nvPr/>
            </p:nvSpPr>
            <p:spPr bwMode="auto">
              <a:xfrm>
                <a:off x="2451" y="3111"/>
                <a:ext cx="132" cy="131"/>
              </a:xfrm>
              <a:prstGeom prst="ellipse">
                <a:avLst/>
              </a:prstGeom>
              <a:solidFill>
                <a:srgbClr val="0000FF"/>
              </a:solidFill>
              <a:ln w="1117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9553" name="Oval 141"/>
            <p:cNvSpPr>
              <a:spLocks noChangeArrowheads="1"/>
            </p:cNvSpPr>
            <p:nvPr/>
          </p:nvSpPr>
          <p:spPr bwMode="auto">
            <a:xfrm>
              <a:off x="2256" y="3104"/>
              <a:ext cx="131" cy="131"/>
            </a:xfrm>
            <a:prstGeom prst="ellipse">
              <a:avLst/>
            </a:prstGeom>
            <a:solidFill>
              <a:srgbClr val="0000FF"/>
            </a:solidFill>
            <a:ln w="1117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9507" name="Group 169"/>
          <p:cNvGrpSpPr>
            <a:grpSpLocks/>
          </p:cNvGrpSpPr>
          <p:nvPr/>
        </p:nvGrpSpPr>
        <p:grpSpPr bwMode="auto">
          <a:xfrm>
            <a:off x="2497138" y="5221288"/>
            <a:ext cx="247650" cy="260350"/>
            <a:chOff x="1488" y="3072"/>
            <a:chExt cx="156" cy="164"/>
          </a:xfrm>
        </p:grpSpPr>
        <p:grpSp>
          <p:nvGrpSpPr>
            <p:cNvPr id="19546" name="Group 80"/>
            <p:cNvGrpSpPr>
              <a:grpSpLocks/>
            </p:cNvGrpSpPr>
            <p:nvPr/>
          </p:nvGrpSpPr>
          <p:grpSpPr bwMode="auto">
            <a:xfrm>
              <a:off x="1586" y="3072"/>
              <a:ext cx="58" cy="58"/>
              <a:chOff x="3231" y="95"/>
              <a:chExt cx="58" cy="58"/>
            </a:xfrm>
          </p:grpSpPr>
          <p:sp>
            <p:nvSpPr>
              <p:cNvPr id="19548" name="Line 81"/>
              <p:cNvSpPr>
                <a:spLocks noChangeShapeType="1"/>
              </p:cNvSpPr>
              <p:nvPr/>
            </p:nvSpPr>
            <p:spPr bwMode="auto">
              <a:xfrm flipV="1">
                <a:off x="3231" y="95"/>
                <a:ext cx="58" cy="58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49" name="Line 82"/>
              <p:cNvSpPr>
                <a:spLocks noChangeShapeType="1"/>
              </p:cNvSpPr>
              <p:nvPr/>
            </p:nvSpPr>
            <p:spPr bwMode="auto">
              <a:xfrm flipH="1">
                <a:off x="3282" y="95"/>
                <a:ext cx="7" cy="37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50" name="Line 83"/>
              <p:cNvSpPr>
                <a:spLocks noChangeShapeType="1"/>
              </p:cNvSpPr>
              <p:nvPr/>
            </p:nvSpPr>
            <p:spPr bwMode="auto">
              <a:xfrm flipH="1">
                <a:off x="3253" y="95"/>
                <a:ext cx="36" cy="8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9547" name="Oval 79"/>
            <p:cNvSpPr>
              <a:spLocks noChangeArrowheads="1"/>
            </p:cNvSpPr>
            <p:nvPr/>
          </p:nvSpPr>
          <p:spPr bwMode="auto">
            <a:xfrm>
              <a:off x="1488" y="3104"/>
              <a:ext cx="132" cy="132"/>
            </a:xfrm>
            <a:prstGeom prst="ellipse">
              <a:avLst/>
            </a:prstGeom>
            <a:solidFill>
              <a:srgbClr val="0000FF"/>
            </a:solidFill>
            <a:ln w="1117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9508" name="Group 170"/>
          <p:cNvGrpSpPr>
            <a:grpSpLocks/>
          </p:cNvGrpSpPr>
          <p:nvPr/>
        </p:nvGrpSpPr>
        <p:grpSpPr bwMode="auto">
          <a:xfrm>
            <a:off x="2497138" y="5754688"/>
            <a:ext cx="244475" cy="260350"/>
            <a:chOff x="1488" y="3408"/>
            <a:chExt cx="154" cy="164"/>
          </a:xfrm>
        </p:grpSpPr>
        <p:grpSp>
          <p:nvGrpSpPr>
            <p:cNvPr id="19541" name="Group 94"/>
            <p:cNvGrpSpPr>
              <a:grpSpLocks/>
            </p:cNvGrpSpPr>
            <p:nvPr/>
          </p:nvGrpSpPr>
          <p:grpSpPr bwMode="auto">
            <a:xfrm>
              <a:off x="1584" y="3408"/>
              <a:ext cx="58" cy="48"/>
              <a:chOff x="3231" y="95"/>
              <a:chExt cx="58" cy="58"/>
            </a:xfrm>
          </p:grpSpPr>
          <p:sp>
            <p:nvSpPr>
              <p:cNvPr id="19543" name="Line 95"/>
              <p:cNvSpPr>
                <a:spLocks noChangeShapeType="1"/>
              </p:cNvSpPr>
              <p:nvPr/>
            </p:nvSpPr>
            <p:spPr bwMode="auto">
              <a:xfrm flipV="1">
                <a:off x="3231" y="95"/>
                <a:ext cx="58" cy="58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44" name="Line 96"/>
              <p:cNvSpPr>
                <a:spLocks noChangeShapeType="1"/>
              </p:cNvSpPr>
              <p:nvPr/>
            </p:nvSpPr>
            <p:spPr bwMode="auto">
              <a:xfrm flipH="1">
                <a:off x="3282" y="95"/>
                <a:ext cx="7" cy="37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45" name="Line 97"/>
              <p:cNvSpPr>
                <a:spLocks noChangeShapeType="1"/>
              </p:cNvSpPr>
              <p:nvPr/>
            </p:nvSpPr>
            <p:spPr bwMode="auto">
              <a:xfrm flipH="1">
                <a:off x="3253" y="95"/>
                <a:ext cx="36" cy="8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9542" name="Oval 93"/>
            <p:cNvSpPr>
              <a:spLocks noChangeArrowheads="1"/>
            </p:cNvSpPr>
            <p:nvPr/>
          </p:nvSpPr>
          <p:spPr bwMode="auto">
            <a:xfrm>
              <a:off x="1488" y="3440"/>
              <a:ext cx="132" cy="132"/>
            </a:xfrm>
            <a:prstGeom prst="ellipse">
              <a:avLst/>
            </a:prstGeom>
            <a:solidFill>
              <a:srgbClr val="FF0000"/>
            </a:solidFill>
            <a:ln w="1117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3" name="Group 171"/>
          <p:cNvGrpSpPr>
            <a:grpSpLocks/>
          </p:cNvGrpSpPr>
          <p:nvPr/>
        </p:nvGrpSpPr>
        <p:grpSpPr bwMode="auto">
          <a:xfrm>
            <a:off x="5037138" y="5703888"/>
            <a:ext cx="519112" cy="355600"/>
            <a:chOff x="2256" y="3072"/>
            <a:chExt cx="327" cy="224"/>
          </a:xfrm>
        </p:grpSpPr>
        <p:grpSp>
          <p:nvGrpSpPr>
            <p:cNvPr id="19532" name="Group 172"/>
            <p:cNvGrpSpPr>
              <a:grpSpLocks/>
            </p:cNvGrpSpPr>
            <p:nvPr/>
          </p:nvGrpSpPr>
          <p:grpSpPr bwMode="auto">
            <a:xfrm>
              <a:off x="2354" y="3072"/>
              <a:ext cx="58" cy="58"/>
              <a:chOff x="4253" y="-78"/>
              <a:chExt cx="58" cy="58"/>
            </a:xfrm>
          </p:grpSpPr>
          <p:sp>
            <p:nvSpPr>
              <p:cNvPr id="19538" name="Line 173"/>
              <p:cNvSpPr>
                <a:spLocks noChangeShapeType="1"/>
              </p:cNvSpPr>
              <p:nvPr/>
            </p:nvSpPr>
            <p:spPr bwMode="auto">
              <a:xfrm flipV="1">
                <a:off x="4253" y="-78"/>
                <a:ext cx="58" cy="58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39" name="Line 174"/>
              <p:cNvSpPr>
                <a:spLocks noChangeShapeType="1"/>
              </p:cNvSpPr>
              <p:nvPr/>
            </p:nvSpPr>
            <p:spPr bwMode="auto">
              <a:xfrm flipH="1">
                <a:off x="4304" y="-78"/>
                <a:ext cx="7" cy="36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40" name="Line 175"/>
              <p:cNvSpPr>
                <a:spLocks noChangeShapeType="1"/>
              </p:cNvSpPr>
              <p:nvPr/>
            </p:nvSpPr>
            <p:spPr bwMode="auto">
              <a:xfrm flipH="1">
                <a:off x="4275" y="-78"/>
                <a:ext cx="36" cy="7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9533" name="Group 176"/>
            <p:cNvGrpSpPr>
              <a:grpSpLocks/>
            </p:cNvGrpSpPr>
            <p:nvPr/>
          </p:nvGrpSpPr>
          <p:grpSpPr bwMode="auto">
            <a:xfrm>
              <a:off x="2451" y="3111"/>
              <a:ext cx="132" cy="185"/>
              <a:chOff x="2451" y="3111"/>
              <a:chExt cx="132" cy="185"/>
            </a:xfrm>
          </p:grpSpPr>
          <p:sp>
            <p:nvSpPr>
              <p:cNvPr id="19535" name="Line 177"/>
              <p:cNvSpPr>
                <a:spLocks noChangeShapeType="1"/>
              </p:cNvSpPr>
              <p:nvPr/>
            </p:nvSpPr>
            <p:spPr bwMode="auto">
              <a:xfrm>
                <a:off x="2513" y="3217"/>
                <a:ext cx="1" cy="79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36" name="Line 178"/>
              <p:cNvSpPr>
                <a:spLocks noChangeShapeType="1"/>
              </p:cNvSpPr>
              <p:nvPr/>
            </p:nvSpPr>
            <p:spPr bwMode="auto">
              <a:xfrm>
                <a:off x="2492" y="3274"/>
                <a:ext cx="43" cy="1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37" name="Oval 179"/>
              <p:cNvSpPr>
                <a:spLocks noChangeArrowheads="1"/>
              </p:cNvSpPr>
              <p:nvPr/>
            </p:nvSpPr>
            <p:spPr bwMode="auto">
              <a:xfrm>
                <a:off x="2451" y="3111"/>
                <a:ext cx="132" cy="131"/>
              </a:xfrm>
              <a:prstGeom prst="ellipse">
                <a:avLst/>
              </a:prstGeom>
              <a:solidFill>
                <a:srgbClr val="FF0000"/>
              </a:solidFill>
              <a:ln w="1117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9534" name="Oval 180"/>
            <p:cNvSpPr>
              <a:spLocks noChangeArrowheads="1"/>
            </p:cNvSpPr>
            <p:nvPr/>
          </p:nvSpPr>
          <p:spPr bwMode="auto">
            <a:xfrm>
              <a:off x="2256" y="3104"/>
              <a:ext cx="131" cy="131"/>
            </a:xfrm>
            <a:prstGeom prst="ellipse">
              <a:avLst/>
            </a:prstGeom>
            <a:solidFill>
              <a:srgbClr val="FF0000"/>
            </a:solidFill>
            <a:ln w="1117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9510" name="Group 181"/>
          <p:cNvGrpSpPr>
            <a:grpSpLocks/>
          </p:cNvGrpSpPr>
          <p:nvPr/>
        </p:nvGrpSpPr>
        <p:grpSpPr bwMode="auto">
          <a:xfrm>
            <a:off x="5192713" y="4687888"/>
            <a:ext cx="209550" cy="293687"/>
            <a:chOff x="2400" y="2736"/>
            <a:chExt cx="132" cy="185"/>
          </a:xfrm>
        </p:grpSpPr>
        <p:grpSp>
          <p:nvGrpSpPr>
            <p:cNvPr id="19528" name="Group 182"/>
            <p:cNvGrpSpPr>
              <a:grpSpLocks/>
            </p:cNvGrpSpPr>
            <p:nvPr/>
          </p:nvGrpSpPr>
          <p:grpSpPr bwMode="auto">
            <a:xfrm>
              <a:off x="2441" y="2841"/>
              <a:ext cx="43" cy="80"/>
              <a:chOff x="2441" y="2841"/>
              <a:chExt cx="43" cy="80"/>
            </a:xfrm>
          </p:grpSpPr>
          <p:sp>
            <p:nvSpPr>
              <p:cNvPr id="19530" name="Line 183"/>
              <p:cNvSpPr>
                <a:spLocks noChangeShapeType="1"/>
              </p:cNvSpPr>
              <p:nvPr/>
            </p:nvSpPr>
            <p:spPr bwMode="auto">
              <a:xfrm>
                <a:off x="2463" y="2841"/>
                <a:ext cx="1" cy="80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31" name="Line 184"/>
              <p:cNvSpPr>
                <a:spLocks noChangeShapeType="1"/>
              </p:cNvSpPr>
              <p:nvPr/>
            </p:nvSpPr>
            <p:spPr bwMode="auto">
              <a:xfrm>
                <a:off x="2441" y="2899"/>
                <a:ext cx="43" cy="1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9529" name="Oval 185"/>
            <p:cNvSpPr>
              <a:spLocks noChangeArrowheads="1"/>
            </p:cNvSpPr>
            <p:nvPr/>
          </p:nvSpPr>
          <p:spPr bwMode="auto">
            <a:xfrm>
              <a:off x="2400" y="2736"/>
              <a:ext cx="132" cy="131"/>
            </a:xfrm>
            <a:prstGeom prst="ellipse">
              <a:avLst/>
            </a:prstGeom>
            <a:solidFill>
              <a:srgbClr val="FF0000"/>
            </a:solidFill>
            <a:ln w="1117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9511" name="Group 186"/>
          <p:cNvGrpSpPr>
            <a:grpSpLocks/>
          </p:cNvGrpSpPr>
          <p:nvPr/>
        </p:nvGrpSpPr>
        <p:grpSpPr bwMode="auto">
          <a:xfrm>
            <a:off x="2486025" y="3438525"/>
            <a:ext cx="244475" cy="260350"/>
            <a:chOff x="1488" y="3408"/>
            <a:chExt cx="154" cy="164"/>
          </a:xfrm>
        </p:grpSpPr>
        <p:grpSp>
          <p:nvGrpSpPr>
            <p:cNvPr id="19523" name="Group 187"/>
            <p:cNvGrpSpPr>
              <a:grpSpLocks/>
            </p:cNvGrpSpPr>
            <p:nvPr/>
          </p:nvGrpSpPr>
          <p:grpSpPr bwMode="auto">
            <a:xfrm>
              <a:off x="1584" y="3408"/>
              <a:ext cx="58" cy="48"/>
              <a:chOff x="3231" y="95"/>
              <a:chExt cx="58" cy="58"/>
            </a:xfrm>
          </p:grpSpPr>
          <p:sp>
            <p:nvSpPr>
              <p:cNvPr id="19525" name="Line 188"/>
              <p:cNvSpPr>
                <a:spLocks noChangeShapeType="1"/>
              </p:cNvSpPr>
              <p:nvPr/>
            </p:nvSpPr>
            <p:spPr bwMode="auto">
              <a:xfrm flipV="1">
                <a:off x="3231" y="95"/>
                <a:ext cx="58" cy="58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26" name="Line 189"/>
              <p:cNvSpPr>
                <a:spLocks noChangeShapeType="1"/>
              </p:cNvSpPr>
              <p:nvPr/>
            </p:nvSpPr>
            <p:spPr bwMode="auto">
              <a:xfrm flipH="1">
                <a:off x="3282" y="95"/>
                <a:ext cx="7" cy="37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27" name="Line 190"/>
              <p:cNvSpPr>
                <a:spLocks noChangeShapeType="1"/>
              </p:cNvSpPr>
              <p:nvPr/>
            </p:nvSpPr>
            <p:spPr bwMode="auto">
              <a:xfrm flipH="1">
                <a:off x="3253" y="95"/>
                <a:ext cx="36" cy="8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9524" name="Oval 191"/>
            <p:cNvSpPr>
              <a:spLocks noChangeArrowheads="1"/>
            </p:cNvSpPr>
            <p:nvPr/>
          </p:nvSpPr>
          <p:spPr bwMode="auto">
            <a:xfrm>
              <a:off x="1488" y="3440"/>
              <a:ext cx="132" cy="132"/>
            </a:xfrm>
            <a:prstGeom prst="ellipse">
              <a:avLst/>
            </a:prstGeom>
            <a:solidFill>
              <a:srgbClr val="FFFFFF"/>
            </a:solidFill>
            <a:ln w="1117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0" name="Group 203"/>
          <p:cNvGrpSpPr>
            <a:grpSpLocks/>
          </p:cNvGrpSpPr>
          <p:nvPr/>
        </p:nvGrpSpPr>
        <p:grpSpPr bwMode="auto">
          <a:xfrm>
            <a:off x="5032375" y="3438525"/>
            <a:ext cx="519113" cy="355600"/>
            <a:chOff x="3085" y="1949"/>
            <a:chExt cx="327" cy="224"/>
          </a:xfrm>
        </p:grpSpPr>
        <p:sp>
          <p:nvSpPr>
            <p:cNvPr id="19515" name="Line 195"/>
            <p:cNvSpPr>
              <a:spLocks noChangeShapeType="1"/>
            </p:cNvSpPr>
            <p:nvPr/>
          </p:nvSpPr>
          <p:spPr bwMode="auto">
            <a:xfrm>
              <a:off x="3342" y="2094"/>
              <a:ext cx="1" cy="79"/>
            </a:xfrm>
            <a:prstGeom prst="line">
              <a:avLst/>
            </a:prstGeom>
            <a:noFill/>
            <a:ln w="1117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516" name="Line 196"/>
            <p:cNvSpPr>
              <a:spLocks noChangeShapeType="1"/>
            </p:cNvSpPr>
            <p:nvPr/>
          </p:nvSpPr>
          <p:spPr bwMode="auto">
            <a:xfrm>
              <a:off x="3321" y="2151"/>
              <a:ext cx="43" cy="1"/>
            </a:xfrm>
            <a:prstGeom prst="line">
              <a:avLst/>
            </a:prstGeom>
            <a:noFill/>
            <a:ln w="11176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19517" name="Group 199"/>
            <p:cNvGrpSpPr>
              <a:grpSpLocks/>
            </p:cNvGrpSpPr>
            <p:nvPr/>
          </p:nvGrpSpPr>
          <p:grpSpPr bwMode="auto">
            <a:xfrm>
              <a:off x="3183" y="1949"/>
              <a:ext cx="58" cy="58"/>
              <a:chOff x="4253" y="-78"/>
              <a:chExt cx="58" cy="58"/>
            </a:xfrm>
          </p:grpSpPr>
          <p:sp>
            <p:nvSpPr>
              <p:cNvPr id="19520" name="Line 200"/>
              <p:cNvSpPr>
                <a:spLocks noChangeShapeType="1"/>
              </p:cNvSpPr>
              <p:nvPr/>
            </p:nvSpPr>
            <p:spPr bwMode="auto">
              <a:xfrm flipV="1">
                <a:off x="4253" y="-78"/>
                <a:ext cx="58" cy="58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21" name="Line 201"/>
              <p:cNvSpPr>
                <a:spLocks noChangeShapeType="1"/>
              </p:cNvSpPr>
              <p:nvPr/>
            </p:nvSpPr>
            <p:spPr bwMode="auto">
              <a:xfrm flipH="1">
                <a:off x="4304" y="-78"/>
                <a:ext cx="7" cy="36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22" name="Line 202"/>
              <p:cNvSpPr>
                <a:spLocks noChangeShapeType="1"/>
              </p:cNvSpPr>
              <p:nvPr/>
            </p:nvSpPr>
            <p:spPr bwMode="auto">
              <a:xfrm flipH="1">
                <a:off x="4275" y="-78"/>
                <a:ext cx="36" cy="7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9518" name="Oval 194"/>
            <p:cNvSpPr>
              <a:spLocks noChangeArrowheads="1"/>
            </p:cNvSpPr>
            <p:nvPr/>
          </p:nvSpPr>
          <p:spPr bwMode="auto">
            <a:xfrm>
              <a:off x="3280" y="1988"/>
              <a:ext cx="132" cy="131"/>
            </a:xfrm>
            <a:prstGeom prst="ellipse">
              <a:avLst/>
            </a:prstGeom>
            <a:solidFill>
              <a:srgbClr val="FFFFFF"/>
            </a:solidFill>
            <a:ln w="1117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519" name="Oval 198"/>
            <p:cNvSpPr>
              <a:spLocks noChangeArrowheads="1"/>
            </p:cNvSpPr>
            <p:nvPr/>
          </p:nvSpPr>
          <p:spPr bwMode="auto">
            <a:xfrm>
              <a:off x="3085" y="1981"/>
              <a:ext cx="131" cy="131"/>
            </a:xfrm>
            <a:prstGeom prst="ellipse">
              <a:avLst/>
            </a:prstGeom>
            <a:solidFill>
              <a:srgbClr val="FFFFFF"/>
            </a:solidFill>
            <a:ln w="1117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4781" name="Text Box 205"/>
          <p:cNvSpPr txBox="1">
            <a:spLocks noChangeArrowheads="1"/>
          </p:cNvSpPr>
          <p:nvPr/>
        </p:nvSpPr>
        <p:spPr bwMode="auto">
          <a:xfrm>
            <a:off x="6405563" y="5008563"/>
            <a:ext cx="2043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z="1200" b="1" i="1">
                <a:latin typeface="Arial" pitchFamily="34" charset="0"/>
              </a:rPr>
              <a:t>mod</a:t>
            </a:r>
            <a:r>
              <a:rPr lang="fr-FR" sz="1200" b="1">
                <a:latin typeface="Arial" pitchFamily="34" charset="0"/>
              </a:rPr>
              <a:t> </a:t>
            </a:r>
            <a:r>
              <a:rPr lang="fr-FR" sz="1200" b="1" i="1">
                <a:latin typeface="Arial" pitchFamily="34" charset="0"/>
              </a:rPr>
              <a:t>resc</a:t>
            </a:r>
            <a:r>
              <a:rPr lang="fr-FR" sz="1200" b="1">
                <a:latin typeface="Arial" pitchFamily="34" charset="0"/>
              </a:rPr>
              <a:t> model</a:t>
            </a:r>
            <a:endParaRPr lang="en-GB" sz="1200"/>
          </a:p>
          <a:p>
            <a:r>
              <a:rPr lang="en-GB" sz="1000">
                <a:latin typeface="Arial" pitchFamily="34" charset="0"/>
              </a:rPr>
              <a:t>Werren, J.H., 1997 </a:t>
            </a:r>
            <a:r>
              <a:rPr lang="en-GB" sz="1000" i="1">
                <a:latin typeface="Arial" pitchFamily="34" charset="0"/>
              </a:rPr>
              <a:t>Biology of Wolbachia</a:t>
            </a:r>
            <a:r>
              <a:rPr lang="en-GB" sz="1000">
                <a:latin typeface="Arial" pitchFamily="34" charset="0"/>
              </a:rPr>
              <a:t>. Annu. Rev. Entomol. </a:t>
            </a:r>
            <a:r>
              <a:rPr lang="en-GB" sz="1000" b="1">
                <a:latin typeface="Arial" pitchFamily="34" charset="0"/>
              </a:rPr>
              <a:t>42</a:t>
            </a:r>
            <a:r>
              <a:rPr lang="en-GB" sz="1000">
                <a:latin typeface="Arial" pitchFamily="34" charset="0"/>
              </a:rPr>
              <a:t>:587-609</a:t>
            </a:r>
            <a:r>
              <a:rPr lang="en-GB" sz="1200"/>
              <a:t>.</a:t>
            </a:r>
          </a:p>
        </p:txBody>
      </p:sp>
      <p:sp>
        <p:nvSpPr>
          <p:cNvPr id="19514" name="Espace réservé du numéro de diapositive 139"/>
          <p:cNvSpPr>
            <a:spLocks noGrp="1"/>
          </p:cNvSpPr>
          <p:nvPr>
            <p:ph type="sldNum" sz="quarter" idx="12"/>
          </p:nvPr>
        </p:nvSpPr>
        <p:spPr>
          <a:xfrm>
            <a:off x="6508750" y="64008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D9284E36-5BC2-43EE-B420-C6FD7ED0A072}" type="slidenum">
              <a:rPr lang="fr-FR" smtClean="0"/>
              <a:pPr/>
              <a:t>17</a:t>
            </a:fld>
            <a:endParaRPr lang="fr-FR" smtClean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pic>
        <p:nvPicPr>
          <p:cNvPr id="106" name="Picture 1031" descr="MOSQUI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660" y="546640"/>
            <a:ext cx="22860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</a:p>
        </p:txBody>
      </p:sp>
      <p:sp>
        <p:nvSpPr>
          <p:cNvPr id="20483" name="Rectangle 4"/>
          <p:cNvSpPr>
            <a:spLocks noGrp="1" noChangeArrowheads="1"/>
          </p:cNvSpPr>
          <p:nvPr>
            <p:ph type="title"/>
          </p:nvPr>
        </p:nvSpPr>
        <p:spPr>
          <a:xfrm>
            <a:off x="554038" y="60325"/>
            <a:ext cx="4572000" cy="1143000"/>
          </a:xfrm>
          <a:noFill/>
        </p:spPr>
        <p:txBody>
          <a:bodyPr/>
          <a:lstStyle/>
          <a:p>
            <a:pPr eaLnBrk="1" hangingPunct="1"/>
            <a:r>
              <a:rPr lang="fr-FR" smtClean="0"/>
              <a:t>Manipulations…?</a:t>
            </a:r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993775" y="1639888"/>
            <a:ext cx="7391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2800" i="1"/>
              <a:t>Mort des mâles </a:t>
            </a:r>
            <a:r>
              <a:rPr lang="fr-FR" sz="2000" i="1"/>
              <a:t>ou male-killing</a:t>
            </a:r>
          </a:p>
          <a:p>
            <a:pPr marL="1143000" lvl="2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fr-FR" sz="2000" i="1"/>
              <a:t>revue in Hurst et al. 1999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746375" y="3621088"/>
            <a:ext cx="3498850" cy="1077912"/>
            <a:chOff x="1296" y="2064"/>
            <a:chExt cx="2204" cy="679"/>
          </a:xfrm>
        </p:grpSpPr>
        <p:sp>
          <p:nvSpPr>
            <p:cNvPr id="20504" name="Rectangle 7"/>
            <p:cNvSpPr>
              <a:spLocks noChangeArrowheads="1"/>
            </p:cNvSpPr>
            <p:nvPr/>
          </p:nvSpPr>
          <p:spPr bwMode="auto">
            <a:xfrm>
              <a:off x="1635" y="2080"/>
              <a:ext cx="7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600">
                  <a:solidFill>
                    <a:srgbClr val="000000"/>
                  </a:solidFill>
                  <a:latin typeface="AvantGarde" pitchFamily="34" charset="0"/>
                </a:rPr>
                <a:t>X</a:t>
              </a:r>
              <a:endParaRPr lang="fr-FR"/>
            </a:p>
          </p:txBody>
        </p:sp>
        <p:grpSp>
          <p:nvGrpSpPr>
            <p:cNvPr id="20505" name="Group 8"/>
            <p:cNvGrpSpPr>
              <a:grpSpLocks/>
            </p:cNvGrpSpPr>
            <p:nvPr/>
          </p:nvGrpSpPr>
          <p:grpSpPr bwMode="auto">
            <a:xfrm>
              <a:off x="1297" y="2074"/>
              <a:ext cx="156" cy="164"/>
              <a:chOff x="1706" y="2964"/>
              <a:chExt cx="156" cy="164"/>
            </a:xfrm>
          </p:grpSpPr>
          <p:grpSp>
            <p:nvGrpSpPr>
              <p:cNvPr id="20541" name="Group 9"/>
              <p:cNvGrpSpPr>
                <a:grpSpLocks/>
              </p:cNvGrpSpPr>
              <p:nvPr/>
            </p:nvGrpSpPr>
            <p:grpSpPr bwMode="auto">
              <a:xfrm>
                <a:off x="1804" y="2964"/>
                <a:ext cx="58" cy="58"/>
                <a:chOff x="1804" y="2964"/>
                <a:chExt cx="58" cy="58"/>
              </a:xfrm>
            </p:grpSpPr>
            <p:sp>
              <p:nvSpPr>
                <p:cNvPr id="20543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1804" y="2964"/>
                  <a:ext cx="58" cy="5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544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855" y="2964"/>
                  <a:ext cx="7" cy="3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545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826" y="2964"/>
                  <a:ext cx="36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0542" name="Oval 13"/>
              <p:cNvSpPr>
                <a:spLocks noChangeArrowheads="1"/>
              </p:cNvSpPr>
              <p:nvPr/>
            </p:nvSpPr>
            <p:spPr bwMode="auto">
              <a:xfrm>
                <a:off x="1706" y="2996"/>
                <a:ext cx="131" cy="132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0506" name="Group 14"/>
            <p:cNvGrpSpPr>
              <a:grpSpLocks/>
            </p:cNvGrpSpPr>
            <p:nvPr/>
          </p:nvGrpSpPr>
          <p:grpSpPr bwMode="auto">
            <a:xfrm>
              <a:off x="1833" y="2064"/>
              <a:ext cx="131" cy="185"/>
              <a:chOff x="2235" y="2982"/>
              <a:chExt cx="131" cy="185"/>
            </a:xfrm>
          </p:grpSpPr>
          <p:sp>
            <p:nvSpPr>
              <p:cNvPr id="20538" name="Line 15"/>
              <p:cNvSpPr>
                <a:spLocks noChangeShapeType="1"/>
              </p:cNvSpPr>
              <p:nvPr/>
            </p:nvSpPr>
            <p:spPr bwMode="auto">
              <a:xfrm>
                <a:off x="2297" y="3087"/>
                <a:ext cx="1" cy="8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39" name="Line 16"/>
              <p:cNvSpPr>
                <a:spLocks noChangeShapeType="1"/>
              </p:cNvSpPr>
              <p:nvPr/>
            </p:nvSpPr>
            <p:spPr bwMode="auto">
              <a:xfrm>
                <a:off x="2275" y="3145"/>
                <a:ext cx="43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40" name="Oval 17"/>
              <p:cNvSpPr>
                <a:spLocks noChangeArrowheads="1"/>
              </p:cNvSpPr>
              <p:nvPr/>
            </p:nvSpPr>
            <p:spPr bwMode="auto">
              <a:xfrm>
                <a:off x="2235" y="2982"/>
                <a:ext cx="131" cy="131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0507" name="Group 18"/>
            <p:cNvGrpSpPr>
              <a:grpSpLocks/>
            </p:cNvGrpSpPr>
            <p:nvPr/>
          </p:nvGrpSpPr>
          <p:grpSpPr bwMode="auto">
            <a:xfrm>
              <a:off x="2114" y="2135"/>
              <a:ext cx="232" cy="43"/>
              <a:chOff x="2521" y="3138"/>
              <a:chExt cx="232" cy="43"/>
            </a:xfrm>
          </p:grpSpPr>
          <p:sp>
            <p:nvSpPr>
              <p:cNvPr id="20535" name="Line 19"/>
              <p:cNvSpPr>
                <a:spLocks noChangeShapeType="1"/>
              </p:cNvSpPr>
              <p:nvPr/>
            </p:nvSpPr>
            <p:spPr bwMode="auto">
              <a:xfrm>
                <a:off x="2521" y="3160"/>
                <a:ext cx="232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36" name="Line 20"/>
              <p:cNvSpPr>
                <a:spLocks noChangeShapeType="1"/>
              </p:cNvSpPr>
              <p:nvPr/>
            </p:nvSpPr>
            <p:spPr bwMode="auto">
              <a:xfrm flipH="1">
                <a:off x="2717" y="3160"/>
                <a:ext cx="36" cy="2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37" name="Line 21"/>
              <p:cNvSpPr>
                <a:spLocks noChangeShapeType="1"/>
              </p:cNvSpPr>
              <p:nvPr/>
            </p:nvSpPr>
            <p:spPr bwMode="auto">
              <a:xfrm flipH="1" flipV="1">
                <a:off x="2717" y="3138"/>
                <a:ext cx="36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0508" name="Group 22"/>
            <p:cNvGrpSpPr>
              <a:grpSpLocks/>
            </p:cNvGrpSpPr>
            <p:nvPr/>
          </p:nvGrpSpPr>
          <p:grpSpPr bwMode="auto">
            <a:xfrm>
              <a:off x="2776" y="2074"/>
              <a:ext cx="156" cy="164"/>
              <a:chOff x="3162" y="2964"/>
              <a:chExt cx="156" cy="164"/>
            </a:xfrm>
          </p:grpSpPr>
          <p:grpSp>
            <p:nvGrpSpPr>
              <p:cNvPr id="20530" name="Group 23"/>
              <p:cNvGrpSpPr>
                <a:grpSpLocks/>
              </p:cNvGrpSpPr>
              <p:nvPr/>
            </p:nvGrpSpPr>
            <p:grpSpPr bwMode="auto">
              <a:xfrm>
                <a:off x="3260" y="2964"/>
                <a:ext cx="58" cy="58"/>
                <a:chOff x="3260" y="2964"/>
                <a:chExt cx="58" cy="58"/>
              </a:xfrm>
            </p:grpSpPr>
            <p:sp>
              <p:nvSpPr>
                <p:cNvPr id="20532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3260" y="2964"/>
                  <a:ext cx="58" cy="5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533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311" y="2964"/>
                  <a:ext cx="7" cy="3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534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3282" y="2964"/>
                  <a:ext cx="36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0531" name="Oval 27"/>
              <p:cNvSpPr>
                <a:spLocks noChangeArrowheads="1"/>
              </p:cNvSpPr>
              <p:nvPr/>
            </p:nvSpPr>
            <p:spPr bwMode="auto">
              <a:xfrm>
                <a:off x="3162" y="2996"/>
                <a:ext cx="132" cy="132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0509" name="Rectangle 28"/>
            <p:cNvSpPr>
              <a:spLocks noChangeArrowheads="1"/>
            </p:cNvSpPr>
            <p:nvPr/>
          </p:nvSpPr>
          <p:spPr bwMode="auto">
            <a:xfrm>
              <a:off x="2523" y="2094"/>
              <a:ext cx="19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50%</a:t>
              </a:r>
              <a:endParaRPr lang="fr-FR"/>
            </a:p>
          </p:txBody>
        </p:sp>
        <p:grpSp>
          <p:nvGrpSpPr>
            <p:cNvPr id="20510" name="Group 29"/>
            <p:cNvGrpSpPr>
              <a:grpSpLocks/>
            </p:cNvGrpSpPr>
            <p:nvPr/>
          </p:nvGrpSpPr>
          <p:grpSpPr bwMode="auto">
            <a:xfrm>
              <a:off x="3369" y="2064"/>
              <a:ext cx="131" cy="185"/>
              <a:chOff x="3923" y="2989"/>
              <a:chExt cx="131" cy="185"/>
            </a:xfrm>
          </p:grpSpPr>
          <p:sp>
            <p:nvSpPr>
              <p:cNvPr id="20527" name="Line 30"/>
              <p:cNvSpPr>
                <a:spLocks noChangeShapeType="1"/>
              </p:cNvSpPr>
              <p:nvPr/>
            </p:nvSpPr>
            <p:spPr bwMode="auto">
              <a:xfrm>
                <a:off x="3985" y="3094"/>
                <a:ext cx="1" cy="8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28" name="Line 31"/>
              <p:cNvSpPr>
                <a:spLocks noChangeShapeType="1"/>
              </p:cNvSpPr>
              <p:nvPr/>
            </p:nvSpPr>
            <p:spPr bwMode="auto">
              <a:xfrm>
                <a:off x="3963" y="3152"/>
                <a:ext cx="44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29" name="Oval 32"/>
              <p:cNvSpPr>
                <a:spLocks noChangeArrowheads="1"/>
              </p:cNvSpPr>
              <p:nvPr/>
            </p:nvSpPr>
            <p:spPr bwMode="auto">
              <a:xfrm>
                <a:off x="3923" y="2989"/>
                <a:ext cx="131" cy="131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0511" name="Rectangle 33"/>
            <p:cNvSpPr>
              <a:spLocks noChangeArrowheads="1"/>
            </p:cNvSpPr>
            <p:nvPr/>
          </p:nvSpPr>
          <p:spPr bwMode="auto">
            <a:xfrm>
              <a:off x="3132" y="2094"/>
              <a:ext cx="19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50%</a:t>
              </a:r>
              <a:endParaRPr lang="fr-FR"/>
            </a:p>
          </p:txBody>
        </p:sp>
        <p:sp>
          <p:nvSpPr>
            <p:cNvPr id="20512" name="Rectangle 34"/>
            <p:cNvSpPr>
              <a:spLocks noChangeArrowheads="1"/>
            </p:cNvSpPr>
            <p:nvPr/>
          </p:nvSpPr>
          <p:spPr bwMode="auto">
            <a:xfrm>
              <a:off x="1634" y="2573"/>
              <a:ext cx="7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600">
                  <a:solidFill>
                    <a:srgbClr val="000000"/>
                  </a:solidFill>
                  <a:latin typeface="AvantGarde" pitchFamily="34" charset="0"/>
                </a:rPr>
                <a:t>X</a:t>
              </a:r>
              <a:endParaRPr lang="fr-FR"/>
            </a:p>
          </p:txBody>
        </p:sp>
        <p:grpSp>
          <p:nvGrpSpPr>
            <p:cNvPr id="20513" name="Group 35"/>
            <p:cNvGrpSpPr>
              <a:grpSpLocks/>
            </p:cNvGrpSpPr>
            <p:nvPr/>
          </p:nvGrpSpPr>
          <p:grpSpPr bwMode="auto">
            <a:xfrm>
              <a:off x="1296" y="2568"/>
              <a:ext cx="156" cy="164"/>
              <a:chOff x="1706" y="2964"/>
              <a:chExt cx="156" cy="164"/>
            </a:xfrm>
          </p:grpSpPr>
          <p:grpSp>
            <p:nvGrpSpPr>
              <p:cNvPr id="20522" name="Group 36"/>
              <p:cNvGrpSpPr>
                <a:grpSpLocks/>
              </p:cNvGrpSpPr>
              <p:nvPr/>
            </p:nvGrpSpPr>
            <p:grpSpPr bwMode="auto">
              <a:xfrm>
                <a:off x="1804" y="2964"/>
                <a:ext cx="58" cy="58"/>
                <a:chOff x="1804" y="2964"/>
                <a:chExt cx="58" cy="58"/>
              </a:xfrm>
            </p:grpSpPr>
            <p:sp>
              <p:nvSpPr>
                <p:cNvPr id="20524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1804" y="2964"/>
                  <a:ext cx="58" cy="5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525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1855" y="2964"/>
                  <a:ext cx="7" cy="3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526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1826" y="2964"/>
                  <a:ext cx="36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0523" name="Oval 40"/>
              <p:cNvSpPr>
                <a:spLocks noChangeArrowheads="1"/>
              </p:cNvSpPr>
              <p:nvPr/>
            </p:nvSpPr>
            <p:spPr bwMode="auto">
              <a:xfrm>
                <a:off x="1706" y="2996"/>
                <a:ext cx="131" cy="132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0514" name="Group 41"/>
            <p:cNvGrpSpPr>
              <a:grpSpLocks/>
            </p:cNvGrpSpPr>
            <p:nvPr/>
          </p:nvGrpSpPr>
          <p:grpSpPr bwMode="auto">
            <a:xfrm>
              <a:off x="2113" y="2629"/>
              <a:ext cx="232" cy="43"/>
              <a:chOff x="2521" y="3138"/>
              <a:chExt cx="232" cy="43"/>
            </a:xfrm>
          </p:grpSpPr>
          <p:sp>
            <p:nvSpPr>
              <p:cNvPr id="20519" name="Line 42"/>
              <p:cNvSpPr>
                <a:spLocks noChangeShapeType="1"/>
              </p:cNvSpPr>
              <p:nvPr/>
            </p:nvSpPr>
            <p:spPr bwMode="auto">
              <a:xfrm>
                <a:off x="2521" y="3160"/>
                <a:ext cx="232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20" name="Line 43"/>
              <p:cNvSpPr>
                <a:spLocks noChangeShapeType="1"/>
              </p:cNvSpPr>
              <p:nvPr/>
            </p:nvSpPr>
            <p:spPr bwMode="auto">
              <a:xfrm flipH="1">
                <a:off x="2717" y="3160"/>
                <a:ext cx="36" cy="2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21" name="Line 44"/>
              <p:cNvSpPr>
                <a:spLocks noChangeShapeType="1"/>
              </p:cNvSpPr>
              <p:nvPr/>
            </p:nvSpPr>
            <p:spPr bwMode="auto">
              <a:xfrm flipH="1" flipV="1">
                <a:off x="2717" y="3138"/>
                <a:ext cx="36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0515" name="Group 45"/>
            <p:cNvGrpSpPr>
              <a:grpSpLocks/>
            </p:cNvGrpSpPr>
            <p:nvPr/>
          </p:nvGrpSpPr>
          <p:grpSpPr bwMode="auto">
            <a:xfrm>
              <a:off x="1833" y="2558"/>
              <a:ext cx="131" cy="185"/>
              <a:chOff x="2235" y="3648"/>
              <a:chExt cx="131" cy="185"/>
            </a:xfrm>
          </p:grpSpPr>
          <p:sp>
            <p:nvSpPr>
              <p:cNvPr id="20516" name="Line 46"/>
              <p:cNvSpPr>
                <a:spLocks noChangeShapeType="1"/>
              </p:cNvSpPr>
              <p:nvPr/>
            </p:nvSpPr>
            <p:spPr bwMode="auto">
              <a:xfrm>
                <a:off x="2297" y="3754"/>
                <a:ext cx="1" cy="7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17" name="Line 47"/>
              <p:cNvSpPr>
                <a:spLocks noChangeShapeType="1"/>
              </p:cNvSpPr>
              <p:nvPr/>
            </p:nvSpPr>
            <p:spPr bwMode="auto">
              <a:xfrm>
                <a:off x="2275" y="3812"/>
                <a:ext cx="43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18" name="Oval 48"/>
              <p:cNvSpPr>
                <a:spLocks noChangeArrowheads="1"/>
              </p:cNvSpPr>
              <p:nvPr/>
            </p:nvSpPr>
            <p:spPr bwMode="auto">
              <a:xfrm>
                <a:off x="2235" y="3648"/>
                <a:ext cx="131" cy="132"/>
              </a:xfrm>
              <a:prstGeom prst="ellipse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14" name="Group 49"/>
          <p:cNvGrpSpPr>
            <a:grpSpLocks/>
          </p:cNvGrpSpPr>
          <p:nvPr/>
        </p:nvGrpSpPr>
        <p:grpSpPr bwMode="auto">
          <a:xfrm>
            <a:off x="4500563" y="4200525"/>
            <a:ext cx="1579562" cy="685800"/>
            <a:chOff x="2505" y="2457"/>
            <a:chExt cx="995" cy="432"/>
          </a:xfrm>
        </p:grpSpPr>
        <p:pic>
          <p:nvPicPr>
            <p:cNvPr id="20491" name="Picture 50" descr="BD14755_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" y="2457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2" name="Rectangle 51"/>
            <p:cNvSpPr>
              <a:spLocks noChangeArrowheads="1"/>
            </p:cNvSpPr>
            <p:nvPr/>
          </p:nvSpPr>
          <p:spPr bwMode="auto">
            <a:xfrm>
              <a:off x="2522" y="2588"/>
              <a:ext cx="19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50%</a:t>
              </a:r>
              <a:endParaRPr lang="fr-FR"/>
            </a:p>
          </p:txBody>
        </p:sp>
        <p:sp>
          <p:nvSpPr>
            <p:cNvPr id="20493" name="Rectangle 52"/>
            <p:cNvSpPr>
              <a:spLocks noChangeArrowheads="1"/>
            </p:cNvSpPr>
            <p:nvPr/>
          </p:nvSpPr>
          <p:spPr bwMode="auto">
            <a:xfrm>
              <a:off x="3131" y="2588"/>
              <a:ext cx="19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50%</a:t>
              </a:r>
              <a:endParaRPr lang="fr-FR"/>
            </a:p>
          </p:txBody>
        </p:sp>
        <p:grpSp>
          <p:nvGrpSpPr>
            <p:cNvPr id="20494" name="Group 53"/>
            <p:cNvGrpSpPr>
              <a:grpSpLocks/>
            </p:cNvGrpSpPr>
            <p:nvPr/>
          </p:nvGrpSpPr>
          <p:grpSpPr bwMode="auto">
            <a:xfrm>
              <a:off x="3369" y="2557"/>
              <a:ext cx="131" cy="185"/>
              <a:chOff x="2235" y="3648"/>
              <a:chExt cx="131" cy="185"/>
            </a:xfrm>
          </p:grpSpPr>
          <p:sp>
            <p:nvSpPr>
              <p:cNvPr id="20501" name="Line 54"/>
              <p:cNvSpPr>
                <a:spLocks noChangeShapeType="1"/>
              </p:cNvSpPr>
              <p:nvPr/>
            </p:nvSpPr>
            <p:spPr bwMode="auto">
              <a:xfrm>
                <a:off x="2297" y="3754"/>
                <a:ext cx="1" cy="7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02" name="Line 55"/>
              <p:cNvSpPr>
                <a:spLocks noChangeShapeType="1"/>
              </p:cNvSpPr>
              <p:nvPr/>
            </p:nvSpPr>
            <p:spPr bwMode="auto">
              <a:xfrm>
                <a:off x="2275" y="3812"/>
                <a:ext cx="43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03" name="Oval 56"/>
              <p:cNvSpPr>
                <a:spLocks noChangeArrowheads="1"/>
              </p:cNvSpPr>
              <p:nvPr/>
            </p:nvSpPr>
            <p:spPr bwMode="auto">
              <a:xfrm>
                <a:off x="2235" y="3648"/>
                <a:ext cx="131" cy="132"/>
              </a:xfrm>
              <a:prstGeom prst="ellipse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0495" name="Group 57"/>
            <p:cNvGrpSpPr>
              <a:grpSpLocks/>
            </p:cNvGrpSpPr>
            <p:nvPr/>
          </p:nvGrpSpPr>
          <p:grpSpPr bwMode="auto">
            <a:xfrm>
              <a:off x="2777" y="2568"/>
              <a:ext cx="156" cy="164"/>
              <a:chOff x="3133" y="95"/>
              <a:chExt cx="156" cy="164"/>
            </a:xfrm>
          </p:grpSpPr>
          <p:sp>
            <p:nvSpPr>
              <p:cNvPr id="20496" name="Oval 58"/>
              <p:cNvSpPr>
                <a:spLocks noChangeArrowheads="1"/>
              </p:cNvSpPr>
              <p:nvPr/>
            </p:nvSpPr>
            <p:spPr bwMode="auto">
              <a:xfrm>
                <a:off x="3133" y="127"/>
                <a:ext cx="132" cy="132"/>
              </a:xfrm>
              <a:prstGeom prst="ellipse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20497" name="Group 59"/>
              <p:cNvGrpSpPr>
                <a:grpSpLocks/>
              </p:cNvGrpSpPr>
              <p:nvPr/>
            </p:nvGrpSpPr>
            <p:grpSpPr bwMode="auto">
              <a:xfrm>
                <a:off x="3231" y="95"/>
                <a:ext cx="58" cy="58"/>
                <a:chOff x="3231" y="95"/>
                <a:chExt cx="58" cy="58"/>
              </a:xfrm>
            </p:grpSpPr>
            <p:sp>
              <p:nvSpPr>
                <p:cNvPr id="20498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3231" y="95"/>
                  <a:ext cx="58" cy="5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499" name="Line 61"/>
                <p:cNvSpPr>
                  <a:spLocks noChangeShapeType="1"/>
                </p:cNvSpPr>
                <p:nvPr/>
              </p:nvSpPr>
              <p:spPr bwMode="auto">
                <a:xfrm flipH="1">
                  <a:off x="3282" y="95"/>
                  <a:ext cx="7" cy="3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500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3253" y="95"/>
                  <a:ext cx="36" cy="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</p:grpSp>
      <p:sp>
        <p:nvSpPr>
          <p:cNvPr id="20487" name="Text Box 63"/>
          <p:cNvSpPr txBox="1">
            <a:spLocks noChangeArrowheads="1"/>
          </p:cNvSpPr>
          <p:nvPr/>
        </p:nvSpPr>
        <p:spPr bwMode="auto">
          <a:xfrm>
            <a:off x="1579563" y="5297488"/>
            <a:ext cx="6172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GB" sz="1600"/>
              <a:t>Hurst G.D.D. </a:t>
            </a:r>
            <a:r>
              <a:rPr lang="en-GB" sz="1600" i="1"/>
              <a:t>et al.</a:t>
            </a:r>
            <a:r>
              <a:rPr lang="en-GB" sz="1600"/>
              <a:t> 1999</a:t>
            </a:r>
          </a:p>
          <a:p>
            <a:pPr lvl="1"/>
            <a:r>
              <a:rPr lang="en-GB" sz="1600" i="1"/>
              <a:t>Male-killing Wolbachia in two species of insect</a:t>
            </a:r>
            <a:r>
              <a:rPr lang="en-GB" sz="1600"/>
              <a:t>. Proc. R. Soc. Lond. B </a:t>
            </a:r>
            <a:r>
              <a:rPr lang="en-GB" sz="1600" b="1"/>
              <a:t>266</a:t>
            </a:r>
            <a:r>
              <a:rPr lang="en-GB" sz="1600"/>
              <a:t>:735-740.</a:t>
            </a:r>
          </a:p>
        </p:txBody>
      </p:sp>
      <p:pic>
        <p:nvPicPr>
          <p:cNvPr id="28736" name="Picture 64" descr="birdbeetl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5" y="1411288"/>
            <a:ext cx="1168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37" name="Text Box 65"/>
          <p:cNvSpPr txBox="1">
            <a:spLocks noChangeArrowheads="1"/>
          </p:cNvSpPr>
          <p:nvPr/>
        </p:nvSpPr>
        <p:spPr bwMode="auto">
          <a:xfrm>
            <a:off x="5705475" y="2586038"/>
            <a:ext cx="21177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z="1200" b="1">
                <a:latin typeface="Arial" pitchFamily="34" charset="0"/>
              </a:rPr>
              <a:t>Coleoptera - Lepidoptera</a:t>
            </a:r>
          </a:p>
        </p:txBody>
      </p:sp>
      <p:sp>
        <p:nvSpPr>
          <p:cNvPr id="20490" name="Espace réservé du numéro de diapositive 6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35F7C1D1-55B8-4C8D-A784-16202C151C47}" type="slidenum">
              <a:rPr lang="fr-FR" smtClean="0"/>
              <a:pPr/>
              <a:t>18</a:t>
            </a:fld>
            <a:endParaRPr lang="fr-FR" smtClean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</a:p>
        </p:txBody>
      </p:sp>
      <p:pic>
        <p:nvPicPr>
          <p:cNvPr id="25604" name="Picture 4" descr="trich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1398588"/>
            <a:ext cx="738187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1392238" y="5437188"/>
            <a:ext cx="6172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GB" sz="1600"/>
              <a:t>O’Neill S.L., Hoffmann A.A. and Werren J.H. 1997 </a:t>
            </a:r>
          </a:p>
          <a:p>
            <a:pPr lvl="1"/>
            <a:r>
              <a:rPr lang="en-GB" sz="1600" i="1"/>
              <a:t>Influential passengers: inherited microorganisms and arthropod reproduction</a:t>
            </a:r>
            <a:r>
              <a:rPr lang="en-GB" sz="1600"/>
              <a:t>. Oxford University Press.</a:t>
            </a:r>
          </a:p>
        </p:txBody>
      </p:sp>
      <p:sp>
        <p:nvSpPr>
          <p:cNvPr id="21509" name="Rectangle 6"/>
          <p:cNvSpPr>
            <a:spLocks noGrp="1" noChangeArrowheads="1"/>
          </p:cNvSpPr>
          <p:nvPr>
            <p:ph type="title"/>
          </p:nvPr>
        </p:nvSpPr>
        <p:spPr>
          <a:xfrm>
            <a:off x="554038" y="255588"/>
            <a:ext cx="4572000" cy="1143000"/>
          </a:xfrm>
          <a:noFill/>
        </p:spPr>
        <p:txBody>
          <a:bodyPr/>
          <a:lstStyle/>
          <a:p>
            <a:pPr eaLnBrk="1" hangingPunct="1"/>
            <a:r>
              <a:rPr lang="fr-FR" smtClean="0"/>
              <a:t>Manipulations…?</a:t>
            </a:r>
          </a:p>
        </p:txBody>
      </p:sp>
      <p:sp>
        <p:nvSpPr>
          <p:cNvPr id="2151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58838" y="1550988"/>
            <a:ext cx="7391400" cy="914400"/>
          </a:xfrm>
          <a:noFill/>
        </p:spPr>
        <p:txBody>
          <a:bodyPr/>
          <a:lstStyle/>
          <a:p>
            <a:pPr eaLnBrk="1" hangingPunct="1"/>
            <a:r>
              <a:rPr lang="fr-FR" sz="2800" smtClean="0"/>
              <a:t>Parthénogenèse thélytoque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fr-FR" sz="2000" smtClean="0"/>
              <a:t>revue in Stouthamer 1997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001838" y="2998788"/>
            <a:ext cx="4202112" cy="1092200"/>
            <a:chOff x="912" y="1728"/>
            <a:chExt cx="2647" cy="688"/>
          </a:xfrm>
        </p:grpSpPr>
        <p:grpSp>
          <p:nvGrpSpPr>
            <p:cNvPr id="21532" name="Group 9"/>
            <p:cNvGrpSpPr>
              <a:grpSpLocks/>
            </p:cNvGrpSpPr>
            <p:nvPr/>
          </p:nvGrpSpPr>
          <p:grpSpPr bwMode="auto">
            <a:xfrm>
              <a:off x="926" y="1957"/>
              <a:ext cx="156" cy="164"/>
              <a:chOff x="1619" y="1334"/>
              <a:chExt cx="156" cy="164"/>
            </a:xfrm>
          </p:grpSpPr>
          <p:grpSp>
            <p:nvGrpSpPr>
              <p:cNvPr id="21562" name="Group 10"/>
              <p:cNvGrpSpPr>
                <a:grpSpLocks/>
              </p:cNvGrpSpPr>
              <p:nvPr/>
            </p:nvGrpSpPr>
            <p:grpSpPr bwMode="auto">
              <a:xfrm>
                <a:off x="1717" y="1334"/>
                <a:ext cx="58" cy="58"/>
                <a:chOff x="1717" y="1334"/>
                <a:chExt cx="58" cy="58"/>
              </a:xfrm>
            </p:grpSpPr>
            <p:sp>
              <p:nvSpPr>
                <p:cNvPr id="21564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717" y="1334"/>
                  <a:ext cx="58" cy="5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565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768" y="1334"/>
                  <a:ext cx="7" cy="3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566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739" y="1334"/>
                  <a:ext cx="36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1563" name="Oval 14"/>
              <p:cNvSpPr>
                <a:spLocks noChangeArrowheads="1"/>
              </p:cNvSpPr>
              <p:nvPr/>
            </p:nvSpPr>
            <p:spPr bwMode="auto">
              <a:xfrm>
                <a:off x="1619" y="1366"/>
                <a:ext cx="131" cy="132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1533" name="Group 15"/>
            <p:cNvGrpSpPr>
              <a:grpSpLocks/>
            </p:cNvGrpSpPr>
            <p:nvPr/>
          </p:nvGrpSpPr>
          <p:grpSpPr bwMode="auto">
            <a:xfrm>
              <a:off x="1455" y="1996"/>
              <a:ext cx="131" cy="186"/>
              <a:chOff x="2148" y="1373"/>
              <a:chExt cx="131" cy="186"/>
            </a:xfrm>
          </p:grpSpPr>
          <p:sp>
            <p:nvSpPr>
              <p:cNvPr id="21559" name="Line 16"/>
              <p:cNvSpPr>
                <a:spLocks noChangeShapeType="1"/>
              </p:cNvSpPr>
              <p:nvPr/>
            </p:nvSpPr>
            <p:spPr bwMode="auto">
              <a:xfrm>
                <a:off x="2210" y="1479"/>
                <a:ext cx="1" cy="8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560" name="Line 17"/>
              <p:cNvSpPr>
                <a:spLocks noChangeShapeType="1"/>
              </p:cNvSpPr>
              <p:nvPr/>
            </p:nvSpPr>
            <p:spPr bwMode="auto">
              <a:xfrm>
                <a:off x="2188" y="1537"/>
                <a:ext cx="44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561" name="Oval 18"/>
              <p:cNvSpPr>
                <a:spLocks noChangeArrowheads="1"/>
              </p:cNvSpPr>
              <p:nvPr/>
            </p:nvSpPr>
            <p:spPr bwMode="auto">
              <a:xfrm>
                <a:off x="2148" y="1373"/>
                <a:ext cx="131" cy="132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1534" name="Rectangle 19"/>
            <p:cNvSpPr>
              <a:spLocks noChangeArrowheads="1"/>
            </p:cNvSpPr>
            <p:nvPr/>
          </p:nvSpPr>
          <p:spPr bwMode="auto">
            <a:xfrm>
              <a:off x="1264" y="1979"/>
              <a:ext cx="7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600">
                  <a:solidFill>
                    <a:srgbClr val="000000"/>
                  </a:solidFill>
                  <a:latin typeface="AvantGarde" pitchFamily="34" charset="0"/>
                </a:rPr>
                <a:t>X</a:t>
              </a:r>
              <a:endParaRPr lang="fr-FR"/>
            </a:p>
          </p:txBody>
        </p:sp>
        <p:grpSp>
          <p:nvGrpSpPr>
            <p:cNvPr id="21535" name="Group 20"/>
            <p:cNvGrpSpPr>
              <a:grpSpLocks/>
            </p:cNvGrpSpPr>
            <p:nvPr/>
          </p:nvGrpSpPr>
          <p:grpSpPr bwMode="auto">
            <a:xfrm>
              <a:off x="1741" y="1812"/>
              <a:ext cx="1073" cy="218"/>
              <a:chOff x="2434" y="1189"/>
              <a:chExt cx="1073" cy="218"/>
            </a:xfrm>
          </p:grpSpPr>
          <p:sp>
            <p:nvSpPr>
              <p:cNvPr id="21556" name="Line 21"/>
              <p:cNvSpPr>
                <a:spLocks noChangeShapeType="1"/>
              </p:cNvSpPr>
              <p:nvPr/>
            </p:nvSpPr>
            <p:spPr bwMode="auto">
              <a:xfrm flipV="1">
                <a:off x="2434" y="1204"/>
                <a:ext cx="1073" cy="20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557" name="Line 22"/>
              <p:cNvSpPr>
                <a:spLocks noChangeShapeType="1"/>
              </p:cNvSpPr>
              <p:nvPr/>
            </p:nvSpPr>
            <p:spPr bwMode="auto">
              <a:xfrm flipH="1">
                <a:off x="3478" y="1204"/>
                <a:ext cx="29" cy="2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558" name="Line 23"/>
              <p:cNvSpPr>
                <a:spLocks noChangeShapeType="1"/>
              </p:cNvSpPr>
              <p:nvPr/>
            </p:nvSpPr>
            <p:spPr bwMode="auto">
              <a:xfrm flipH="1" flipV="1">
                <a:off x="3471" y="1189"/>
                <a:ext cx="36" cy="15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1536" name="Rectangle 24"/>
            <p:cNvSpPr>
              <a:spLocks noChangeArrowheads="1"/>
            </p:cNvSpPr>
            <p:nvPr/>
          </p:nvSpPr>
          <p:spPr bwMode="auto">
            <a:xfrm>
              <a:off x="912" y="2218"/>
              <a:ext cx="237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n chr.</a:t>
              </a:r>
              <a:endParaRPr lang="fr-FR"/>
            </a:p>
          </p:txBody>
        </p:sp>
        <p:sp>
          <p:nvSpPr>
            <p:cNvPr id="21537" name="Rectangle 25"/>
            <p:cNvSpPr>
              <a:spLocks noChangeArrowheads="1"/>
            </p:cNvSpPr>
            <p:nvPr/>
          </p:nvSpPr>
          <p:spPr bwMode="auto">
            <a:xfrm>
              <a:off x="1401" y="2218"/>
              <a:ext cx="28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2n chr.</a:t>
              </a:r>
              <a:endParaRPr lang="fr-FR"/>
            </a:p>
          </p:txBody>
        </p:sp>
        <p:grpSp>
          <p:nvGrpSpPr>
            <p:cNvPr id="21538" name="Group 26"/>
            <p:cNvGrpSpPr>
              <a:grpSpLocks/>
            </p:cNvGrpSpPr>
            <p:nvPr/>
          </p:nvGrpSpPr>
          <p:grpSpPr bwMode="auto">
            <a:xfrm>
              <a:off x="2998" y="1728"/>
              <a:ext cx="132" cy="186"/>
              <a:chOff x="3691" y="1105"/>
              <a:chExt cx="132" cy="186"/>
            </a:xfrm>
          </p:grpSpPr>
          <p:sp>
            <p:nvSpPr>
              <p:cNvPr id="21553" name="Line 27"/>
              <p:cNvSpPr>
                <a:spLocks noChangeShapeType="1"/>
              </p:cNvSpPr>
              <p:nvPr/>
            </p:nvSpPr>
            <p:spPr bwMode="auto">
              <a:xfrm>
                <a:off x="3753" y="1211"/>
                <a:ext cx="1" cy="8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554" name="Line 28"/>
              <p:cNvSpPr>
                <a:spLocks noChangeShapeType="1"/>
              </p:cNvSpPr>
              <p:nvPr/>
            </p:nvSpPr>
            <p:spPr bwMode="auto">
              <a:xfrm>
                <a:off x="3731" y="1269"/>
                <a:ext cx="44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555" name="Oval 29"/>
              <p:cNvSpPr>
                <a:spLocks noChangeArrowheads="1"/>
              </p:cNvSpPr>
              <p:nvPr/>
            </p:nvSpPr>
            <p:spPr bwMode="auto">
              <a:xfrm>
                <a:off x="3691" y="1105"/>
                <a:ext cx="132" cy="132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1539" name="Rectangle 30"/>
            <p:cNvSpPr>
              <a:spLocks noChangeArrowheads="1"/>
            </p:cNvSpPr>
            <p:nvPr/>
          </p:nvSpPr>
          <p:spPr bwMode="auto">
            <a:xfrm>
              <a:off x="3270" y="1733"/>
              <a:ext cx="28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2n chr.</a:t>
              </a:r>
              <a:endParaRPr lang="fr-FR"/>
            </a:p>
          </p:txBody>
        </p:sp>
        <p:grpSp>
          <p:nvGrpSpPr>
            <p:cNvPr id="21540" name="Group 31"/>
            <p:cNvGrpSpPr>
              <a:grpSpLocks/>
            </p:cNvGrpSpPr>
            <p:nvPr/>
          </p:nvGrpSpPr>
          <p:grpSpPr bwMode="auto">
            <a:xfrm>
              <a:off x="2998" y="2211"/>
              <a:ext cx="156" cy="163"/>
              <a:chOff x="3691" y="1588"/>
              <a:chExt cx="156" cy="163"/>
            </a:xfrm>
          </p:grpSpPr>
          <p:grpSp>
            <p:nvGrpSpPr>
              <p:cNvPr id="21548" name="Group 32"/>
              <p:cNvGrpSpPr>
                <a:grpSpLocks/>
              </p:cNvGrpSpPr>
              <p:nvPr/>
            </p:nvGrpSpPr>
            <p:grpSpPr bwMode="auto">
              <a:xfrm>
                <a:off x="3789" y="1588"/>
                <a:ext cx="58" cy="58"/>
                <a:chOff x="3789" y="1588"/>
                <a:chExt cx="58" cy="58"/>
              </a:xfrm>
            </p:grpSpPr>
            <p:sp>
              <p:nvSpPr>
                <p:cNvPr id="21550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3789" y="1588"/>
                  <a:ext cx="58" cy="5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551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3840" y="1588"/>
                  <a:ext cx="7" cy="3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552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3811" y="1588"/>
                  <a:ext cx="36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1549" name="Oval 36"/>
              <p:cNvSpPr>
                <a:spLocks noChangeArrowheads="1"/>
              </p:cNvSpPr>
              <p:nvPr/>
            </p:nvSpPr>
            <p:spPr bwMode="auto">
              <a:xfrm>
                <a:off x="3691" y="1620"/>
                <a:ext cx="132" cy="131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1541" name="Rectangle 37"/>
            <p:cNvSpPr>
              <a:spLocks noChangeArrowheads="1"/>
            </p:cNvSpPr>
            <p:nvPr/>
          </p:nvSpPr>
          <p:spPr bwMode="auto">
            <a:xfrm>
              <a:off x="3310" y="2262"/>
              <a:ext cx="237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n chr.</a:t>
              </a:r>
              <a:endParaRPr lang="fr-FR"/>
            </a:p>
          </p:txBody>
        </p:sp>
        <p:grpSp>
          <p:nvGrpSpPr>
            <p:cNvPr id="21542" name="Group 38"/>
            <p:cNvGrpSpPr>
              <a:grpSpLocks/>
            </p:cNvGrpSpPr>
            <p:nvPr/>
          </p:nvGrpSpPr>
          <p:grpSpPr bwMode="auto">
            <a:xfrm>
              <a:off x="1741" y="2095"/>
              <a:ext cx="1073" cy="217"/>
              <a:chOff x="2434" y="1472"/>
              <a:chExt cx="1073" cy="217"/>
            </a:xfrm>
          </p:grpSpPr>
          <p:sp>
            <p:nvSpPr>
              <p:cNvPr id="21545" name="Line 39"/>
              <p:cNvSpPr>
                <a:spLocks noChangeShapeType="1"/>
              </p:cNvSpPr>
              <p:nvPr/>
            </p:nvSpPr>
            <p:spPr bwMode="auto">
              <a:xfrm>
                <a:off x="2434" y="1472"/>
                <a:ext cx="1073" cy="203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546" name="Line 40"/>
              <p:cNvSpPr>
                <a:spLocks noChangeShapeType="1"/>
              </p:cNvSpPr>
              <p:nvPr/>
            </p:nvSpPr>
            <p:spPr bwMode="auto">
              <a:xfrm flipH="1">
                <a:off x="3471" y="1675"/>
                <a:ext cx="36" cy="14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547" name="Line 41"/>
              <p:cNvSpPr>
                <a:spLocks noChangeShapeType="1"/>
              </p:cNvSpPr>
              <p:nvPr/>
            </p:nvSpPr>
            <p:spPr bwMode="auto">
              <a:xfrm flipH="1" flipV="1">
                <a:off x="3478" y="1646"/>
                <a:ext cx="29" cy="2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1543" name="Rectangle 42"/>
            <p:cNvSpPr>
              <a:spLocks noChangeArrowheads="1"/>
            </p:cNvSpPr>
            <p:nvPr/>
          </p:nvSpPr>
          <p:spPr bwMode="auto">
            <a:xfrm>
              <a:off x="2059" y="1747"/>
              <a:ext cx="50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Fertilization</a:t>
              </a:r>
              <a:endParaRPr lang="fr-FR"/>
            </a:p>
          </p:txBody>
        </p:sp>
        <p:sp>
          <p:nvSpPr>
            <p:cNvPr id="21544" name="Rectangle 43"/>
            <p:cNvSpPr>
              <a:spLocks noChangeArrowheads="1"/>
            </p:cNvSpPr>
            <p:nvPr/>
          </p:nvSpPr>
          <p:spPr bwMode="auto">
            <a:xfrm>
              <a:off x="2002" y="2291"/>
              <a:ext cx="63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No fertilization</a:t>
              </a:r>
              <a:endParaRPr lang="fr-FR"/>
            </a:p>
          </p:txBody>
        </p:sp>
      </p:grpSp>
      <p:grpSp>
        <p:nvGrpSpPr>
          <p:cNvPr id="11" name="Group 44"/>
          <p:cNvGrpSpPr>
            <a:grpSpLocks/>
          </p:cNvGrpSpPr>
          <p:nvPr/>
        </p:nvGrpSpPr>
        <p:grpSpPr bwMode="auto">
          <a:xfrm>
            <a:off x="2811463" y="4759325"/>
            <a:ext cx="2897187" cy="549275"/>
            <a:chOff x="1422" y="2837"/>
            <a:chExt cx="1825" cy="346"/>
          </a:xfrm>
        </p:grpSpPr>
        <p:grpSp>
          <p:nvGrpSpPr>
            <p:cNvPr id="21515" name="Group 45"/>
            <p:cNvGrpSpPr>
              <a:grpSpLocks/>
            </p:cNvGrpSpPr>
            <p:nvPr/>
          </p:nvGrpSpPr>
          <p:grpSpPr bwMode="auto">
            <a:xfrm>
              <a:off x="1422" y="2837"/>
              <a:ext cx="289" cy="346"/>
              <a:chOff x="2115" y="2214"/>
              <a:chExt cx="289" cy="346"/>
            </a:xfrm>
          </p:grpSpPr>
          <p:grpSp>
            <p:nvGrpSpPr>
              <p:cNvPr id="21527" name="Group 46"/>
              <p:cNvGrpSpPr>
                <a:grpSpLocks/>
              </p:cNvGrpSpPr>
              <p:nvPr/>
            </p:nvGrpSpPr>
            <p:grpSpPr bwMode="auto">
              <a:xfrm>
                <a:off x="2169" y="2214"/>
                <a:ext cx="132" cy="185"/>
                <a:chOff x="2169" y="2214"/>
                <a:chExt cx="132" cy="185"/>
              </a:xfrm>
            </p:grpSpPr>
            <p:sp>
              <p:nvSpPr>
                <p:cNvPr id="21529" name="Line 47"/>
                <p:cNvSpPr>
                  <a:spLocks noChangeShapeType="1"/>
                </p:cNvSpPr>
                <p:nvPr/>
              </p:nvSpPr>
              <p:spPr bwMode="auto">
                <a:xfrm>
                  <a:off x="2232" y="2319"/>
                  <a:ext cx="1" cy="8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530" name="Line 48"/>
                <p:cNvSpPr>
                  <a:spLocks noChangeShapeType="1"/>
                </p:cNvSpPr>
                <p:nvPr/>
              </p:nvSpPr>
              <p:spPr bwMode="auto">
                <a:xfrm>
                  <a:off x="2210" y="2377"/>
                  <a:ext cx="43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531" name="Oval 49"/>
                <p:cNvSpPr>
                  <a:spLocks noChangeArrowheads="1"/>
                </p:cNvSpPr>
                <p:nvPr/>
              </p:nvSpPr>
              <p:spPr bwMode="auto">
                <a:xfrm>
                  <a:off x="2169" y="2214"/>
                  <a:ext cx="132" cy="131"/>
                </a:xfrm>
                <a:prstGeom prst="ellipse">
                  <a:avLst/>
                </a:prstGeom>
                <a:solidFill>
                  <a:srgbClr val="000000"/>
                </a:solidFill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1528" name="Rectangle 50"/>
              <p:cNvSpPr>
                <a:spLocks noChangeArrowheads="1"/>
              </p:cNvSpPr>
              <p:nvPr/>
            </p:nvSpPr>
            <p:spPr bwMode="auto">
              <a:xfrm>
                <a:off x="2115" y="2435"/>
                <a:ext cx="28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fr-FR" sz="1300">
                    <a:solidFill>
                      <a:srgbClr val="000000"/>
                    </a:solidFill>
                    <a:latin typeface="Geneva" charset="0"/>
                  </a:rPr>
                  <a:t>2n chr.</a:t>
                </a:r>
                <a:endParaRPr lang="fr-FR"/>
              </a:p>
            </p:txBody>
          </p:sp>
        </p:grpSp>
        <p:grpSp>
          <p:nvGrpSpPr>
            <p:cNvPr id="21516" name="Group 51"/>
            <p:cNvGrpSpPr>
              <a:grpSpLocks/>
            </p:cNvGrpSpPr>
            <p:nvPr/>
          </p:nvGrpSpPr>
          <p:grpSpPr bwMode="auto">
            <a:xfrm>
              <a:off x="1799" y="2957"/>
              <a:ext cx="1000" cy="43"/>
              <a:chOff x="2492" y="2334"/>
              <a:chExt cx="1000" cy="43"/>
            </a:xfrm>
          </p:grpSpPr>
          <p:sp>
            <p:nvSpPr>
              <p:cNvPr id="21524" name="Line 52"/>
              <p:cNvSpPr>
                <a:spLocks noChangeShapeType="1"/>
              </p:cNvSpPr>
              <p:nvPr/>
            </p:nvSpPr>
            <p:spPr bwMode="auto">
              <a:xfrm>
                <a:off x="2492" y="2356"/>
                <a:ext cx="1000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525" name="Line 53"/>
              <p:cNvSpPr>
                <a:spLocks noChangeShapeType="1"/>
              </p:cNvSpPr>
              <p:nvPr/>
            </p:nvSpPr>
            <p:spPr bwMode="auto">
              <a:xfrm flipH="1">
                <a:off x="3456" y="2356"/>
                <a:ext cx="36" cy="2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526" name="Line 54"/>
              <p:cNvSpPr>
                <a:spLocks noChangeShapeType="1"/>
              </p:cNvSpPr>
              <p:nvPr/>
            </p:nvSpPr>
            <p:spPr bwMode="auto">
              <a:xfrm flipH="1" flipV="1">
                <a:off x="3456" y="2334"/>
                <a:ext cx="36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1517" name="Rectangle 55"/>
            <p:cNvSpPr>
              <a:spLocks noChangeArrowheads="1"/>
            </p:cNvSpPr>
            <p:nvPr/>
          </p:nvSpPr>
          <p:spPr bwMode="auto">
            <a:xfrm>
              <a:off x="2009" y="2848"/>
              <a:ext cx="63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No fertilization</a:t>
              </a:r>
              <a:endParaRPr lang="fr-FR"/>
            </a:p>
          </p:txBody>
        </p:sp>
        <p:grpSp>
          <p:nvGrpSpPr>
            <p:cNvPr id="21518" name="Group 56"/>
            <p:cNvGrpSpPr>
              <a:grpSpLocks/>
            </p:cNvGrpSpPr>
            <p:nvPr/>
          </p:nvGrpSpPr>
          <p:grpSpPr bwMode="auto">
            <a:xfrm>
              <a:off x="2958" y="2837"/>
              <a:ext cx="289" cy="346"/>
              <a:chOff x="3651" y="2214"/>
              <a:chExt cx="289" cy="346"/>
            </a:xfrm>
          </p:grpSpPr>
          <p:grpSp>
            <p:nvGrpSpPr>
              <p:cNvPr id="21519" name="Group 57"/>
              <p:cNvGrpSpPr>
                <a:grpSpLocks/>
              </p:cNvGrpSpPr>
              <p:nvPr/>
            </p:nvGrpSpPr>
            <p:grpSpPr bwMode="auto">
              <a:xfrm>
                <a:off x="3705" y="2214"/>
                <a:ext cx="132" cy="185"/>
                <a:chOff x="3705" y="2214"/>
                <a:chExt cx="132" cy="185"/>
              </a:xfrm>
            </p:grpSpPr>
            <p:sp>
              <p:nvSpPr>
                <p:cNvPr id="21521" name="Line 58"/>
                <p:cNvSpPr>
                  <a:spLocks noChangeShapeType="1"/>
                </p:cNvSpPr>
                <p:nvPr/>
              </p:nvSpPr>
              <p:spPr bwMode="auto">
                <a:xfrm>
                  <a:off x="3768" y="2319"/>
                  <a:ext cx="1" cy="80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522" name="Line 59"/>
                <p:cNvSpPr>
                  <a:spLocks noChangeShapeType="1"/>
                </p:cNvSpPr>
                <p:nvPr/>
              </p:nvSpPr>
              <p:spPr bwMode="auto">
                <a:xfrm>
                  <a:off x="3746" y="2377"/>
                  <a:ext cx="43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523" name="Oval 60"/>
                <p:cNvSpPr>
                  <a:spLocks noChangeArrowheads="1"/>
                </p:cNvSpPr>
                <p:nvPr/>
              </p:nvSpPr>
              <p:spPr bwMode="auto">
                <a:xfrm>
                  <a:off x="3705" y="2214"/>
                  <a:ext cx="132" cy="131"/>
                </a:xfrm>
                <a:prstGeom prst="ellipse">
                  <a:avLst/>
                </a:prstGeom>
                <a:solidFill>
                  <a:srgbClr val="000000"/>
                </a:solidFill>
                <a:ln w="111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1520" name="Rectangle 61"/>
              <p:cNvSpPr>
                <a:spLocks noChangeArrowheads="1"/>
              </p:cNvSpPr>
              <p:nvPr/>
            </p:nvSpPr>
            <p:spPr bwMode="auto">
              <a:xfrm>
                <a:off x="3651" y="2435"/>
                <a:ext cx="28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fr-FR" sz="1300">
                    <a:solidFill>
                      <a:srgbClr val="000000"/>
                    </a:solidFill>
                    <a:latin typeface="Geneva" charset="0"/>
                  </a:rPr>
                  <a:t>2n chr.</a:t>
                </a:r>
                <a:endParaRPr lang="fr-FR"/>
              </a:p>
            </p:txBody>
          </p:sp>
        </p:grpSp>
      </p:grpSp>
      <p:sp>
        <p:nvSpPr>
          <p:cNvPr id="25662" name="Text Box 62"/>
          <p:cNvSpPr txBox="1">
            <a:spLocks noChangeArrowheads="1"/>
          </p:cNvSpPr>
          <p:nvPr/>
        </p:nvSpPr>
        <p:spPr bwMode="auto">
          <a:xfrm>
            <a:off x="6040438" y="2501900"/>
            <a:ext cx="12573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z="1200" b="1">
                <a:latin typeface="Arial" pitchFamily="34" charset="0"/>
              </a:rPr>
              <a:t>Hymenoptera</a:t>
            </a:r>
          </a:p>
        </p:txBody>
      </p:sp>
      <p:sp>
        <p:nvSpPr>
          <p:cNvPr id="21514" name="Espace réservé du numéro de diapositive 6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70C62E2D-95C3-444E-824C-85586F0F52BE}" type="slidenum">
              <a:rPr lang="fr-FR" smtClean="0"/>
              <a:pPr/>
              <a:t>19</a:t>
            </a:fld>
            <a:endParaRPr lang="fr-FR" smtClean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Au début était le mot…</a:t>
            </a:r>
          </a:p>
        </p:txBody>
      </p:sp>
      <p:sp>
        <p:nvSpPr>
          <p:cNvPr id="4099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 smtClean="0"/>
              <a:t>Symbiose </a:t>
            </a:r>
          </a:p>
          <a:p>
            <a:pPr lvl="1"/>
            <a:r>
              <a:rPr lang="en-US" i="1" dirty="0" err="1" smtClean="0"/>
              <a:t>σύν</a:t>
            </a:r>
            <a:r>
              <a:rPr lang="en-US" dirty="0" smtClean="0"/>
              <a:t> ensemble </a:t>
            </a:r>
            <a:r>
              <a:rPr lang="en-US" i="1" dirty="0" smtClean="0"/>
              <a:t>β</a:t>
            </a:r>
            <a:r>
              <a:rPr lang="en-US" i="1" dirty="0" err="1" smtClean="0"/>
              <a:t>ίωσις</a:t>
            </a:r>
            <a:r>
              <a:rPr lang="en-US" dirty="0" smtClean="0"/>
              <a:t> vivre</a:t>
            </a:r>
            <a:endParaRPr lang="fr-FR" dirty="0" smtClean="0"/>
          </a:p>
          <a:p>
            <a:r>
              <a:rPr lang="fr-FR" dirty="0" smtClean="0"/>
              <a:t>Heinrich Anton de </a:t>
            </a:r>
            <a:r>
              <a:rPr lang="fr-FR" dirty="0"/>
              <a:t>Barry (1831 – </a:t>
            </a:r>
            <a:r>
              <a:rPr lang="fr-FR" dirty="0" smtClean="0"/>
              <a:t>1888)</a:t>
            </a:r>
          </a:p>
          <a:p>
            <a:pPr lvl="1"/>
            <a:r>
              <a:rPr lang="fr-FR" dirty="0"/>
              <a:t>De la </a:t>
            </a:r>
            <a:r>
              <a:rPr lang="fr-FR" dirty="0" smtClean="0"/>
              <a:t>symbiose 1879 </a:t>
            </a:r>
            <a:r>
              <a:rPr lang="fr-FR" i="1" dirty="0" smtClean="0"/>
              <a:t>Revue </a:t>
            </a:r>
            <a:r>
              <a:rPr lang="fr-FR" i="1" dirty="0"/>
              <a:t>internationale des </a:t>
            </a:r>
            <a:r>
              <a:rPr lang="fr-FR" i="1" dirty="0" smtClean="0"/>
              <a:t>sciences </a:t>
            </a:r>
            <a:r>
              <a:rPr lang="fr-FR" dirty="0" smtClean="0"/>
              <a:t>III:301-309</a:t>
            </a:r>
          </a:p>
        </p:txBody>
      </p:sp>
      <p:sp>
        <p:nvSpPr>
          <p:cNvPr id="4100" name="Espace réservé de la date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  <a:endParaRPr lang="en-US" smtClean="0"/>
          </a:p>
        </p:txBody>
      </p:sp>
      <p:sp>
        <p:nvSpPr>
          <p:cNvPr id="4101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3890C606-6C72-464A-B7F9-3355C7C12878}" type="slidenum">
              <a:rPr lang="en-US" smtClean="0"/>
              <a:pPr/>
              <a:t>2</a:t>
            </a:fld>
            <a:endParaRPr lang="en-US" smtClean="0"/>
          </a:p>
        </p:txBody>
      </p:sp>
      <p:pic>
        <p:nvPicPr>
          <p:cNvPr id="4105" name="Picture 9" descr="File:Haeckel Liche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378" y="2241473"/>
            <a:ext cx="2899740" cy="40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://upload.wikimedia.org/wikipedia/de/6/6a/Anton_De_Bar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350" y="1731436"/>
            <a:ext cx="2269005" cy="215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719388" y="2951163"/>
            <a:ext cx="3727450" cy="590550"/>
            <a:chOff x="1392" y="1680"/>
            <a:chExt cx="2348" cy="372"/>
          </a:xfrm>
        </p:grpSpPr>
        <p:sp>
          <p:nvSpPr>
            <p:cNvPr id="22592" name="Rectangle 5"/>
            <p:cNvSpPr>
              <a:spLocks noChangeArrowheads="1"/>
            </p:cNvSpPr>
            <p:nvPr/>
          </p:nvSpPr>
          <p:spPr bwMode="auto">
            <a:xfrm>
              <a:off x="1730" y="1803"/>
              <a:ext cx="7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600">
                  <a:solidFill>
                    <a:srgbClr val="000000"/>
                  </a:solidFill>
                  <a:latin typeface="AvantGarde" pitchFamily="34" charset="0"/>
                </a:rPr>
                <a:t>X</a:t>
              </a:r>
              <a:endParaRPr lang="fr-FR"/>
            </a:p>
          </p:txBody>
        </p:sp>
        <p:grpSp>
          <p:nvGrpSpPr>
            <p:cNvPr id="22593" name="Group 6"/>
            <p:cNvGrpSpPr>
              <a:grpSpLocks/>
            </p:cNvGrpSpPr>
            <p:nvPr/>
          </p:nvGrpSpPr>
          <p:grpSpPr bwMode="auto">
            <a:xfrm>
              <a:off x="1392" y="1680"/>
              <a:ext cx="156" cy="164"/>
              <a:chOff x="1706" y="2964"/>
              <a:chExt cx="156" cy="164"/>
            </a:xfrm>
          </p:grpSpPr>
          <p:grpSp>
            <p:nvGrpSpPr>
              <p:cNvPr id="22618" name="Group 7"/>
              <p:cNvGrpSpPr>
                <a:grpSpLocks/>
              </p:cNvGrpSpPr>
              <p:nvPr/>
            </p:nvGrpSpPr>
            <p:grpSpPr bwMode="auto">
              <a:xfrm>
                <a:off x="1804" y="2964"/>
                <a:ext cx="58" cy="58"/>
                <a:chOff x="1804" y="2964"/>
                <a:chExt cx="58" cy="58"/>
              </a:xfrm>
            </p:grpSpPr>
            <p:sp>
              <p:nvSpPr>
                <p:cNvPr id="22620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1804" y="2964"/>
                  <a:ext cx="58" cy="5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621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855" y="2964"/>
                  <a:ext cx="7" cy="3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62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826" y="2964"/>
                  <a:ext cx="36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2619" name="Oval 11"/>
              <p:cNvSpPr>
                <a:spLocks noChangeArrowheads="1"/>
              </p:cNvSpPr>
              <p:nvPr/>
            </p:nvSpPr>
            <p:spPr bwMode="auto">
              <a:xfrm>
                <a:off x="1706" y="2996"/>
                <a:ext cx="131" cy="132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2594" name="Rectangle 12"/>
            <p:cNvSpPr>
              <a:spLocks noChangeArrowheads="1"/>
            </p:cNvSpPr>
            <p:nvPr/>
          </p:nvSpPr>
          <p:spPr bwMode="auto">
            <a:xfrm>
              <a:off x="1404" y="1927"/>
              <a:ext cx="12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ZZ</a:t>
              </a:r>
              <a:endParaRPr lang="fr-FR"/>
            </a:p>
          </p:txBody>
        </p:sp>
        <p:grpSp>
          <p:nvGrpSpPr>
            <p:cNvPr id="22595" name="Group 13"/>
            <p:cNvGrpSpPr>
              <a:grpSpLocks/>
            </p:cNvGrpSpPr>
            <p:nvPr/>
          </p:nvGrpSpPr>
          <p:grpSpPr bwMode="auto">
            <a:xfrm>
              <a:off x="1921" y="1698"/>
              <a:ext cx="131" cy="185"/>
              <a:chOff x="2235" y="2982"/>
              <a:chExt cx="131" cy="185"/>
            </a:xfrm>
          </p:grpSpPr>
          <p:sp>
            <p:nvSpPr>
              <p:cNvPr id="22615" name="Line 14"/>
              <p:cNvSpPr>
                <a:spLocks noChangeShapeType="1"/>
              </p:cNvSpPr>
              <p:nvPr/>
            </p:nvSpPr>
            <p:spPr bwMode="auto">
              <a:xfrm>
                <a:off x="2297" y="3087"/>
                <a:ext cx="1" cy="8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616" name="Line 15"/>
              <p:cNvSpPr>
                <a:spLocks noChangeShapeType="1"/>
              </p:cNvSpPr>
              <p:nvPr/>
            </p:nvSpPr>
            <p:spPr bwMode="auto">
              <a:xfrm>
                <a:off x="2275" y="3145"/>
                <a:ext cx="43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617" name="Oval 16"/>
              <p:cNvSpPr>
                <a:spLocks noChangeArrowheads="1"/>
              </p:cNvSpPr>
              <p:nvPr/>
            </p:nvSpPr>
            <p:spPr bwMode="auto">
              <a:xfrm>
                <a:off x="2235" y="2982"/>
                <a:ext cx="131" cy="131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2596" name="Rectangle 17"/>
            <p:cNvSpPr>
              <a:spLocks noChangeArrowheads="1"/>
            </p:cNvSpPr>
            <p:nvPr/>
          </p:nvSpPr>
          <p:spPr bwMode="auto">
            <a:xfrm>
              <a:off x="1913" y="1927"/>
              <a:ext cx="16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WZ</a:t>
              </a:r>
              <a:endParaRPr lang="fr-FR"/>
            </a:p>
          </p:txBody>
        </p:sp>
        <p:grpSp>
          <p:nvGrpSpPr>
            <p:cNvPr id="22597" name="Group 18"/>
            <p:cNvGrpSpPr>
              <a:grpSpLocks/>
            </p:cNvGrpSpPr>
            <p:nvPr/>
          </p:nvGrpSpPr>
          <p:grpSpPr bwMode="auto">
            <a:xfrm>
              <a:off x="2207" y="1854"/>
              <a:ext cx="232" cy="43"/>
              <a:chOff x="2521" y="3138"/>
              <a:chExt cx="232" cy="43"/>
            </a:xfrm>
          </p:grpSpPr>
          <p:sp>
            <p:nvSpPr>
              <p:cNvPr id="22612" name="Line 19"/>
              <p:cNvSpPr>
                <a:spLocks noChangeShapeType="1"/>
              </p:cNvSpPr>
              <p:nvPr/>
            </p:nvSpPr>
            <p:spPr bwMode="auto">
              <a:xfrm>
                <a:off x="2521" y="3160"/>
                <a:ext cx="232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613" name="Line 20"/>
              <p:cNvSpPr>
                <a:spLocks noChangeShapeType="1"/>
              </p:cNvSpPr>
              <p:nvPr/>
            </p:nvSpPr>
            <p:spPr bwMode="auto">
              <a:xfrm flipH="1">
                <a:off x="2717" y="3160"/>
                <a:ext cx="36" cy="2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614" name="Line 21"/>
              <p:cNvSpPr>
                <a:spLocks noChangeShapeType="1"/>
              </p:cNvSpPr>
              <p:nvPr/>
            </p:nvSpPr>
            <p:spPr bwMode="auto">
              <a:xfrm flipH="1" flipV="1">
                <a:off x="2717" y="3138"/>
                <a:ext cx="36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598" name="Group 22"/>
            <p:cNvGrpSpPr>
              <a:grpSpLocks/>
            </p:cNvGrpSpPr>
            <p:nvPr/>
          </p:nvGrpSpPr>
          <p:grpSpPr bwMode="auto">
            <a:xfrm>
              <a:off x="2848" y="1680"/>
              <a:ext cx="156" cy="164"/>
              <a:chOff x="3162" y="2964"/>
              <a:chExt cx="156" cy="164"/>
            </a:xfrm>
          </p:grpSpPr>
          <p:grpSp>
            <p:nvGrpSpPr>
              <p:cNvPr id="22607" name="Group 23"/>
              <p:cNvGrpSpPr>
                <a:grpSpLocks/>
              </p:cNvGrpSpPr>
              <p:nvPr/>
            </p:nvGrpSpPr>
            <p:grpSpPr bwMode="auto">
              <a:xfrm>
                <a:off x="3260" y="2964"/>
                <a:ext cx="58" cy="58"/>
                <a:chOff x="3260" y="2964"/>
                <a:chExt cx="58" cy="58"/>
              </a:xfrm>
            </p:grpSpPr>
            <p:sp>
              <p:nvSpPr>
                <p:cNvPr id="22609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3260" y="2964"/>
                  <a:ext cx="58" cy="5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610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311" y="2964"/>
                  <a:ext cx="7" cy="3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611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3282" y="2964"/>
                  <a:ext cx="36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2608" name="Oval 27"/>
              <p:cNvSpPr>
                <a:spLocks noChangeArrowheads="1"/>
              </p:cNvSpPr>
              <p:nvPr/>
            </p:nvSpPr>
            <p:spPr bwMode="auto">
              <a:xfrm>
                <a:off x="3162" y="2996"/>
                <a:ext cx="132" cy="132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2599" name="Rectangle 28"/>
            <p:cNvSpPr>
              <a:spLocks noChangeArrowheads="1"/>
            </p:cNvSpPr>
            <p:nvPr/>
          </p:nvSpPr>
          <p:spPr bwMode="auto">
            <a:xfrm>
              <a:off x="2618" y="1724"/>
              <a:ext cx="19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50%</a:t>
              </a:r>
              <a:endParaRPr lang="fr-FR"/>
            </a:p>
          </p:txBody>
        </p:sp>
        <p:sp>
          <p:nvSpPr>
            <p:cNvPr id="22600" name="Rectangle 29"/>
            <p:cNvSpPr>
              <a:spLocks noChangeArrowheads="1"/>
            </p:cNvSpPr>
            <p:nvPr/>
          </p:nvSpPr>
          <p:spPr bwMode="auto">
            <a:xfrm>
              <a:off x="2730" y="1927"/>
              <a:ext cx="12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ZZ</a:t>
              </a:r>
              <a:endParaRPr lang="fr-FR"/>
            </a:p>
          </p:txBody>
        </p:sp>
        <p:grpSp>
          <p:nvGrpSpPr>
            <p:cNvPr id="22601" name="Group 30"/>
            <p:cNvGrpSpPr>
              <a:grpSpLocks/>
            </p:cNvGrpSpPr>
            <p:nvPr/>
          </p:nvGrpSpPr>
          <p:grpSpPr bwMode="auto">
            <a:xfrm>
              <a:off x="3609" y="1705"/>
              <a:ext cx="131" cy="185"/>
              <a:chOff x="3923" y="2989"/>
              <a:chExt cx="131" cy="185"/>
            </a:xfrm>
          </p:grpSpPr>
          <p:sp>
            <p:nvSpPr>
              <p:cNvPr id="22604" name="Line 31"/>
              <p:cNvSpPr>
                <a:spLocks noChangeShapeType="1"/>
              </p:cNvSpPr>
              <p:nvPr/>
            </p:nvSpPr>
            <p:spPr bwMode="auto">
              <a:xfrm>
                <a:off x="3985" y="3094"/>
                <a:ext cx="1" cy="8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605" name="Line 32"/>
              <p:cNvSpPr>
                <a:spLocks noChangeShapeType="1"/>
              </p:cNvSpPr>
              <p:nvPr/>
            </p:nvSpPr>
            <p:spPr bwMode="auto">
              <a:xfrm>
                <a:off x="3963" y="3152"/>
                <a:ext cx="44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606" name="Oval 33"/>
              <p:cNvSpPr>
                <a:spLocks noChangeArrowheads="1"/>
              </p:cNvSpPr>
              <p:nvPr/>
            </p:nvSpPr>
            <p:spPr bwMode="auto">
              <a:xfrm>
                <a:off x="3923" y="2989"/>
                <a:ext cx="131" cy="131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2602" name="Rectangle 34"/>
            <p:cNvSpPr>
              <a:spLocks noChangeArrowheads="1"/>
            </p:cNvSpPr>
            <p:nvPr/>
          </p:nvSpPr>
          <p:spPr bwMode="auto">
            <a:xfrm>
              <a:off x="3379" y="1731"/>
              <a:ext cx="19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50%</a:t>
              </a:r>
              <a:endParaRPr lang="fr-FR"/>
            </a:p>
          </p:txBody>
        </p:sp>
        <p:sp>
          <p:nvSpPr>
            <p:cNvPr id="22603" name="Rectangle 35"/>
            <p:cNvSpPr>
              <a:spLocks noChangeArrowheads="1"/>
            </p:cNvSpPr>
            <p:nvPr/>
          </p:nvSpPr>
          <p:spPr bwMode="auto">
            <a:xfrm>
              <a:off x="3478" y="1927"/>
              <a:ext cx="16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WZ</a:t>
              </a:r>
              <a:endParaRPr lang="fr-FR"/>
            </a:p>
          </p:txBody>
        </p:sp>
      </p:grp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2728913" y="3779838"/>
            <a:ext cx="3727450" cy="588962"/>
            <a:chOff x="1398" y="2202"/>
            <a:chExt cx="2348" cy="371"/>
          </a:xfrm>
        </p:grpSpPr>
        <p:sp>
          <p:nvSpPr>
            <p:cNvPr id="22563" name="Rectangle 37"/>
            <p:cNvSpPr>
              <a:spLocks noChangeArrowheads="1"/>
            </p:cNvSpPr>
            <p:nvPr/>
          </p:nvSpPr>
          <p:spPr bwMode="auto">
            <a:xfrm>
              <a:off x="1721" y="2311"/>
              <a:ext cx="7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600">
                  <a:solidFill>
                    <a:srgbClr val="000000"/>
                  </a:solidFill>
                  <a:latin typeface="AvantGarde" pitchFamily="34" charset="0"/>
                </a:rPr>
                <a:t>X</a:t>
              </a:r>
              <a:endParaRPr lang="fr-FR"/>
            </a:p>
          </p:txBody>
        </p:sp>
        <p:grpSp>
          <p:nvGrpSpPr>
            <p:cNvPr id="22564" name="Group 38"/>
            <p:cNvGrpSpPr>
              <a:grpSpLocks/>
            </p:cNvGrpSpPr>
            <p:nvPr/>
          </p:nvGrpSpPr>
          <p:grpSpPr bwMode="auto">
            <a:xfrm>
              <a:off x="1398" y="2202"/>
              <a:ext cx="156" cy="163"/>
              <a:chOff x="1706" y="3638"/>
              <a:chExt cx="156" cy="163"/>
            </a:xfrm>
          </p:grpSpPr>
          <p:grpSp>
            <p:nvGrpSpPr>
              <p:cNvPr id="22587" name="Group 39"/>
              <p:cNvGrpSpPr>
                <a:grpSpLocks/>
              </p:cNvGrpSpPr>
              <p:nvPr/>
            </p:nvGrpSpPr>
            <p:grpSpPr bwMode="auto">
              <a:xfrm>
                <a:off x="1804" y="3638"/>
                <a:ext cx="58" cy="58"/>
                <a:chOff x="1804" y="3638"/>
                <a:chExt cx="58" cy="58"/>
              </a:xfrm>
            </p:grpSpPr>
            <p:sp>
              <p:nvSpPr>
                <p:cNvPr id="22589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1804" y="3638"/>
                  <a:ext cx="58" cy="5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590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1855" y="3638"/>
                  <a:ext cx="7" cy="3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591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1826" y="3638"/>
                  <a:ext cx="36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2588" name="Oval 43"/>
              <p:cNvSpPr>
                <a:spLocks noChangeArrowheads="1"/>
              </p:cNvSpPr>
              <p:nvPr/>
            </p:nvSpPr>
            <p:spPr bwMode="auto">
              <a:xfrm>
                <a:off x="1706" y="3670"/>
                <a:ext cx="131" cy="131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2565" name="Rectangle 44"/>
            <p:cNvSpPr>
              <a:spLocks noChangeArrowheads="1"/>
            </p:cNvSpPr>
            <p:nvPr/>
          </p:nvSpPr>
          <p:spPr bwMode="auto">
            <a:xfrm>
              <a:off x="1410" y="2448"/>
              <a:ext cx="12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ZZ</a:t>
              </a:r>
              <a:endParaRPr lang="fr-FR"/>
            </a:p>
          </p:txBody>
        </p:sp>
        <p:grpSp>
          <p:nvGrpSpPr>
            <p:cNvPr id="22566" name="Group 45"/>
            <p:cNvGrpSpPr>
              <a:grpSpLocks/>
            </p:cNvGrpSpPr>
            <p:nvPr/>
          </p:nvGrpSpPr>
          <p:grpSpPr bwMode="auto">
            <a:xfrm>
              <a:off x="1927" y="2212"/>
              <a:ext cx="131" cy="185"/>
              <a:chOff x="2235" y="3648"/>
              <a:chExt cx="131" cy="185"/>
            </a:xfrm>
          </p:grpSpPr>
          <p:sp>
            <p:nvSpPr>
              <p:cNvPr id="22584" name="Line 46"/>
              <p:cNvSpPr>
                <a:spLocks noChangeShapeType="1"/>
              </p:cNvSpPr>
              <p:nvPr/>
            </p:nvSpPr>
            <p:spPr bwMode="auto">
              <a:xfrm>
                <a:off x="2297" y="3754"/>
                <a:ext cx="1" cy="7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85" name="Line 47"/>
              <p:cNvSpPr>
                <a:spLocks noChangeShapeType="1"/>
              </p:cNvSpPr>
              <p:nvPr/>
            </p:nvSpPr>
            <p:spPr bwMode="auto">
              <a:xfrm>
                <a:off x="2275" y="3812"/>
                <a:ext cx="43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86" name="Oval 48"/>
              <p:cNvSpPr>
                <a:spLocks noChangeArrowheads="1"/>
              </p:cNvSpPr>
              <p:nvPr/>
            </p:nvSpPr>
            <p:spPr bwMode="auto">
              <a:xfrm>
                <a:off x="2235" y="3648"/>
                <a:ext cx="131" cy="132"/>
              </a:xfrm>
              <a:prstGeom prst="ellipse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2567" name="Rectangle 49"/>
            <p:cNvSpPr>
              <a:spLocks noChangeArrowheads="1"/>
            </p:cNvSpPr>
            <p:nvPr/>
          </p:nvSpPr>
          <p:spPr bwMode="auto">
            <a:xfrm>
              <a:off x="1919" y="2448"/>
              <a:ext cx="16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WZ</a:t>
              </a:r>
              <a:endParaRPr lang="fr-FR"/>
            </a:p>
          </p:txBody>
        </p:sp>
        <p:grpSp>
          <p:nvGrpSpPr>
            <p:cNvPr id="22568" name="Group 50"/>
            <p:cNvGrpSpPr>
              <a:grpSpLocks/>
            </p:cNvGrpSpPr>
            <p:nvPr/>
          </p:nvGrpSpPr>
          <p:grpSpPr bwMode="auto">
            <a:xfrm>
              <a:off x="2199" y="2361"/>
              <a:ext cx="232" cy="44"/>
              <a:chOff x="2507" y="3797"/>
              <a:chExt cx="232" cy="44"/>
            </a:xfrm>
          </p:grpSpPr>
          <p:sp>
            <p:nvSpPr>
              <p:cNvPr id="22581" name="Line 51"/>
              <p:cNvSpPr>
                <a:spLocks noChangeShapeType="1"/>
              </p:cNvSpPr>
              <p:nvPr/>
            </p:nvSpPr>
            <p:spPr bwMode="auto">
              <a:xfrm>
                <a:off x="2507" y="3819"/>
                <a:ext cx="232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82" name="Line 52"/>
              <p:cNvSpPr>
                <a:spLocks noChangeShapeType="1"/>
              </p:cNvSpPr>
              <p:nvPr/>
            </p:nvSpPr>
            <p:spPr bwMode="auto">
              <a:xfrm flipH="1">
                <a:off x="2702" y="3819"/>
                <a:ext cx="37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83" name="Line 53"/>
              <p:cNvSpPr>
                <a:spLocks noChangeShapeType="1"/>
              </p:cNvSpPr>
              <p:nvPr/>
            </p:nvSpPr>
            <p:spPr bwMode="auto">
              <a:xfrm flipH="1" flipV="1">
                <a:off x="2702" y="3797"/>
                <a:ext cx="37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569" name="Group 54"/>
            <p:cNvGrpSpPr>
              <a:grpSpLocks/>
            </p:cNvGrpSpPr>
            <p:nvPr/>
          </p:nvGrpSpPr>
          <p:grpSpPr bwMode="auto">
            <a:xfrm>
              <a:off x="3615" y="2226"/>
              <a:ext cx="131" cy="186"/>
              <a:chOff x="3923" y="3662"/>
              <a:chExt cx="131" cy="186"/>
            </a:xfrm>
          </p:grpSpPr>
          <p:sp>
            <p:nvSpPr>
              <p:cNvPr id="22578" name="Line 55"/>
              <p:cNvSpPr>
                <a:spLocks noChangeShapeType="1"/>
              </p:cNvSpPr>
              <p:nvPr/>
            </p:nvSpPr>
            <p:spPr bwMode="auto">
              <a:xfrm>
                <a:off x="3985" y="3768"/>
                <a:ext cx="1" cy="8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79" name="Line 56"/>
              <p:cNvSpPr>
                <a:spLocks noChangeShapeType="1"/>
              </p:cNvSpPr>
              <p:nvPr/>
            </p:nvSpPr>
            <p:spPr bwMode="auto">
              <a:xfrm>
                <a:off x="3963" y="3826"/>
                <a:ext cx="44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80" name="Oval 57"/>
              <p:cNvSpPr>
                <a:spLocks noChangeArrowheads="1"/>
              </p:cNvSpPr>
              <p:nvPr/>
            </p:nvSpPr>
            <p:spPr bwMode="auto">
              <a:xfrm>
                <a:off x="3923" y="3662"/>
                <a:ext cx="131" cy="132"/>
              </a:xfrm>
              <a:prstGeom prst="ellipse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2570" name="Rectangle 58"/>
            <p:cNvSpPr>
              <a:spLocks noChangeArrowheads="1"/>
            </p:cNvSpPr>
            <p:nvPr/>
          </p:nvSpPr>
          <p:spPr bwMode="auto">
            <a:xfrm>
              <a:off x="3385" y="2253"/>
              <a:ext cx="19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50%</a:t>
              </a:r>
              <a:endParaRPr lang="fr-FR"/>
            </a:p>
          </p:txBody>
        </p:sp>
        <p:sp>
          <p:nvSpPr>
            <p:cNvPr id="22571" name="Rectangle 59"/>
            <p:cNvSpPr>
              <a:spLocks noChangeArrowheads="1"/>
            </p:cNvSpPr>
            <p:nvPr/>
          </p:nvSpPr>
          <p:spPr bwMode="auto">
            <a:xfrm>
              <a:off x="3484" y="2448"/>
              <a:ext cx="16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WZ</a:t>
              </a:r>
              <a:endParaRPr lang="fr-FR"/>
            </a:p>
          </p:txBody>
        </p:sp>
        <p:sp>
          <p:nvSpPr>
            <p:cNvPr id="22572" name="Rectangle 60"/>
            <p:cNvSpPr>
              <a:spLocks noChangeArrowheads="1"/>
            </p:cNvSpPr>
            <p:nvPr/>
          </p:nvSpPr>
          <p:spPr bwMode="auto">
            <a:xfrm>
              <a:off x="2624" y="2253"/>
              <a:ext cx="19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50%</a:t>
              </a:r>
              <a:endParaRPr lang="fr-FR"/>
            </a:p>
          </p:txBody>
        </p:sp>
        <p:sp>
          <p:nvSpPr>
            <p:cNvPr id="22573" name="Rectangle 61"/>
            <p:cNvSpPr>
              <a:spLocks noChangeArrowheads="1"/>
            </p:cNvSpPr>
            <p:nvPr/>
          </p:nvSpPr>
          <p:spPr bwMode="auto">
            <a:xfrm>
              <a:off x="2736" y="2448"/>
              <a:ext cx="12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ZZ</a:t>
              </a:r>
              <a:endParaRPr lang="fr-FR"/>
            </a:p>
          </p:txBody>
        </p:sp>
        <p:grpSp>
          <p:nvGrpSpPr>
            <p:cNvPr id="22574" name="Group 62"/>
            <p:cNvGrpSpPr>
              <a:grpSpLocks/>
            </p:cNvGrpSpPr>
            <p:nvPr/>
          </p:nvGrpSpPr>
          <p:grpSpPr bwMode="auto">
            <a:xfrm>
              <a:off x="2861" y="2234"/>
              <a:ext cx="132" cy="185"/>
              <a:chOff x="3169" y="3670"/>
              <a:chExt cx="132" cy="185"/>
            </a:xfrm>
          </p:grpSpPr>
          <p:sp>
            <p:nvSpPr>
              <p:cNvPr id="22575" name="Line 63"/>
              <p:cNvSpPr>
                <a:spLocks noChangeShapeType="1"/>
              </p:cNvSpPr>
              <p:nvPr/>
            </p:nvSpPr>
            <p:spPr bwMode="auto">
              <a:xfrm>
                <a:off x="3231" y="3775"/>
                <a:ext cx="1" cy="8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76" name="Line 64"/>
              <p:cNvSpPr>
                <a:spLocks noChangeShapeType="1"/>
              </p:cNvSpPr>
              <p:nvPr/>
            </p:nvSpPr>
            <p:spPr bwMode="auto">
              <a:xfrm>
                <a:off x="3210" y="3833"/>
                <a:ext cx="43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77" name="Oval 65"/>
              <p:cNvSpPr>
                <a:spLocks noChangeArrowheads="1"/>
              </p:cNvSpPr>
              <p:nvPr/>
            </p:nvSpPr>
            <p:spPr bwMode="auto">
              <a:xfrm>
                <a:off x="3169" y="3670"/>
                <a:ext cx="132" cy="131"/>
              </a:xfrm>
              <a:prstGeom prst="ellipse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pic>
        <p:nvPicPr>
          <p:cNvPr id="29762" name="Picture 66" descr="woodlic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3" y="1854200"/>
            <a:ext cx="12065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67"/>
          <p:cNvSpPr>
            <a:spLocks noChangeArrowheads="1"/>
          </p:cNvSpPr>
          <p:nvPr/>
        </p:nvSpPr>
        <p:spPr bwMode="auto">
          <a:xfrm>
            <a:off x="814388" y="1579563"/>
            <a:ext cx="7391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2800" i="1" dirty="0" smtClean="0"/>
              <a:t>Féminisation</a:t>
            </a:r>
            <a:endParaRPr lang="fr-FR" sz="2000" i="1" dirty="0"/>
          </a:p>
        </p:txBody>
      </p:sp>
      <p:sp>
        <p:nvSpPr>
          <p:cNvPr id="22535" name="Text Box 68"/>
          <p:cNvSpPr txBox="1">
            <a:spLocks noChangeArrowheads="1"/>
          </p:cNvSpPr>
          <p:nvPr/>
        </p:nvSpPr>
        <p:spPr bwMode="auto">
          <a:xfrm>
            <a:off x="1347788" y="5465763"/>
            <a:ext cx="6172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GB" sz="1600" dirty="0" err="1" smtClean="0"/>
              <a:t>Bouchon</a:t>
            </a:r>
            <a:r>
              <a:rPr lang="en-GB" sz="1600" dirty="0" smtClean="0"/>
              <a:t> D., </a:t>
            </a:r>
            <a:r>
              <a:rPr lang="en-GB" sz="1600" dirty="0" err="1" smtClean="0"/>
              <a:t>Cordaux</a:t>
            </a:r>
            <a:r>
              <a:rPr lang="en-GB" sz="1600" dirty="0" smtClean="0"/>
              <a:t> R. and </a:t>
            </a:r>
            <a:r>
              <a:rPr lang="en-GB" sz="1600" dirty="0" err="1" smtClean="0"/>
              <a:t>Greve</a:t>
            </a:r>
            <a:r>
              <a:rPr lang="en-GB" sz="1600" dirty="0" smtClean="0"/>
              <a:t> P. 2008 </a:t>
            </a:r>
          </a:p>
          <a:p>
            <a:r>
              <a:rPr lang="en-US" sz="1600" dirty="0"/>
              <a:t>Feminizing </a:t>
            </a:r>
            <a:r>
              <a:rPr lang="en-US" sz="1600" i="1" dirty="0" smtClean="0"/>
              <a:t>Wolbachia</a:t>
            </a:r>
            <a:r>
              <a:rPr lang="en-US" sz="1600" dirty="0" smtClean="0"/>
              <a:t> </a:t>
            </a:r>
            <a:r>
              <a:rPr lang="en-US" sz="1600" dirty="0"/>
              <a:t>and the evolution of sex determination in isopods</a:t>
            </a:r>
            <a:endParaRPr lang="en-GB" sz="1600" dirty="0"/>
          </a:p>
          <a:p>
            <a:pPr lvl="1"/>
            <a:r>
              <a:rPr lang="en-US" sz="1600" i="1" dirty="0"/>
              <a:t>Insect Symbiosis</a:t>
            </a:r>
            <a:r>
              <a:rPr lang="en-US" sz="1600" dirty="0"/>
              <a:t>, K. </a:t>
            </a:r>
            <a:r>
              <a:rPr lang="en-US" sz="1600" dirty="0" err="1"/>
              <a:t>Bourtzis</a:t>
            </a:r>
            <a:r>
              <a:rPr lang="en-US" sz="1600" dirty="0"/>
              <a:t> and T. Miller (Ed.) (2008) 273-294</a:t>
            </a:r>
            <a:endParaRPr lang="en-GB" sz="1600" dirty="0"/>
          </a:p>
        </p:txBody>
      </p:sp>
      <p:grpSp>
        <p:nvGrpSpPr>
          <p:cNvPr id="17" name="Group 69"/>
          <p:cNvGrpSpPr>
            <a:grpSpLocks/>
          </p:cNvGrpSpPr>
          <p:nvPr/>
        </p:nvGrpSpPr>
        <p:grpSpPr bwMode="auto">
          <a:xfrm>
            <a:off x="2713038" y="4622800"/>
            <a:ext cx="3189287" cy="627063"/>
            <a:chOff x="1388" y="2733"/>
            <a:chExt cx="2009" cy="395"/>
          </a:xfrm>
        </p:grpSpPr>
        <p:sp>
          <p:nvSpPr>
            <p:cNvPr id="22540" name="Rectangle 70"/>
            <p:cNvSpPr>
              <a:spLocks noChangeArrowheads="1"/>
            </p:cNvSpPr>
            <p:nvPr/>
          </p:nvSpPr>
          <p:spPr bwMode="auto">
            <a:xfrm>
              <a:off x="1707" y="2827"/>
              <a:ext cx="7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600">
                  <a:solidFill>
                    <a:srgbClr val="000000"/>
                  </a:solidFill>
                  <a:latin typeface="AvantGarde" pitchFamily="34" charset="0"/>
                </a:rPr>
                <a:t>X</a:t>
              </a:r>
              <a:endParaRPr lang="fr-FR"/>
            </a:p>
          </p:txBody>
        </p:sp>
        <p:grpSp>
          <p:nvGrpSpPr>
            <p:cNvPr id="22541" name="Group 71"/>
            <p:cNvGrpSpPr>
              <a:grpSpLocks/>
            </p:cNvGrpSpPr>
            <p:nvPr/>
          </p:nvGrpSpPr>
          <p:grpSpPr bwMode="auto">
            <a:xfrm>
              <a:off x="1388" y="2733"/>
              <a:ext cx="156" cy="164"/>
              <a:chOff x="1713" y="4326"/>
              <a:chExt cx="156" cy="164"/>
            </a:xfrm>
          </p:grpSpPr>
          <p:grpSp>
            <p:nvGrpSpPr>
              <p:cNvPr id="22558" name="Group 72"/>
              <p:cNvGrpSpPr>
                <a:grpSpLocks/>
              </p:cNvGrpSpPr>
              <p:nvPr/>
            </p:nvGrpSpPr>
            <p:grpSpPr bwMode="auto">
              <a:xfrm>
                <a:off x="1811" y="4326"/>
                <a:ext cx="58" cy="58"/>
                <a:chOff x="1811" y="4326"/>
                <a:chExt cx="58" cy="58"/>
              </a:xfrm>
            </p:grpSpPr>
            <p:sp>
              <p:nvSpPr>
                <p:cNvPr id="22560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1811" y="4326"/>
                  <a:ext cx="58" cy="5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561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1862" y="4326"/>
                  <a:ext cx="7" cy="3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562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1833" y="4326"/>
                  <a:ext cx="36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2559" name="Oval 76"/>
              <p:cNvSpPr>
                <a:spLocks noChangeArrowheads="1"/>
              </p:cNvSpPr>
              <p:nvPr/>
            </p:nvSpPr>
            <p:spPr bwMode="auto">
              <a:xfrm>
                <a:off x="1713" y="4358"/>
                <a:ext cx="132" cy="132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542" name="Group 77"/>
            <p:cNvGrpSpPr>
              <a:grpSpLocks/>
            </p:cNvGrpSpPr>
            <p:nvPr/>
          </p:nvGrpSpPr>
          <p:grpSpPr bwMode="auto">
            <a:xfrm>
              <a:off x="1916" y="2743"/>
              <a:ext cx="131" cy="186"/>
              <a:chOff x="2242" y="4336"/>
              <a:chExt cx="131" cy="186"/>
            </a:xfrm>
          </p:grpSpPr>
          <p:sp>
            <p:nvSpPr>
              <p:cNvPr id="22555" name="Line 78"/>
              <p:cNvSpPr>
                <a:spLocks noChangeShapeType="1"/>
              </p:cNvSpPr>
              <p:nvPr/>
            </p:nvSpPr>
            <p:spPr bwMode="auto">
              <a:xfrm>
                <a:off x="2304" y="4442"/>
                <a:ext cx="1" cy="8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56" name="Line 79"/>
              <p:cNvSpPr>
                <a:spLocks noChangeShapeType="1"/>
              </p:cNvSpPr>
              <p:nvPr/>
            </p:nvSpPr>
            <p:spPr bwMode="auto">
              <a:xfrm>
                <a:off x="2282" y="4500"/>
                <a:ext cx="44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57" name="Oval 80"/>
              <p:cNvSpPr>
                <a:spLocks noChangeArrowheads="1"/>
              </p:cNvSpPr>
              <p:nvPr/>
            </p:nvSpPr>
            <p:spPr bwMode="auto">
              <a:xfrm>
                <a:off x="2242" y="4336"/>
                <a:ext cx="131" cy="132"/>
              </a:xfrm>
              <a:prstGeom prst="ellipse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543" name="Group 81"/>
            <p:cNvGrpSpPr>
              <a:grpSpLocks/>
            </p:cNvGrpSpPr>
            <p:nvPr/>
          </p:nvGrpSpPr>
          <p:grpSpPr bwMode="auto">
            <a:xfrm>
              <a:off x="2185" y="2892"/>
              <a:ext cx="232" cy="44"/>
              <a:chOff x="2507" y="4485"/>
              <a:chExt cx="232" cy="44"/>
            </a:xfrm>
          </p:grpSpPr>
          <p:sp>
            <p:nvSpPr>
              <p:cNvPr id="22552" name="Line 82"/>
              <p:cNvSpPr>
                <a:spLocks noChangeShapeType="1"/>
              </p:cNvSpPr>
              <p:nvPr/>
            </p:nvSpPr>
            <p:spPr bwMode="auto">
              <a:xfrm>
                <a:off x="2507" y="4507"/>
                <a:ext cx="232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53" name="Line 83"/>
              <p:cNvSpPr>
                <a:spLocks noChangeShapeType="1"/>
              </p:cNvSpPr>
              <p:nvPr/>
            </p:nvSpPr>
            <p:spPr bwMode="auto">
              <a:xfrm flipH="1">
                <a:off x="2702" y="4507"/>
                <a:ext cx="37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54" name="Line 84"/>
              <p:cNvSpPr>
                <a:spLocks noChangeShapeType="1"/>
              </p:cNvSpPr>
              <p:nvPr/>
            </p:nvSpPr>
            <p:spPr bwMode="auto">
              <a:xfrm flipH="1" flipV="1">
                <a:off x="2702" y="4485"/>
                <a:ext cx="37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2544" name="Rectangle 85"/>
            <p:cNvSpPr>
              <a:spLocks noChangeArrowheads="1"/>
            </p:cNvSpPr>
            <p:nvPr/>
          </p:nvSpPr>
          <p:spPr bwMode="auto">
            <a:xfrm>
              <a:off x="2976" y="2784"/>
              <a:ext cx="24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100%</a:t>
              </a:r>
              <a:endParaRPr lang="fr-FR"/>
            </a:p>
          </p:txBody>
        </p:sp>
        <p:grpSp>
          <p:nvGrpSpPr>
            <p:cNvPr id="22545" name="Group 86"/>
            <p:cNvGrpSpPr>
              <a:grpSpLocks/>
            </p:cNvGrpSpPr>
            <p:nvPr/>
          </p:nvGrpSpPr>
          <p:grpSpPr bwMode="auto">
            <a:xfrm>
              <a:off x="3266" y="2758"/>
              <a:ext cx="131" cy="185"/>
              <a:chOff x="3597" y="4351"/>
              <a:chExt cx="131" cy="185"/>
            </a:xfrm>
          </p:grpSpPr>
          <p:sp>
            <p:nvSpPr>
              <p:cNvPr id="22549" name="Line 87"/>
              <p:cNvSpPr>
                <a:spLocks noChangeShapeType="1"/>
              </p:cNvSpPr>
              <p:nvPr/>
            </p:nvSpPr>
            <p:spPr bwMode="auto">
              <a:xfrm>
                <a:off x="3659" y="4456"/>
                <a:ext cx="1" cy="8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50" name="Line 88"/>
              <p:cNvSpPr>
                <a:spLocks noChangeShapeType="1"/>
              </p:cNvSpPr>
              <p:nvPr/>
            </p:nvSpPr>
            <p:spPr bwMode="auto">
              <a:xfrm>
                <a:off x="3637" y="4514"/>
                <a:ext cx="44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51" name="Oval 89"/>
              <p:cNvSpPr>
                <a:spLocks noChangeArrowheads="1"/>
              </p:cNvSpPr>
              <p:nvPr/>
            </p:nvSpPr>
            <p:spPr bwMode="auto">
              <a:xfrm>
                <a:off x="3597" y="4351"/>
                <a:ext cx="131" cy="131"/>
              </a:xfrm>
              <a:prstGeom prst="ellipse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2546" name="Rectangle 90"/>
            <p:cNvSpPr>
              <a:spLocks noChangeArrowheads="1"/>
            </p:cNvSpPr>
            <p:nvPr/>
          </p:nvSpPr>
          <p:spPr bwMode="auto">
            <a:xfrm>
              <a:off x="1401" y="3003"/>
              <a:ext cx="12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ZZ</a:t>
              </a:r>
              <a:endParaRPr lang="fr-FR"/>
            </a:p>
          </p:txBody>
        </p:sp>
        <p:sp>
          <p:nvSpPr>
            <p:cNvPr id="22547" name="Rectangle 91"/>
            <p:cNvSpPr>
              <a:spLocks noChangeArrowheads="1"/>
            </p:cNvSpPr>
            <p:nvPr/>
          </p:nvSpPr>
          <p:spPr bwMode="auto">
            <a:xfrm>
              <a:off x="1917" y="3003"/>
              <a:ext cx="12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ZZ</a:t>
              </a:r>
              <a:endParaRPr lang="fr-FR"/>
            </a:p>
          </p:txBody>
        </p:sp>
        <p:sp>
          <p:nvSpPr>
            <p:cNvPr id="22548" name="Rectangle 92"/>
            <p:cNvSpPr>
              <a:spLocks noChangeArrowheads="1"/>
            </p:cNvSpPr>
            <p:nvPr/>
          </p:nvSpPr>
          <p:spPr bwMode="auto">
            <a:xfrm>
              <a:off x="3267" y="3003"/>
              <a:ext cx="12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ZZ</a:t>
              </a:r>
              <a:endParaRPr lang="fr-FR"/>
            </a:p>
          </p:txBody>
        </p:sp>
      </p:grpSp>
      <p:sp>
        <p:nvSpPr>
          <p:cNvPr id="29790" name="Text Box 94"/>
          <p:cNvSpPr txBox="1">
            <a:spLocks noChangeArrowheads="1"/>
          </p:cNvSpPr>
          <p:nvPr/>
        </p:nvSpPr>
        <p:spPr bwMode="auto">
          <a:xfrm>
            <a:off x="5151438" y="2493963"/>
            <a:ext cx="1955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z="1200" b="1">
                <a:latin typeface="Arial" pitchFamily="34" charset="0"/>
              </a:rPr>
              <a:t>Crustacea - Lepidoptera</a:t>
            </a:r>
          </a:p>
        </p:txBody>
      </p:sp>
      <p:sp>
        <p:nvSpPr>
          <p:cNvPr id="22538" name="Rectangle 95"/>
          <p:cNvSpPr>
            <a:spLocks noGrp="1" noChangeArrowheads="1"/>
          </p:cNvSpPr>
          <p:nvPr>
            <p:ph type="title"/>
          </p:nvPr>
        </p:nvSpPr>
        <p:spPr>
          <a:xfrm>
            <a:off x="509588" y="284163"/>
            <a:ext cx="4572000" cy="1143000"/>
          </a:xfrm>
          <a:noFill/>
        </p:spPr>
        <p:txBody>
          <a:bodyPr/>
          <a:lstStyle/>
          <a:p>
            <a:pPr eaLnBrk="1" hangingPunct="1"/>
            <a:r>
              <a:rPr lang="fr-FR" smtClean="0"/>
              <a:t>Manipulations…?</a:t>
            </a:r>
          </a:p>
        </p:txBody>
      </p:sp>
      <p:sp>
        <p:nvSpPr>
          <p:cNvPr id="22539" name="Espace réservé du numéro de diapositive 9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C34D9ACF-389B-4B10-BB35-A1ED5BF43B0F}" type="slidenum">
              <a:rPr lang="fr-FR" smtClean="0"/>
              <a:pPr/>
              <a:t>20</a:t>
            </a:fld>
            <a:endParaRPr lang="fr-FR" smtClean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685800" y="3901440"/>
          <a:ext cx="7772400" cy="274320"/>
        </p:xfrm>
        <a:graphic>
          <a:graphicData uri="http://schemas.openxmlformats.org/drawingml/2006/table">
            <a:tbl>
              <a:tblPr/>
              <a:tblGrid>
                <a:gridCol w="7772400"/>
              </a:tblGrid>
              <a:tr h="0">
                <a:tc>
                  <a:txBody>
                    <a:bodyPr/>
                    <a:lstStyle/>
                    <a:p>
                      <a:endParaRPr lang="fr-FR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738188" y="1519238"/>
            <a:ext cx="7620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2800" i="1"/>
              <a:t>Symbiose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2000" i="1"/>
              <a:t>Nécessaire à l’ovogenèse</a:t>
            </a:r>
          </a:p>
          <a:p>
            <a:pPr marL="1143000" lvl="2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fr-FR" sz="1600" i="1"/>
              <a:t>Dedeine et al. 2001</a:t>
            </a:r>
          </a:p>
        </p:txBody>
      </p:sp>
      <p:pic>
        <p:nvPicPr>
          <p:cNvPr id="30726" name="Picture 6" descr="BD14755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35179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667000" y="2890838"/>
            <a:ext cx="3498850" cy="295275"/>
            <a:chOff x="1359" y="1632"/>
            <a:chExt cx="2204" cy="186"/>
          </a:xfrm>
        </p:grpSpPr>
        <p:sp>
          <p:nvSpPr>
            <p:cNvPr id="23587" name="Rectangle 8"/>
            <p:cNvSpPr>
              <a:spLocks noChangeArrowheads="1"/>
            </p:cNvSpPr>
            <p:nvPr/>
          </p:nvSpPr>
          <p:spPr bwMode="auto">
            <a:xfrm>
              <a:off x="1697" y="1648"/>
              <a:ext cx="7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600">
                  <a:solidFill>
                    <a:srgbClr val="000000"/>
                  </a:solidFill>
                  <a:latin typeface="AvantGarde" pitchFamily="34" charset="0"/>
                </a:rPr>
                <a:t>X</a:t>
              </a:r>
              <a:endParaRPr lang="fr-FR"/>
            </a:p>
          </p:txBody>
        </p:sp>
        <p:grpSp>
          <p:nvGrpSpPr>
            <p:cNvPr id="23588" name="Group 9"/>
            <p:cNvGrpSpPr>
              <a:grpSpLocks/>
            </p:cNvGrpSpPr>
            <p:nvPr/>
          </p:nvGrpSpPr>
          <p:grpSpPr bwMode="auto">
            <a:xfrm>
              <a:off x="1359" y="1643"/>
              <a:ext cx="156" cy="164"/>
              <a:chOff x="1706" y="2964"/>
              <a:chExt cx="156" cy="164"/>
            </a:xfrm>
          </p:grpSpPr>
          <p:grpSp>
            <p:nvGrpSpPr>
              <p:cNvPr id="23609" name="Group 10"/>
              <p:cNvGrpSpPr>
                <a:grpSpLocks/>
              </p:cNvGrpSpPr>
              <p:nvPr/>
            </p:nvGrpSpPr>
            <p:grpSpPr bwMode="auto">
              <a:xfrm>
                <a:off x="1804" y="2964"/>
                <a:ext cx="58" cy="58"/>
                <a:chOff x="1804" y="2964"/>
                <a:chExt cx="58" cy="58"/>
              </a:xfrm>
            </p:grpSpPr>
            <p:sp>
              <p:nvSpPr>
                <p:cNvPr id="23611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804" y="2964"/>
                  <a:ext cx="58" cy="5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612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855" y="2964"/>
                  <a:ext cx="7" cy="3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613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1826" y="2964"/>
                  <a:ext cx="36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3610" name="Oval 14"/>
              <p:cNvSpPr>
                <a:spLocks noChangeArrowheads="1"/>
              </p:cNvSpPr>
              <p:nvPr/>
            </p:nvSpPr>
            <p:spPr bwMode="auto">
              <a:xfrm>
                <a:off x="1706" y="2996"/>
                <a:ext cx="131" cy="132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3589" name="Group 15"/>
            <p:cNvGrpSpPr>
              <a:grpSpLocks/>
            </p:cNvGrpSpPr>
            <p:nvPr/>
          </p:nvGrpSpPr>
          <p:grpSpPr bwMode="auto">
            <a:xfrm>
              <a:off x="2176" y="1704"/>
              <a:ext cx="232" cy="43"/>
              <a:chOff x="2521" y="3138"/>
              <a:chExt cx="232" cy="43"/>
            </a:xfrm>
          </p:grpSpPr>
          <p:sp>
            <p:nvSpPr>
              <p:cNvPr id="23606" name="Line 16"/>
              <p:cNvSpPr>
                <a:spLocks noChangeShapeType="1"/>
              </p:cNvSpPr>
              <p:nvPr/>
            </p:nvSpPr>
            <p:spPr bwMode="auto">
              <a:xfrm>
                <a:off x="2521" y="3160"/>
                <a:ext cx="232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607" name="Line 17"/>
              <p:cNvSpPr>
                <a:spLocks noChangeShapeType="1"/>
              </p:cNvSpPr>
              <p:nvPr/>
            </p:nvSpPr>
            <p:spPr bwMode="auto">
              <a:xfrm flipH="1">
                <a:off x="2717" y="3160"/>
                <a:ext cx="36" cy="2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608" name="Line 18"/>
              <p:cNvSpPr>
                <a:spLocks noChangeShapeType="1"/>
              </p:cNvSpPr>
              <p:nvPr/>
            </p:nvSpPr>
            <p:spPr bwMode="auto">
              <a:xfrm flipH="1" flipV="1">
                <a:off x="2717" y="3138"/>
                <a:ext cx="36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3590" name="Rectangle 19"/>
            <p:cNvSpPr>
              <a:spLocks noChangeArrowheads="1"/>
            </p:cNvSpPr>
            <p:nvPr/>
          </p:nvSpPr>
          <p:spPr bwMode="auto">
            <a:xfrm>
              <a:off x="2585" y="1663"/>
              <a:ext cx="19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50%</a:t>
              </a:r>
              <a:endParaRPr lang="fr-FR"/>
            </a:p>
          </p:txBody>
        </p:sp>
        <p:sp>
          <p:nvSpPr>
            <p:cNvPr id="23591" name="Rectangle 20"/>
            <p:cNvSpPr>
              <a:spLocks noChangeArrowheads="1"/>
            </p:cNvSpPr>
            <p:nvPr/>
          </p:nvSpPr>
          <p:spPr bwMode="auto">
            <a:xfrm>
              <a:off x="3194" y="1663"/>
              <a:ext cx="19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Geneva" charset="0"/>
                </a:rPr>
                <a:t>50%</a:t>
              </a:r>
              <a:endParaRPr lang="fr-FR"/>
            </a:p>
          </p:txBody>
        </p:sp>
        <p:grpSp>
          <p:nvGrpSpPr>
            <p:cNvPr id="23592" name="Group 21"/>
            <p:cNvGrpSpPr>
              <a:grpSpLocks/>
            </p:cNvGrpSpPr>
            <p:nvPr/>
          </p:nvGrpSpPr>
          <p:grpSpPr bwMode="auto">
            <a:xfrm>
              <a:off x="1896" y="1633"/>
              <a:ext cx="131" cy="185"/>
              <a:chOff x="2235" y="3648"/>
              <a:chExt cx="131" cy="185"/>
            </a:xfrm>
          </p:grpSpPr>
          <p:sp>
            <p:nvSpPr>
              <p:cNvPr id="23603" name="Line 22"/>
              <p:cNvSpPr>
                <a:spLocks noChangeShapeType="1"/>
              </p:cNvSpPr>
              <p:nvPr/>
            </p:nvSpPr>
            <p:spPr bwMode="auto">
              <a:xfrm>
                <a:off x="2297" y="3754"/>
                <a:ext cx="1" cy="7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604" name="Line 23"/>
              <p:cNvSpPr>
                <a:spLocks noChangeShapeType="1"/>
              </p:cNvSpPr>
              <p:nvPr/>
            </p:nvSpPr>
            <p:spPr bwMode="auto">
              <a:xfrm>
                <a:off x="2275" y="3812"/>
                <a:ext cx="43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605" name="Oval 24"/>
              <p:cNvSpPr>
                <a:spLocks noChangeArrowheads="1"/>
              </p:cNvSpPr>
              <p:nvPr/>
            </p:nvSpPr>
            <p:spPr bwMode="auto">
              <a:xfrm>
                <a:off x="2235" y="3648"/>
                <a:ext cx="131" cy="132"/>
              </a:xfrm>
              <a:prstGeom prst="ellipse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3593" name="Group 25"/>
            <p:cNvGrpSpPr>
              <a:grpSpLocks/>
            </p:cNvGrpSpPr>
            <p:nvPr/>
          </p:nvGrpSpPr>
          <p:grpSpPr bwMode="auto">
            <a:xfrm>
              <a:off x="3432" y="1632"/>
              <a:ext cx="131" cy="185"/>
              <a:chOff x="2235" y="3648"/>
              <a:chExt cx="131" cy="185"/>
            </a:xfrm>
          </p:grpSpPr>
          <p:sp>
            <p:nvSpPr>
              <p:cNvPr id="23600" name="Line 26"/>
              <p:cNvSpPr>
                <a:spLocks noChangeShapeType="1"/>
              </p:cNvSpPr>
              <p:nvPr/>
            </p:nvSpPr>
            <p:spPr bwMode="auto">
              <a:xfrm>
                <a:off x="2297" y="3754"/>
                <a:ext cx="1" cy="79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601" name="Line 27"/>
              <p:cNvSpPr>
                <a:spLocks noChangeShapeType="1"/>
              </p:cNvSpPr>
              <p:nvPr/>
            </p:nvSpPr>
            <p:spPr bwMode="auto">
              <a:xfrm>
                <a:off x="2275" y="3812"/>
                <a:ext cx="43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602" name="Oval 28"/>
              <p:cNvSpPr>
                <a:spLocks noChangeArrowheads="1"/>
              </p:cNvSpPr>
              <p:nvPr/>
            </p:nvSpPr>
            <p:spPr bwMode="auto">
              <a:xfrm>
                <a:off x="2235" y="3648"/>
                <a:ext cx="131" cy="132"/>
              </a:xfrm>
              <a:prstGeom prst="ellipse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3594" name="Group 29"/>
            <p:cNvGrpSpPr>
              <a:grpSpLocks/>
            </p:cNvGrpSpPr>
            <p:nvPr/>
          </p:nvGrpSpPr>
          <p:grpSpPr bwMode="auto">
            <a:xfrm>
              <a:off x="2840" y="1643"/>
              <a:ext cx="156" cy="164"/>
              <a:chOff x="3133" y="95"/>
              <a:chExt cx="156" cy="164"/>
            </a:xfrm>
          </p:grpSpPr>
          <p:sp>
            <p:nvSpPr>
              <p:cNvPr id="23595" name="Oval 30"/>
              <p:cNvSpPr>
                <a:spLocks noChangeArrowheads="1"/>
              </p:cNvSpPr>
              <p:nvPr/>
            </p:nvSpPr>
            <p:spPr bwMode="auto">
              <a:xfrm>
                <a:off x="3133" y="127"/>
                <a:ext cx="132" cy="132"/>
              </a:xfrm>
              <a:prstGeom prst="ellipse">
                <a:avLst/>
              </a:pr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23596" name="Group 31"/>
              <p:cNvGrpSpPr>
                <a:grpSpLocks/>
              </p:cNvGrpSpPr>
              <p:nvPr/>
            </p:nvGrpSpPr>
            <p:grpSpPr bwMode="auto">
              <a:xfrm>
                <a:off x="3231" y="95"/>
                <a:ext cx="58" cy="58"/>
                <a:chOff x="3231" y="95"/>
                <a:chExt cx="58" cy="58"/>
              </a:xfrm>
            </p:grpSpPr>
            <p:sp>
              <p:nvSpPr>
                <p:cNvPr id="23597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3231" y="95"/>
                  <a:ext cx="58" cy="5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598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3282" y="95"/>
                  <a:ext cx="7" cy="3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599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3253" y="95"/>
                  <a:ext cx="36" cy="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2643188" y="3576638"/>
            <a:ext cx="1665287" cy="387350"/>
            <a:chOff x="1344" y="2064"/>
            <a:chExt cx="1049" cy="244"/>
          </a:xfrm>
        </p:grpSpPr>
        <p:sp>
          <p:nvSpPr>
            <p:cNvPr id="23571" name="Rectangle 36"/>
            <p:cNvSpPr>
              <a:spLocks noChangeArrowheads="1"/>
            </p:cNvSpPr>
            <p:nvPr/>
          </p:nvSpPr>
          <p:spPr bwMode="auto">
            <a:xfrm>
              <a:off x="1682" y="2139"/>
              <a:ext cx="7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600">
                  <a:solidFill>
                    <a:srgbClr val="000000"/>
                  </a:solidFill>
                  <a:latin typeface="AvantGarde" pitchFamily="34" charset="0"/>
                </a:rPr>
                <a:t>X</a:t>
              </a:r>
              <a:endParaRPr lang="fr-FR"/>
            </a:p>
          </p:txBody>
        </p:sp>
        <p:grpSp>
          <p:nvGrpSpPr>
            <p:cNvPr id="23572" name="Group 37"/>
            <p:cNvGrpSpPr>
              <a:grpSpLocks/>
            </p:cNvGrpSpPr>
            <p:nvPr/>
          </p:nvGrpSpPr>
          <p:grpSpPr bwMode="auto">
            <a:xfrm>
              <a:off x="1344" y="2133"/>
              <a:ext cx="156" cy="164"/>
              <a:chOff x="1706" y="2964"/>
              <a:chExt cx="156" cy="164"/>
            </a:xfrm>
          </p:grpSpPr>
          <p:grpSp>
            <p:nvGrpSpPr>
              <p:cNvPr id="23582" name="Group 38"/>
              <p:cNvGrpSpPr>
                <a:grpSpLocks/>
              </p:cNvGrpSpPr>
              <p:nvPr/>
            </p:nvGrpSpPr>
            <p:grpSpPr bwMode="auto">
              <a:xfrm>
                <a:off x="1804" y="2964"/>
                <a:ext cx="58" cy="58"/>
                <a:chOff x="1804" y="2964"/>
                <a:chExt cx="58" cy="58"/>
              </a:xfrm>
            </p:grpSpPr>
            <p:sp>
              <p:nvSpPr>
                <p:cNvPr id="23584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1804" y="2964"/>
                  <a:ext cx="58" cy="58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585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855" y="2964"/>
                  <a:ext cx="7" cy="36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586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1826" y="2964"/>
                  <a:ext cx="36" cy="7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23583" name="Oval 42"/>
              <p:cNvSpPr>
                <a:spLocks noChangeArrowheads="1"/>
              </p:cNvSpPr>
              <p:nvPr/>
            </p:nvSpPr>
            <p:spPr bwMode="auto">
              <a:xfrm>
                <a:off x="1706" y="2996"/>
                <a:ext cx="131" cy="132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3573" name="Group 43"/>
            <p:cNvGrpSpPr>
              <a:grpSpLocks/>
            </p:cNvGrpSpPr>
            <p:nvPr/>
          </p:nvGrpSpPr>
          <p:grpSpPr bwMode="auto">
            <a:xfrm>
              <a:off x="1880" y="2123"/>
              <a:ext cx="131" cy="185"/>
              <a:chOff x="2235" y="2982"/>
              <a:chExt cx="131" cy="185"/>
            </a:xfrm>
          </p:grpSpPr>
          <p:sp>
            <p:nvSpPr>
              <p:cNvPr id="23579" name="Line 44"/>
              <p:cNvSpPr>
                <a:spLocks noChangeShapeType="1"/>
              </p:cNvSpPr>
              <p:nvPr/>
            </p:nvSpPr>
            <p:spPr bwMode="auto">
              <a:xfrm>
                <a:off x="2297" y="3087"/>
                <a:ext cx="1" cy="8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580" name="Line 45"/>
              <p:cNvSpPr>
                <a:spLocks noChangeShapeType="1"/>
              </p:cNvSpPr>
              <p:nvPr/>
            </p:nvSpPr>
            <p:spPr bwMode="auto">
              <a:xfrm>
                <a:off x="2275" y="3145"/>
                <a:ext cx="43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581" name="Oval 46"/>
              <p:cNvSpPr>
                <a:spLocks noChangeArrowheads="1"/>
              </p:cNvSpPr>
              <p:nvPr/>
            </p:nvSpPr>
            <p:spPr bwMode="auto">
              <a:xfrm>
                <a:off x="2235" y="2982"/>
                <a:ext cx="131" cy="131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3574" name="Group 47"/>
            <p:cNvGrpSpPr>
              <a:grpSpLocks/>
            </p:cNvGrpSpPr>
            <p:nvPr/>
          </p:nvGrpSpPr>
          <p:grpSpPr bwMode="auto">
            <a:xfrm>
              <a:off x="2161" y="2194"/>
              <a:ext cx="232" cy="43"/>
              <a:chOff x="2521" y="3138"/>
              <a:chExt cx="232" cy="43"/>
            </a:xfrm>
          </p:grpSpPr>
          <p:sp>
            <p:nvSpPr>
              <p:cNvPr id="23576" name="Line 48"/>
              <p:cNvSpPr>
                <a:spLocks noChangeShapeType="1"/>
              </p:cNvSpPr>
              <p:nvPr/>
            </p:nvSpPr>
            <p:spPr bwMode="auto">
              <a:xfrm>
                <a:off x="2521" y="3160"/>
                <a:ext cx="232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577" name="Line 49"/>
              <p:cNvSpPr>
                <a:spLocks noChangeShapeType="1"/>
              </p:cNvSpPr>
              <p:nvPr/>
            </p:nvSpPr>
            <p:spPr bwMode="auto">
              <a:xfrm flipH="1">
                <a:off x="2717" y="3160"/>
                <a:ext cx="36" cy="2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578" name="Line 50"/>
              <p:cNvSpPr>
                <a:spLocks noChangeShapeType="1"/>
              </p:cNvSpPr>
              <p:nvPr/>
            </p:nvSpPr>
            <p:spPr bwMode="auto">
              <a:xfrm flipH="1" flipV="1">
                <a:off x="2717" y="3138"/>
                <a:ext cx="36" cy="2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3575" name="AutoShape 51"/>
            <p:cNvSpPr>
              <a:spLocks noChangeArrowheads="1"/>
            </p:cNvSpPr>
            <p:nvPr/>
          </p:nvSpPr>
          <p:spPr bwMode="auto">
            <a:xfrm flipH="1">
              <a:off x="1920" y="2064"/>
              <a:ext cx="192" cy="144"/>
            </a:xfrm>
            <a:prstGeom prst="lightningBol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6021388" y="1366838"/>
            <a:ext cx="1376362" cy="1103312"/>
            <a:chOff x="3472" y="672"/>
            <a:chExt cx="867" cy="695"/>
          </a:xfrm>
        </p:grpSpPr>
        <p:pic>
          <p:nvPicPr>
            <p:cNvPr id="23569" name="Picture 53" descr="trich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8" y="672"/>
              <a:ext cx="465" cy="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0" name="Text Box 54"/>
            <p:cNvSpPr txBox="1">
              <a:spLocks noChangeArrowheads="1"/>
            </p:cNvSpPr>
            <p:nvPr/>
          </p:nvSpPr>
          <p:spPr bwMode="auto">
            <a:xfrm>
              <a:off x="3472" y="1072"/>
              <a:ext cx="86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algn="ctr"/>
              <a:r>
                <a:rPr lang="fr-FR" sz="1400">
                  <a:latin typeface="Arial" pitchFamily="34" charset="0"/>
                </a:rPr>
                <a:t>Asobara tabida</a:t>
              </a:r>
            </a:p>
          </p:txBody>
        </p:sp>
      </p:grpSp>
      <p:sp>
        <p:nvSpPr>
          <p:cNvPr id="30775" name="Rectangle 55"/>
          <p:cNvSpPr>
            <a:spLocks noChangeArrowheads="1"/>
          </p:cNvSpPr>
          <p:nvPr/>
        </p:nvSpPr>
        <p:spPr bwMode="auto">
          <a:xfrm>
            <a:off x="727075" y="4743450"/>
            <a:ext cx="36576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2000" i="1"/>
              <a:t>Nécessaire au métabolisme</a:t>
            </a:r>
          </a:p>
          <a:p>
            <a:pPr lvl="2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fr-FR" sz="1600" i="1"/>
              <a:t>Bandi et al. 2001</a:t>
            </a: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6738938" y="4757738"/>
            <a:ext cx="1390650" cy="768350"/>
            <a:chOff x="3072" y="2512"/>
            <a:chExt cx="876" cy="484"/>
          </a:xfrm>
        </p:grpSpPr>
        <p:pic>
          <p:nvPicPr>
            <p:cNvPr id="23567" name="Picture 57" descr="nematoda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82" r="32236"/>
            <a:stretch>
              <a:fillRect/>
            </a:stretch>
          </p:blipFill>
          <p:spPr bwMode="auto">
            <a:xfrm>
              <a:off x="3072" y="2592"/>
              <a:ext cx="76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8" name="Text Box 58"/>
            <p:cNvSpPr txBox="1">
              <a:spLocks noChangeArrowheads="1"/>
            </p:cNvSpPr>
            <p:nvPr/>
          </p:nvSpPr>
          <p:spPr bwMode="auto">
            <a:xfrm>
              <a:off x="3317" y="2512"/>
              <a:ext cx="63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algn="ctr"/>
              <a:r>
                <a:rPr lang="fr-FR" sz="1400">
                  <a:latin typeface="Arial" pitchFamily="34" charset="0"/>
                </a:rPr>
                <a:t>Nematoda</a:t>
              </a:r>
            </a:p>
          </p:txBody>
        </p:sp>
      </p:grpSp>
      <p:sp>
        <p:nvSpPr>
          <p:cNvPr id="23562" name="Rectangle 61"/>
          <p:cNvSpPr>
            <a:spLocks noGrp="1" noChangeArrowheads="1"/>
          </p:cNvSpPr>
          <p:nvPr>
            <p:ph type="title"/>
          </p:nvPr>
        </p:nvSpPr>
        <p:spPr>
          <a:xfrm>
            <a:off x="479425" y="0"/>
            <a:ext cx="4572000" cy="1143000"/>
          </a:xfrm>
          <a:noFill/>
        </p:spPr>
        <p:txBody>
          <a:bodyPr/>
          <a:lstStyle/>
          <a:p>
            <a:pPr eaLnBrk="1" hangingPunct="1"/>
            <a:r>
              <a:rPr lang="fr-FR" smtClean="0"/>
              <a:t>Manipulations…?</a:t>
            </a:r>
          </a:p>
        </p:txBody>
      </p:sp>
      <p:sp>
        <p:nvSpPr>
          <p:cNvPr id="30783" name="Text Box 63"/>
          <p:cNvSpPr txBox="1">
            <a:spLocks noChangeArrowheads="1"/>
          </p:cNvSpPr>
          <p:nvPr/>
        </p:nvSpPr>
        <p:spPr bwMode="auto">
          <a:xfrm>
            <a:off x="1527175" y="4051300"/>
            <a:ext cx="617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z="1000">
                <a:latin typeface="Arial" pitchFamily="34" charset="0"/>
              </a:rPr>
              <a:t>Dedeine, F.</a:t>
            </a:r>
            <a:r>
              <a:rPr lang="en-GB" sz="1000">
                <a:latin typeface="Arial" pitchFamily="34" charset="0"/>
              </a:rPr>
              <a:t>, Vavre, F., Fleury, F., Loppin, B., Hochberg, M.E., Boulétreau, M. 2001 </a:t>
            </a:r>
            <a:r>
              <a:rPr lang="en-GB" sz="1000" i="1">
                <a:latin typeface="Arial" pitchFamily="34" charset="0"/>
              </a:rPr>
              <a:t>Removing symbiotic Wolbachia bacteria specifically inhibits oogenesis in a parasitic wasp</a:t>
            </a:r>
            <a:r>
              <a:rPr lang="en-GB" sz="1000">
                <a:latin typeface="Arial" pitchFamily="34" charset="0"/>
              </a:rPr>
              <a:t>. PNAS </a:t>
            </a:r>
            <a:r>
              <a:rPr lang="en-GB" sz="1000" b="1">
                <a:latin typeface="Arial" pitchFamily="34" charset="0"/>
              </a:rPr>
              <a:t>98</a:t>
            </a:r>
            <a:r>
              <a:rPr lang="en-GB" sz="1000">
                <a:latin typeface="Arial" pitchFamily="34" charset="0"/>
              </a:rPr>
              <a:t>(11):6247-6252</a:t>
            </a:r>
            <a:r>
              <a:rPr lang="en-GB" sz="1000"/>
              <a:t>.</a:t>
            </a:r>
          </a:p>
        </p:txBody>
      </p:sp>
      <p:sp>
        <p:nvSpPr>
          <p:cNvPr id="30784" name="Text Box 64"/>
          <p:cNvSpPr txBox="1">
            <a:spLocks noChangeArrowheads="1"/>
          </p:cNvSpPr>
          <p:nvPr/>
        </p:nvSpPr>
        <p:spPr bwMode="auto">
          <a:xfrm>
            <a:off x="1527175" y="5705475"/>
            <a:ext cx="617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z="1000">
                <a:latin typeface="Arial" pitchFamily="34" charset="0"/>
              </a:rPr>
              <a:t>Bandi, C.</a:t>
            </a:r>
            <a:r>
              <a:rPr lang="en-GB" sz="1000">
                <a:latin typeface="Arial" pitchFamily="34" charset="0"/>
              </a:rPr>
              <a:t>, Trees, A.J., Brattig, N.W.  2001 </a:t>
            </a:r>
            <a:r>
              <a:rPr lang="en-GB" sz="1000" i="1">
                <a:latin typeface="Arial" pitchFamily="34" charset="0"/>
              </a:rPr>
              <a:t>Wolbachia in filarial nematodes: evolutionary aspects and implications for the pathogenesis and treatment of filarial deseases</a:t>
            </a:r>
            <a:r>
              <a:rPr lang="en-GB" sz="1000">
                <a:latin typeface="Arial" pitchFamily="34" charset="0"/>
              </a:rPr>
              <a:t>. Veterinary Parasitology </a:t>
            </a:r>
            <a:r>
              <a:rPr lang="en-GB" sz="1000" b="1">
                <a:latin typeface="Arial" pitchFamily="34" charset="0"/>
              </a:rPr>
              <a:t>98</a:t>
            </a:r>
            <a:r>
              <a:rPr lang="en-GB" sz="1000">
                <a:latin typeface="Arial" pitchFamily="34" charset="0"/>
              </a:rPr>
              <a:t>:215-238</a:t>
            </a:r>
            <a:r>
              <a:rPr lang="en-GB" sz="1000"/>
              <a:t>.</a:t>
            </a:r>
          </a:p>
        </p:txBody>
      </p:sp>
      <p:sp>
        <p:nvSpPr>
          <p:cNvPr id="23565" name="Espace réservé du numéro de diapositive 6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983DA321-4094-49B8-BEBE-3D08A360AC86}" type="slidenum">
              <a:rPr lang="fr-FR" smtClean="0"/>
              <a:pPr/>
              <a:t>21</a:t>
            </a:fld>
            <a:endParaRPr lang="fr-FR" smtClean="0"/>
          </a:p>
        </p:txBody>
      </p:sp>
      <p:pic>
        <p:nvPicPr>
          <p:cNvPr id="23566" name="Picture 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4884738"/>
            <a:ext cx="2155825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828675" y="1773238"/>
            <a:ext cx="739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2800" i="1"/>
              <a:t>Effet pathogène</a:t>
            </a:r>
            <a:endParaRPr lang="fr-FR" sz="2000" i="1"/>
          </a:p>
          <a:p>
            <a:pPr marL="1143000" lvl="2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fr-FR" sz="2000" i="1"/>
              <a:t>Min &amp; Benzer 1997	</a:t>
            </a:r>
            <a:r>
              <a:rPr lang="fr-FR" sz="1600" i="1"/>
              <a:t>Drosophila melanogaster</a:t>
            </a:r>
          </a:p>
          <a:p>
            <a:pPr marL="1143000" lvl="2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</a:pPr>
            <a:endParaRPr lang="fr-FR" sz="2000" i="1"/>
          </a:p>
          <a:p>
            <a:pPr marL="1143000" lvl="2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</a:pPr>
            <a:endParaRPr lang="fr-FR" sz="2000" i="1"/>
          </a:p>
          <a:p>
            <a:pPr marL="1143000" lvl="2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</a:pPr>
            <a:endParaRPr lang="fr-FR" sz="2000" i="1"/>
          </a:p>
          <a:p>
            <a:pPr marL="1143000" lvl="2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</a:pPr>
            <a:r>
              <a:rPr lang="fr-FR" sz="2000" i="1"/>
              <a:t>Saint-André et al. 2002	</a:t>
            </a:r>
            <a:r>
              <a:rPr lang="fr-FR" sz="1600" i="1"/>
              <a:t>Onchocerca volvulus</a:t>
            </a:r>
          </a:p>
        </p:txBody>
      </p:sp>
      <p:sp>
        <p:nvSpPr>
          <p:cNvPr id="24580" name="Rectangle 6"/>
          <p:cNvSpPr>
            <a:spLocks noGrp="1" noChangeArrowheads="1"/>
          </p:cNvSpPr>
          <p:nvPr>
            <p:ph type="title"/>
          </p:nvPr>
        </p:nvSpPr>
        <p:spPr>
          <a:xfrm>
            <a:off x="600075" y="165100"/>
            <a:ext cx="4572000" cy="1143000"/>
          </a:xfrm>
          <a:noFill/>
        </p:spPr>
        <p:txBody>
          <a:bodyPr/>
          <a:lstStyle/>
          <a:p>
            <a:pPr eaLnBrk="1" hangingPunct="1"/>
            <a:r>
              <a:rPr lang="fr-FR" smtClean="0"/>
              <a:t>Manipulations…?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1017588" y="4110038"/>
            <a:ext cx="617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z="1000">
                <a:latin typeface="Arial" pitchFamily="34" charset="0"/>
              </a:rPr>
              <a:t>Saint-Andrée, A.</a:t>
            </a:r>
            <a:r>
              <a:rPr lang="en-GB" sz="1000">
                <a:latin typeface="Arial" pitchFamily="34" charset="0"/>
              </a:rPr>
              <a:t>, et al.  2002 </a:t>
            </a:r>
            <a:r>
              <a:rPr lang="en-GB" sz="1000" i="1">
                <a:latin typeface="Arial" pitchFamily="34" charset="0"/>
              </a:rPr>
              <a:t>The role of endosymbiotic Wolbachia bacteria in the pathogenesis of river blindness</a:t>
            </a:r>
            <a:r>
              <a:rPr lang="en-GB" sz="1000">
                <a:latin typeface="Arial" pitchFamily="34" charset="0"/>
              </a:rPr>
              <a:t>. Science </a:t>
            </a:r>
            <a:r>
              <a:rPr lang="en-GB" sz="1000" b="1">
                <a:latin typeface="Arial" pitchFamily="34" charset="0"/>
              </a:rPr>
              <a:t>295</a:t>
            </a:r>
            <a:r>
              <a:rPr lang="en-GB" sz="1000">
                <a:latin typeface="Arial" pitchFamily="34" charset="0"/>
              </a:rPr>
              <a:t>:1892-1895</a:t>
            </a:r>
            <a:r>
              <a:rPr lang="en-GB" sz="1000"/>
              <a:t>.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1017588" y="2781300"/>
            <a:ext cx="617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z="1000">
                <a:latin typeface="Arial" pitchFamily="34" charset="0"/>
              </a:rPr>
              <a:t>Min, K.T.</a:t>
            </a:r>
            <a:r>
              <a:rPr lang="en-GB" sz="1000">
                <a:latin typeface="Arial" pitchFamily="34" charset="0"/>
              </a:rPr>
              <a:t>, Benzer, S.  1997 </a:t>
            </a:r>
            <a:r>
              <a:rPr lang="en-GB" sz="1000" i="1">
                <a:latin typeface="Arial" pitchFamily="34" charset="0"/>
              </a:rPr>
              <a:t>Wolbachia normally a symbiont of Drosophila, can be virulent, causing degeneration and early death</a:t>
            </a:r>
            <a:r>
              <a:rPr lang="en-GB" sz="1000">
                <a:latin typeface="Arial" pitchFamily="34" charset="0"/>
              </a:rPr>
              <a:t>. PNAS </a:t>
            </a:r>
            <a:r>
              <a:rPr lang="en-GB" sz="1000" b="1">
                <a:latin typeface="Arial" pitchFamily="34" charset="0"/>
              </a:rPr>
              <a:t>94</a:t>
            </a:r>
            <a:r>
              <a:rPr lang="en-GB" sz="1000">
                <a:latin typeface="Arial" pitchFamily="34" charset="0"/>
              </a:rPr>
              <a:t>:10792-10796</a:t>
            </a:r>
            <a:r>
              <a:rPr lang="en-GB" sz="1000"/>
              <a:t>.</a:t>
            </a:r>
          </a:p>
        </p:txBody>
      </p:sp>
      <p:sp>
        <p:nvSpPr>
          <p:cNvPr id="24583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18959E69-3811-41B3-B838-2BA0A27D1231}" type="slidenum">
              <a:rPr lang="fr-FR" smtClean="0"/>
              <a:pPr/>
              <a:t>22</a:t>
            </a:fld>
            <a:endParaRPr lang="fr-FR" smtClean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889000" y="1717675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2800" i="1"/>
              <a:t>Arthropodes  			</a:t>
            </a:r>
            <a:r>
              <a:rPr lang="fr-FR">
                <a:latin typeface="Arial" pitchFamily="34" charset="0"/>
              </a:rPr>
              <a:t>± 1 085 000 espèces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2000" i="1"/>
              <a:t>Insectes		</a:t>
            </a:r>
            <a:r>
              <a:rPr lang="fr-FR" sz="1600"/>
              <a:t>Werren </a:t>
            </a:r>
            <a:r>
              <a:rPr lang="fr-FR" sz="1600" i="1"/>
              <a:t>et al.</a:t>
            </a:r>
            <a:r>
              <a:rPr lang="fr-FR" sz="1600"/>
              <a:t> 1995; Werren &amp; Windsor 2000</a:t>
            </a:r>
            <a:endParaRPr lang="fr-FR">
              <a:latin typeface="Arial" pitchFamily="34" charset="0"/>
            </a:endParaRPr>
          </a:p>
          <a:p>
            <a:pPr marL="1143000" lvl="2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2000" i="1"/>
              <a:t>Collemboles 	</a:t>
            </a:r>
            <a:r>
              <a:rPr lang="fr-FR" sz="1600"/>
              <a:t>Vandekerchove </a:t>
            </a:r>
            <a:r>
              <a:rPr lang="fr-FR" sz="1600" i="1"/>
              <a:t>et al.</a:t>
            </a:r>
            <a:r>
              <a:rPr lang="fr-FR" sz="1600"/>
              <a:t> 1999</a:t>
            </a:r>
            <a:r>
              <a:rPr lang="fr-FR" sz="2000" i="1"/>
              <a:t> 	    </a:t>
            </a:r>
            <a:r>
              <a:rPr lang="fr-FR">
                <a:latin typeface="Arial" pitchFamily="34" charset="0"/>
              </a:rPr>
              <a:t>2 000</a:t>
            </a:r>
            <a:endParaRPr lang="fr-FR" sz="2000" i="1"/>
          </a:p>
          <a:p>
            <a:pPr marL="1143000" lvl="2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2000" i="1"/>
              <a:t>Isoptères 	</a:t>
            </a:r>
            <a:r>
              <a:rPr lang="fr-FR" sz="1600"/>
              <a:t>Bandi </a:t>
            </a:r>
            <a:r>
              <a:rPr lang="fr-FR" sz="1600" i="1"/>
              <a:t>et al.</a:t>
            </a:r>
            <a:r>
              <a:rPr lang="fr-FR" sz="1600"/>
              <a:t> 1997</a:t>
            </a:r>
            <a:r>
              <a:rPr lang="fr-FR" sz="2000" i="1"/>
              <a:t> 		    </a:t>
            </a:r>
            <a:r>
              <a:rPr lang="fr-FR">
                <a:latin typeface="Arial" pitchFamily="34" charset="0"/>
              </a:rPr>
              <a:t>2 000</a:t>
            </a:r>
            <a:endParaRPr lang="fr-FR" sz="2000" i="1"/>
          </a:p>
          <a:p>
            <a:pPr marL="1143000" lvl="2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2000" i="1"/>
              <a:t>Coléoptères			 	</a:t>
            </a:r>
            <a:r>
              <a:rPr lang="fr-FR">
                <a:latin typeface="Arial" pitchFamily="34" charset="0"/>
              </a:rPr>
              <a:t>400 000</a:t>
            </a:r>
            <a:endParaRPr lang="fr-FR" sz="2000" i="1"/>
          </a:p>
          <a:p>
            <a:pPr marL="1143000" lvl="2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2000" i="1"/>
              <a:t>Hyménoptères			 	</a:t>
            </a:r>
            <a:r>
              <a:rPr lang="fr-FR">
                <a:latin typeface="Arial" pitchFamily="34" charset="0"/>
              </a:rPr>
              <a:t>130 000</a:t>
            </a:r>
            <a:endParaRPr lang="fr-FR" sz="2000" i="1"/>
          </a:p>
          <a:p>
            <a:pPr marL="1143000" lvl="2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2000" i="1"/>
              <a:t>Diptères			 	</a:t>
            </a:r>
            <a:r>
              <a:rPr lang="fr-FR">
                <a:latin typeface="Arial" pitchFamily="34" charset="0"/>
              </a:rPr>
              <a:t>120 000</a:t>
            </a:r>
            <a:endParaRPr lang="fr-FR" sz="2000" i="1"/>
          </a:p>
          <a:p>
            <a:pPr marL="1143000" lvl="2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2000" i="1"/>
              <a:t>Lépidoptères			 	</a:t>
            </a:r>
            <a:r>
              <a:rPr lang="fr-FR">
                <a:latin typeface="Arial" pitchFamily="34" charset="0"/>
              </a:rPr>
              <a:t>150 000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2000" i="1"/>
              <a:t>Crustacés	 	</a:t>
            </a:r>
            <a:r>
              <a:rPr lang="fr-FR" sz="1600"/>
              <a:t>Bouchon </a:t>
            </a:r>
            <a:r>
              <a:rPr lang="fr-FR" sz="1600" i="1"/>
              <a:t>et al.</a:t>
            </a:r>
            <a:r>
              <a:rPr lang="fr-FR" sz="1600"/>
              <a:t> 1998, 2008</a:t>
            </a:r>
            <a:r>
              <a:rPr lang="fr-FR" sz="2000" i="1"/>
              <a:t> 	 </a:t>
            </a:r>
            <a:r>
              <a:rPr lang="fr-FR">
                <a:latin typeface="Arial" pitchFamily="34" charset="0"/>
              </a:rPr>
              <a:t>40 000</a:t>
            </a:r>
            <a:endParaRPr lang="fr-FR" sz="2000" i="1"/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2000" i="1"/>
              <a:t>Arachnides				  	</a:t>
            </a:r>
            <a:r>
              <a:rPr lang="fr-FR">
                <a:latin typeface="Arial" pitchFamily="34" charset="0"/>
              </a:rPr>
              <a:t>75 000</a:t>
            </a:r>
            <a:endParaRPr lang="fr-FR" sz="2000" i="1"/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2800" i="1"/>
              <a:t>Nématodes 	</a:t>
            </a:r>
            <a:r>
              <a:rPr lang="fr-FR" sz="1600"/>
              <a:t>Bandi </a:t>
            </a:r>
            <a:r>
              <a:rPr lang="fr-FR" sz="1600" i="1"/>
              <a:t>et al.</a:t>
            </a:r>
            <a:r>
              <a:rPr lang="fr-FR" sz="1600"/>
              <a:t> 1997</a:t>
            </a:r>
            <a:r>
              <a:rPr lang="fr-FR" sz="2800" i="1"/>
              <a:t> 	</a:t>
            </a:r>
            <a:r>
              <a:rPr lang="fr-FR">
                <a:latin typeface="Arial" pitchFamily="34" charset="0"/>
              </a:rPr>
              <a:t>± 25 000 espèces</a:t>
            </a: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1651000" y="1108075"/>
            <a:ext cx="6324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GB" sz="1200">
                <a:latin typeface="Arial" pitchFamily="34" charset="0"/>
              </a:rPr>
              <a:t>(Inventaire des espèces décrites dans le monde	</a:t>
            </a:r>
            <a:r>
              <a:rPr lang="en-GB" sz="1200"/>
              <a:t> =</a:t>
            </a:r>
            <a:r>
              <a:rPr lang="fr-FR" sz="1200">
                <a:latin typeface="Arial" pitchFamily="34" charset="0"/>
              </a:rPr>
              <a:t> 	1 747 851 espèces)</a:t>
            </a:r>
            <a:endParaRPr lang="en-GB" sz="1200">
              <a:latin typeface="Arial" pitchFamily="34" charset="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995613" y="1800225"/>
            <a:ext cx="850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fr-FR" sz="2000">
                <a:solidFill>
                  <a:srgbClr val="FF0000"/>
                </a:solidFill>
                <a:cs typeface="Times New Roman" pitchFamily="18" charset="0"/>
              </a:rPr>
              <a:t>~</a:t>
            </a:r>
            <a:r>
              <a:rPr lang="fr-FR" sz="2000">
                <a:solidFill>
                  <a:srgbClr val="FF0000"/>
                </a:solidFill>
              </a:rPr>
              <a:t>20 %</a:t>
            </a:r>
            <a:endParaRPr lang="fr-FR" sz="1600"/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2725738" y="4795838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fr-FR" sz="2000">
                <a:solidFill>
                  <a:srgbClr val="FF0000"/>
                </a:solidFill>
                <a:cs typeface="Times New Roman" pitchFamily="18" charset="0"/>
              </a:rPr>
              <a:t>~</a:t>
            </a:r>
            <a:r>
              <a:rPr lang="fr-FR" sz="2000">
                <a:solidFill>
                  <a:srgbClr val="FF0000"/>
                </a:solidFill>
              </a:rPr>
              <a:t> 30 %</a:t>
            </a:r>
          </a:p>
        </p:txBody>
      </p:sp>
      <p:sp>
        <p:nvSpPr>
          <p:cNvPr id="25607" name="Rectangle 8"/>
          <p:cNvSpPr>
            <a:spLocks noChangeArrowheads="1"/>
          </p:cNvSpPr>
          <p:nvPr/>
        </p:nvSpPr>
        <p:spPr bwMode="auto">
          <a:xfrm>
            <a:off x="0" y="0"/>
            <a:ext cx="388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4400">
              <a:solidFill>
                <a:schemeClr val="tx2"/>
              </a:solidFill>
            </a:endParaRPr>
          </a:p>
        </p:txBody>
      </p:sp>
      <p:sp>
        <p:nvSpPr>
          <p:cNvPr id="25608" name="Rectangle 9"/>
          <p:cNvSpPr>
            <a:spLocks noGrp="1" noChangeArrowheads="1"/>
          </p:cNvSpPr>
          <p:nvPr>
            <p:ph type="title"/>
          </p:nvPr>
        </p:nvSpPr>
        <p:spPr>
          <a:xfrm>
            <a:off x="584200" y="269875"/>
            <a:ext cx="4572000" cy="1143000"/>
          </a:xfrm>
          <a:noFill/>
        </p:spPr>
        <p:txBody>
          <a:bodyPr/>
          <a:lstStyle/>
          <a:p>
            <a:pPr eaLnBrk="1" hangingPunct="1"/>
            <a:r>
              <a:rPr lang="fr-FR" smtClean="0"/>
              <a:t>Spectre d’hôtes</a:t>
            </a:r>
          </a:p>
        </p:txBody>
      </p:sp>
      <p:sp>
        <p:nvSpPr>
          <p:cNvPr id="25609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43277EB3-9104-4DAB-9EAB-A18B60C2AF52}" type="slidenum">
              <a:rPr lang="fr-FR" smtClean="0"/>
              <a:pPr/>
              <a:t>23</a:t>
            </a:fld>
            <a:endParaRPr lang="fr-FR" smtClean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613025" y="2227263"/>
            <a:ext cx="846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fr-FR" sz="2000">
                <a:solidFill>
                  <a:srgbClr val="FF0000"/>
                </a:solidFill>
                <a:cs typeface="Times New Roman" pitchFamily="18" charset="0"/>
              </a:rPr>
              <a:t>~</a:t>
            </a:r>
            <a:r>
              <a:rPr lang="fr-FR" sz="2000">
                <a:solidFill>
                  <a:srgbClr val="FF0000"/>
                </a:solidFill>
              </a:rPr>
              <a:t> 40 %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993775" y="2125663"/>
            <a:ext cx="6934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2800" i="1" dirty="0"/>
              <a:t>Caractéristiques biologiques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2000" i="1" dirty="0"/>
              <a:t>Bactéries intra-cytoplasmiques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2800" i="1" dirty="0"/>
              <a:t>Diversité</a:t>
            </a:r>
            <a:endParaRPr lang="fr-FR" dirty="0">
              <a:latin typeface="Arial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2000" i="1" dirty="0"/>
              <a:t>des hôtes</a:t>
            </a:r>
            <a:endParaRPr lang="fr-FR" dirty="0">
              <a:latin typeface="Arial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2000" i="1" dirty="0"/>
              <a:t>des </a:t>
            </a:r>
            <a:r>
              <a:rPr lang="fr-FR" sz="2000" i="1" dirty="0" smtClean="0"/>
              <a:t>bactéries</a:t>
            </a:r>
            <a:endParaRPr lang="fr-FR" sz="2000" i="1" dirty="0"/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2000" i="1" dirty="0"/>
              <a:t>des effets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2800" i="1" dirty="0"/>
              <a:t>Facteur de spéciation ?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endParaRPr lang="fr-FR" sz="2800" i="1" dirty="0"/>
          </a:p>
        </p:txBody>
      </p:sp>
      <p:sp>
        <p:nvSpPr>
          <p:cNvPr id="27652" name="Rectangle 8"/>
          <p:cNvSpPr>
            <a:spLocks noGrp="1" noChangeArrowheads="1"/>
          </p:cNvSpPr>
          <p:nvPr>
            <p:ph type="title"/>
          </p:nvPr>
        </p:nvSpPr>
        <p:spPr>
          <a:xfrm>
            <a:off x="688975" y="449263"/>
            <a:ext cx="5943600" cy="1143000"/>
          </a:xfrm>
          <a:noFill/>
        </p:spPr>
        <p:txBody>
          <a:bodyPr/>
          <a:lstStyle/>
          <a:p>
            <a:pPr eaLnBrk="1" hangingPunct="1"/>
            <a:r>
              <a:rPr lang="fr-FR" smtClean="0"/>
              <a:t>Problèmes évolutifs…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1620838" y="5083175"/>
            <a:ext cx="6172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z="1000">
                <a:latin typeface="Arial" pitchFamily="34" charset="0"/>
              </a:rPr>
              <a:t>Bordenstein, S.R.</a:t>
            </a:r>
            <a:r>
              <a:rPr lang="en-GB" sz="1000">
                <a:latin typeface="Arial" pitchFamily="34" charset="0"/>
              </a:rPr>
              <a:t>, O’Hara, P.F., Werren J.H.  2001 </a:t>
            </a:r>
            <a:r>
              <a:rPr lang="en-GB" sz="1000" i="1">
                <a:latin typeface="Arial" pitchFamily="34" charset="0"/>
              </a:rPr>
              <a:t>Wolbachia-induced incompatibility precedes other hybrid incompatibilities in Nasonia</a:t>
            </a:r>
            <a:r>
              <a:rPr lang="en-GB" sz="1000">
                <a:latin typeface="Arial" pitchFamily="34" charset="0"/>
              </a:rPr>
              <a:t>. Nature </a:t>
            </a:r>
            <a:r>
              <a:rPr lang="en-GB" sz="1000" b="1">
                <a:latin typeface="Arial" pitchFamily="34" charset="0"/>
              </a:rPr>
              <a:t>409</a:t>
            </a:r>
            <a:r>
              <a:rPr lang="en-GB" sz="1000">
                <a:latin typeface="Arial" pitchFamily="34" charset="0"/>
              </a:rPr>
              <a:t>:707-710</a:t>
            </a:r>
            <a:r>
              <a:rPr lang="en-GB" sz="1000"/>
              <a:t>.</a:t>
            </a: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3449638" y="3313113"/>
            <a:ext cx="4191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z="1600">
                <a:solidFill>
                  <a:srgbClr val="0000FF"/>
                </a:solidFill>
                <a:latin typeface="Arial" pitchFamily="34" charset="0"/>
              </a:rPr>
              <a:t>Phénotype étendu</a:t>
            </a:r>
          </a:p>
          <a:p>
            <a:r>
              <a:rPr lang="fr-FR" sz="1000">
                <a:latin typeface="Arial" pitchFamily="34" charset="0"/>
              </a:rPr>
              <a:t>Dawkins,</a:t>
            </a:r>
            <a:r>
              <a:rPr lang="en-GB" sz="1000">
                <a:latin typeface="Arial" pitchFamily="34" charset="0"/>
              </a:rPr>
              <a:t> R.  1982 </a:t>
            </a:r>
            <a:r>
              <a:rPr lang="en-GB" sz="1000" i="1">
                <a:latin typeface="Arial" pitchFamily="34" charset="0"/>
              </a:rPr>
              <a:t>The extended phenotype</a:t>
            </a:r>
            <a:r>
              <a:rPr lang="en-GB" sz="1000">
                <a:latin typeface="Arial" pitchFamily="34" charset="0"/>
              </a:rPr>
              <a:t>. California, W.H. Freeman.</a:t>
            </a:r>
            <a:endParaRPr lang="en-GB" sz="1000"/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3449638" y="3802063"/>
            <a:ext cx="4343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z="1600">
                <a:solidFill>
                  <a:srgbClr val="0000FF"/>
                </a:solidFill>
                <a:latin typeface="Arial" pitchFamily="34" charset="0"/>
              </a:rPr>
              <a:t>Gène égoïste</a:t>
            </a:r>
            <a:r>
              <a:rPr lang="fr-FR" sz="2000">
                <a:solidFill>
                  <a:srgbClr val="FF0000"/>
                </a:solidFill>
              </a:rPr>
              <a:t> </a:t>
            </a:r>
          </a:p>
          <a:p>
            <a:r>
              <a:rPr lang="fr-FR" sz="1000">
                <a:latin typeface="Arial" pitchFamily="34" charset="0"/>
              </a:rPr>
              <a:t>Hamilton,</a:t>
            </a:r>
            <a:r>
              <a:rPr lang="en-GB" sz="1000">
                <a:latin typeface="Arial" pitchFamily="34" charset="0"/>
              </a:rPr>
              <a:t> W.D.  1967 </a:t>
            </a:r>
            <a:r>
              <a:rPr lang="en-GB" sz="1000" i="1">
                <a:latin typeface="Arial" pitchFamily="34" charset="0"/>
              </a:rPr>
              <a:t>Extraordinary sex-ratios</a:t>
            </a:r>
            <a:r>
              <a:rPr lang="en-GB" sz="1000">
                <a:latin typeface="Arial" pitchFamily="34" charset="0"/>
              </a:rPr>
              <a:t>. Science </a:t>
            </a:r>
            <a:r>
              <a:rPr lang="en-GB" sz="1000" b="1">
                <a:latin typeface="Arial" pitchFamily="34" charset="0"/>
              </a:rPr>
              <a:t>156</a:t>
            </a:r>
            <a:r>
              <a:rPr lang="en-GB" sz="1000">
                <a:latin typeface="Arial" pitchFamily="34" charset="0"/>
              </a:rPr>
              <a:t>:477-488</a:t>
            </a:r>
            <a:r>
              <a:rPr lang="en-GB" sz="1000"/>
              <a:t>.</a:t>
            </a:r>
          </a:p>
          <a:p>
            <a:r>
              <a:rPr lang="fr-FR" sz="1000">
                <a:latin typeface="Arial" pitchFamily="34" charset="0"/>
              </a:rPr>
              <a:t>Dawkins,</a:t>
            </a:r>
            <a:r>
              <a:rPr lang="en-GB" sz="1000">
                <a:latin typeface="Arial" pitchFamily="34" charset="0"/>
              </a:rPr>
              <a:t> R.  1976 </a:t>
            </a:r>
            <a:r>
              <a:rPr lang="en-GB" sz="1000" i="1">
                <a:latin typeface="Arial" pitchFamily="34" charset="0"/>
              </a:rPr>
              <a:t>The selfish gene</a:t>
            </a:r>
            <a:r>
              <a:rPr lang="en-GB" sz="1000">
                <a:latin typeface="Arial" pitchFamily="34" charset="0"/>
              </a:rPr>
              <a:t>. Oxford University Press</a:t>
            </a:r>
            <a:r>
              <a:rPr lang="en-GB" sz="1000"/>
              <a:t>.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 rot="-2495544">
            <a:off x="3672624" y="3311059"/>
            <a:ext cx="2933816" cy="52322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Conflits </a:t>
            </a:r>
            <a:r>
              <a:rPr lang="fr-FR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génétiques </a:t>
            </a:r>
            <a:r>
              <a:rPr lang="fr-F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?</a:t>
            </a:r>
          </a:p>
        </p:txBody>
      </p:sp>
      <p:sp>
        <p:nvSpPr>
          <p:cNvPr id="27657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7433A987-23A3-4B82-98E2-DC20FD745A1A}" type="slidenum">
              <a:rPr lang="fr-FR" smtClean="0"/>
              <a:pPr/>
              <a:t>24</a:t>
            </a:fld>
            <a:endParaRPr lang="fr-FR" smtClean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7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7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build="p" bldLvl="2" autoUpdateAnimBg="0"/>
      <p:bldP spid="33801" grpId="0" autoUpdateAnimBg="0"/>
      <p:bldP spid="33805" grpId="0" autoUpdateAnimBg="0"/>
      <p:bldP spid="33806" grpId="0" autoUpdateAnimBg="0"/>
      <p:bldP spid="33807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a date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</a:p>
        </p:txBody>
      </p:sp>
      <p:sp>
        <p:nvSpPr>
          <p:cNvPr id="28675" name="Rectangle 4"/>
          <p:cNvSpPr>
            <a:spLocks noGrp="1" noChangeArrowheads="1"/>
          </p:cNvSpPr>
          <p:nvPr>
            <p:ph type="title"/>
          </p:nvPr>
        </p:nvSpPr>
        <p:spPr>
          <a:xfrm>
            <a:off x="558800" y="382588"/>
            <a:ext cx="7391400" cy="1143000"/>
          </a:xfrm>
        </p:spPr>
        <p:txBody>
          <a:bodyPr/>
          <a:lstStyle/>
          <a:p>
            <a:pPr eaLnBrk="1" hangingPunct="1"/>
            <a:r>
              <a:rPr lang="fr-FR" sz="3200" smtClean="0"/>
              <a:t>Problèmes évolutifs: génome et </a:t>
            </a:r>
            <a:r>
              <a:rPr lang="fr-FR" sz="3200" i="1" smtClean="0"/>
              <a:t>Wolbachia?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4162425"/>
            <a:ext cx="8166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650875" y="5570538"/>
            <a:ext cx="158432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7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Widespread lateral gene transfer from intracellular bacteria to multicellular eukaryotes.</a:t>
            </a:r>
            <a:r>
              <a:rPr lang="fr-FR" sz="7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Hotopp JCD et al.</a:t>
            </a:r>
          </a:p>
          <a:p>
            <a:r>
              <a:rPr lang="fr-FR" sz="700" i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Science</a:t>
            </a:r>
            <a:r>
              <a:rPr lang="fr-FR" sz="7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10.1126 (2007)</a:t>
            </a:r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585788" y="4179888"/>
            <a:ext cx="24558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z="12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2L Chromosome of </a:t>
            </a:r>
            <a:r>
              <a:rPr lang="fr-FR" sz="1200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D. ananassae</a:t>
            </a:r>
          </a:p>
        </p:txBody>
      </p:sp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1697038" y="1304925"/>
            <a:ext cx="5254625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z="1400"/>
              <a:t>Larges transferts du génome de </a:t>
            </a:r>
            <a:r>
              <a:rPr lang="fr-FR" sz="1400" i="1"/>
              <a:t>Wolbachia</a:t>
            </a:r>
            <a:r>
              <a:rPr lang="fr-FR" sz="1400"/>
              <a:t> au génome de l’hôte:</a:t>
            </a:r>
          </a:p>
          <a:p>
            <a:pPr lvl="1">
              <a:buFontTx/>
              <a:buChar char="•"/>
            </a:pPr>
            <a:r>
              <a:rPr lang="fr-FR" sz="1400"/>
              <a:t> </a:t>
            </a:r>
            <a:r>
              <a:rPr lang="fr-FR" sz="1400" i="1"/>
              <a:t>Callosobruchus chinensis</a:t>
            </a:r>
            <a:r>
              <a:rPr lang="fr-FR" sz="1400"/>
              <a:t> </a:t>
            </a:r>
          </a:p>
          <a:p>
            <a:pPr lvl="1">
              <a:buFontTx/>
              <a:buChar char="•"/>
            </a:pPr>
            <a:r>
              <a:rPr lang="fr-FR" sz="1400"/>
              <a:t> </a:t>
            </a:r>
            <a:r>
              <a:rPr lang="fr-FR" sz="1400" i="1"/>
              <a:t>D. annassae</a:t>
            </a:r>
            <a:r>
              <a:rPr lang="fr-FR" sz="1400"/>
              <a:t> 1 insert &gt; 1 Mb (44/45 loci)</a:t>
            </a:r>
          </a:p>
          <a:p>
            <a:pPr lvl="1">
              <a:buFontTx/>
              <a:buChar char="•"/>
            </a:pPr>
            <a:r>
              <a:rPr lang="fr-FR" sz="1400"/>
              <a:t> </a:t>
            </a:r>
            <a:r>
              <a:rPr lang="fr-FR" sz="1400" i="1"/>
              <a:t>D. sechellia</a:t>
            </a:r>
          </a:p>
          <a:p>
            <a:pPr lvl="1">
              <a:buFontTx/>
              <a:buChar char="•"/>
            </a:pPr>
            <a:r>
              <a:rPr lang="fr-FR" sz="1400" i="1"/>
              <a:t> D. simulans</a:t>
            </a:r>
          </a:p>
          <a:p>
            <a:pPr lvl="1">
              <a:buFontTx/>
              <a:buChar char="•"/>
            </a:pPr>
            <a:r>
              <a:rPr lang="fr-FR" sz="1400" i="1"/>
              <a:t> C. pipiens</a:t>
            </a:r>
          </a:p>
          <a:p>
            <a:pPr lvl="1">
              <a:buFontTx/>
              <a:buChar char="•"/>
            </a:pPr>
            <a:r>
              <a:rPr lang="fr-FR" sz="1400" i="1"/>
              <a:t> Nasonia giraulti </a:t>
            </a:r>
            <a:r>
              <a:rPr lang="fr-FR" sz="1400"/>
              <a:t>1</a:t>
            </a:r>
            <a:r>
              <a:rPr lang="fr-FR" sz="1400" i="1"/>
              <a:t> </a:t>
            </a:r>
            <a:r>
              <a:rPr lang="fr-FR" sz="1400"/>
              <a:t>insert &lt; 500 bp</a:t>
            </a:r>
          </a:p>
          <a:p>
            <a:pPr lvl="1">
              <a:buFontTx/>
              <a:buChar char="•"/>
            </a:pPr>
            <a:r>
              <a:rPr lang="fr-FR" sz="1400" i="1"/>
              <a:t> N. longicornis </a:t>
            </a:r>
            <a:r>
              <a:rPr lang="fr-FR" sz="1400"/>
              <a:t>1 insert</a:t>
            </a:r>
          </a:p>
          <a:p>
            <a:pPr lvl="1">
              <a:buFontTx/>
              <a:buChar char="•"/>
            </a:pPr>
            <a:r>
              <a:rPr lang="fr-FR" sz="1400" i="1"/>
              <a:t> N. vitripennis </a:t>
            </a:r>
            <a:r>
              <a:rPr lang="fr-FR" sz="1400"/>
              <a:t>4 inserts</a:t>
            </a:r>
          </a:p>
          <a:p>
            <a:pPr lvl="1">
              <a:buFontTx/>
              <a:buChar char="•"/>
            </a:pPr>
            <a:r>
              <a:rPr lang="fr-FR" sz="1400" i="1"/>
              <a:t> Onchocercha spp.</a:t>
            </a:r>
          </a:p>
          <a:p>
            <a:pPr lvl="1">
              <a:buFontTx/>
              <a:buChar char="•"/>
            </a:pPr>
            <a:r>
              <a:rPr lang="fr-FR" sz="1400" i="1"/>
              <a:t> Brugia malayi </a:t>
            </a:r>
            <a:r>
              <a:rPr lang="fr-FR" sz="1400"/>
              <a:t>8</a:t>
            </a:r>
            <a:r>
              <a:rPr lang="fr-FR" sz="1400" i="1"/>
              <a:t> </a:t>
            </a:r>
            <a:r>
              <a:rPr lang="fr-FR" sz="1400"/>
              <a:t>inserts &gt; 1Kb</a:t>
            </a:r>
          </a:p>
          <a:p>
            <a:pPr lvl="1">
              <a:buFontTx/>
              <a:buChar char="•"/>
            </a:pPr>
            <a:r>
              <a:rPr lang="fr-FR" sz="1400"/>
              <a:t> </a:t>
            </a:r>
            <a:r>
              <a:rPr lang="fr-FR" sz="1400" i="1"/>
              <a:t>Dirofilaria immitis</a:t>
            </a:r>
          </a:p>
        </p:txBody>
      </p:sp>
      <p:sp>
        <p:nvSpPr>
          <p:cNvPr id="28680" name="Rectangle 9"/>
          <p:cNvSpPr>
            <a:spLocks noChangeArrowheads="1"/>
          </p:cNvSpPr>
          <p:nvPr/>
        </p:nvSpPr>
        <p:spPr bwMode="auto">
          <a:xfrm>
            <a:off x="2500313" y="5570538"/>
            <a:ext cx="272097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7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Genome fragment of Wolbachia endosymbiont transferred to X chromosome of host insect.</a:t>
            </a:r>
          </a:p>
          <a:p>
            <a:r>
              <a:rPr lang="fr-FR" sz="700">
                <a:latin typeface="Frutiger-Bold" charset="0"/>
                <a:ea typeface="Arial Unicode MS" pitchFamily="34" charset="-128"/>
                <a:cs typeface="Frutiger-Bold" charset="0"/>
              </a:rPr>
              <a:t>N Kondo, N Nikoh, N Ijichi, M Shimada, and T Fukatsu. </a:t>
            </a:r>
            <a:r>
              <a:rPr lang="fr-FR" sz="700" i="1">
                <a:latin typeface="Frutiger-Bold" charset="0"/>
                <a:ea typeface="Arial Unicode MS" pitchFamily="34" charset="-128"/>
                <a:cs typeface="Frutiger-Bold" charset="0"/>
              </a:rPr>
              <a:t>PNAS </a:t>
            </a:r>
            <a:r>
              <a:rPr lang="fr-FR" sz="700" b="1">
                <a:latin typeface="Frutiger-Bold" charset="0"/>
                <a:ea typeface="Arial Unicode MS" pitchFamily="34" charset="-128"/>
                <a:cs typeface="Frutiger-Bold" charset="0"/>
              </a:rPr>
              <a:t>99</a:t>
            </a:r>
            <a:r>
              <a:rPr lang="fr-FR" sz="700">
                <a:latin typeface="Frutiger-Bold" charset="0"/>
                <a:ea typeface="Arial Unicode MS" pitchFamily="34" charset="-128"/>
                <a:cs typeface="Frutiger-Bold" charset="0"/>
              </a:rPr>
              <a:t>(22):14280-14285 (2002)</a:t>
            </a:r>
          </a:p>
          <a:p>
            <a:endParaRPr lang="fr-FR" sz="7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681" name="Rectangle 10"/>
          <p:cNvSpPr>
            <a:spLocks noChangeArrowheads="1"/>
          </p:cNvSpPr>
          <p:nvPr/>
        </p:nvSpPr>
        <p:spPr bwMode="auto">
          <a:xfrm>
            <a:off x="5595938" y="5518150"/>
            <a:ext cx="23685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700" b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Phylogenetic Relationships of the Wolbachia of Nematodes and Arthropods</a:t>
            </a:r>
          </a:p>
          <a:p>
            <a:r>
              <a:rPr lang="fr-FR" sz="700">
                <a:latin typeface="AdvPSMy-B" charset="0"/>
                <a:ea typeface="Arial Unicode MS" pitchFamily="34" charset="-128"/>
                <a:cs typeface="AdvPSMy-B" charset="0"/>
              </a:rPr>
              <a:t>K Fenn, C Conlon, M Jones, M A. Quail, N E. Holroyd, J Parkhill, M Blaxter</a:t>
            </a:r>
          </a:p>
          <a:p>
            <a:r>
              <a:rPr lang="fr-FR" sz="700" i="1">
                <a:latin typeface="AdvPSMy-B" charset="0"/>
                <a:ea typeface="Arial Unicode MS" pitchFamily="34" charset="-128"/>
                <a:cs typeface="AdvPSMy-B" charset="0"/>
              </a:rPr>
              <a:t>PLoS Pathog </a:t>
            </a:r>
            <a:r>
              <a:rPr lang="fr-FR" sz="700">
                <a:latin typeface="AdvPSMy-B" charset="0"/>
                <a:ea typeface="Arial Unicode MS" pitchFamily="34" charset="-128"/>
                <a:cs typeface="AdvPSMy-B" charset="0"/>
              </a:rPr>
              <a:t>2(10) e94 (2006)</a:t>
            </a:r>
          </a:p>
          <a:p>
            <a:endParaRPr lang="fr-FR" sz="700" b="1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68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A8D9E27A-735A-40BF-A4FC-F741A2083229}" type="slidenum">
              <a:rPr lang="fr-FR" smtClean="0"/>
              <a:pPr/>
              <a:t>25</a:t>
            </a:fld>
            <a:endParaRPr lang="fr-FR" smtClean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smtClean="0"/>
              <a:t>Wolbachia</a:t>
            </a:r>
            <a:r>
              <a:rPr lang="fr-FR" smtClean="0"/>
              <a:t> et les crustacés</a:t>
            </a:r>
          </a:p>
        </p:txBody>
      </p:sp>
      <p:sp>
        <p:nvSpPr>
          <p:cNvPr id="29699" name="Espace réservé de la date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</a:p>
        </p:txBody>
      </p:sp>
      <p:sp>
        <p:nvSpPr>
          <p:cNvPr id="29700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56295DEF-91B6-494D-B4C5-DA508FDBABA1}" type="slidenum">
              <a:rPr lang="fr-FR" smtClean="0"/>
              <a:pPr/>
              <a:t>26</a:t>
            </a:fld>
            <a:endParaRPr lang="fr-FR" smtClean="0"/>
          </a:p>
        </p:txBody>
      </p:sp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2224088"/>
            <a:ext cx="62674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a date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</a:p>
        </p:txBody>
      </p:sp>
      <p:sp>
        <p:nvSpPr>
          <p:cNvPr id="31747" name="Espace réservé du numéro de diapositive 19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4AD3287A-F592-41EF-99ED-2D55A6C1606D}" type="slidenum">
              <a:rPr lang="fr-FR" smtClean="0"/>
              <a:pPr/>
              <a:t>27</a:t>
            </a:fld>
            <a:endParaRPr lang="fr-FR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33538" y="1152525"/>
            <a:ext cx="5773737" cy="4959350"/>
            <a:chOff x="269" y="1192"/>
            <a:chExt cx="3798" cy="3380"/>
          </a:xfrm>
        </p:grpSpPr>
        <p:grpSp>
          <p:nvGrpSpPr>
            <p:cNvPr id="31760" name="Group 4"/>
            <p:cNvGrpSpPr>
              <a:grpSpLocks/>
            </p:cNvGrpSpPr>
            <p:nvPr/>
          </p:nvGrpSpPr>
          <p:grpSpPr bwMode="auto">
            <a:xfrm>
              <a:off x="595" y="4509"/>
              <a:ext cx="669" cy="63"/>
              <a:chOff x="397" y="3385"/>
              <a:chExt cx="619" cy="63"/>
            </a:xfrm>
          </p:grpSpPr>
          <p:sp>
            <p:nvSpPr>
              <p:cNvPr id="31935" name="Line 5"/>
              <p:cNvSpPr>
                <a:spLocks noChangeShapeType="1"/>
              </p:cNvSpPr>
              <p:nvPr/>
            </p:nvSpPr>
            <p:spPr bwMode="auto">
              <a:xfrm>
                <a:off x="397" y="3442"/>
                <a:ext cx="61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936" name="Rectangle 6"/>
              <p:cNvSpPr>
                <a:spLocks noChangeArrowheads="1"/>
              </p:cNvSpPr>
              <p:nvPr/>
            </p:nvSpPr>
            <p:spPr bwMode="auto">
              <a:xfrm>
                <a:off x="676" y="3385"/>
                <a:ext cx="64" cy="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600">
                    <a:solidFill>
                      <a:srgbClr val="000000"/>
                    </a:solidFill>
                    <a:latin typeface="Arial" pitchFamily="34" charset="0"/>
                  </a:rPr>
                  <a:t>0.1</a:t>
                </a:r>
                <a:endParaRPr lang="en-GB"/>
              </a:p>
            </p:txBody>
          </p:sp>
        </p:grpSp>
        <p:sp>
          <p:nvSpPr>
            <p:cNvPr id="31761" name="Line 7"/>
            <p:cNvSpPr>
              <a:spLocks noChangeShapeType="1"/>
            </p:cNvSpPr>
            <p:nvPr/>
          </p:nvSpPr>
          <p:spPr bwMode="auto">
            <a:xfrm flipH="1">
              <a:off x="269" y="1233"/>
              <a:ext cx="67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62" name="Rectangle 8"/>
            <p:cNvSpPr>
              <a:spLocks noChangeArrowheads="1"/>
            </p:cNvSpPr>
            <p:nvPr/>
          </p:nvSpPr>
          <p:spPr bwMode="auto">
            <a:xfrm>
              <a:off x="967" y="1192"/>
              <a:ext cx="746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i="1">
                  <a:solidFill>
                    <a:srgbClr val="000000"/>
                  </a:solidFill>
                  <a:latin typeface="Arial" pitchFamily="34" charset="0"/>
                </a:rPr>
                <a:t>Drosophila melanogaster</a:t>
              </a:r>
              <a:endParaRPr lang="en-GB" sz="800"/>
            </a:p>
          </p:txBody>
        </p:sp>
        <p:sp>
          <p:nvSpPr>
            <p:cNvPr id="31763" name="Line 9"/>
            <p:cNvSpPr>
              <a:spLocks noChangeShapeType="1"/>
            </p:cNvSpPr>
            <p:nvPr/>
          </p:nvSpPr>
          <p:spPr bwMode="auto">
            <a:xfrm flipH="1">
              <a:off x="690" y="1314"/>
              <a:ext cx="48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64" name="Rectangle 10"/>
            <p:cNvSpPr>
              <a:spLocks noChangeArrowheads="1"/>
            </p:cNvSpPr>
            <p:nvPr/>
          </p:nvSpPr>
          <p:spPr bwMode="auto">
            <a:xfrm>
              <a:off x="1197" y="1274"/>
              <a:ext cx="601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i="1">
                  <a:solidFill>
                    <a:srgbClr val="000000"/>
                  </a:solidFill>
                  <a:latin typeface="Arial" pitchFamily="34" charset="0"/>
                </a:rPr>
                <a:t>Drosophila sechellia</a:t>
              </a:r>
              <a:endParaRPr lang="en-GB" sz="800"/>
            </a:p>
          </p:txBody>
        </p:sp>
        <p:sp>
          <p:nvSpPr>
            <p:cNvPr id="31765" name="Line 11"/>
            <p:cNvSpPr>
              <a:spLocks noChangeShapeType="1"/>
            </p:cNvSpPr>
            <p:nvPr/>
          </p:nvSpPr>
          <p:spPr bwMode="auto">
            <a:xfrm flipH="1">
              <a:off x="690" y="1397"/>
              <a:ext cx="37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66" name="Rectangle 12"/>
            <p:cNvSpPr>
              <a:spLocks noChangeArrowheads="1"/>
            </p:cNvSpPr>
            <p:nvPr/>
          </p:nvSpPr>
          <p:spPr bwMode="auto">
            <a:xfrm>
              <a:off x="1093" y="1356"/>
              <a:ext cx="571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b="1" i="1">
                  <a:solidFill>
                    <a:srgbClr val="FF33CC"/>
                  </a:solidFill>
                  <a:latin typeface="Arial" pitchFamily="34" charset="0"/>
                </a:rPr>
                <a:t>Dysdera erythrina</a:t>
              </a:r>
              <a:endParaRPr lang="en-GB" sz="800" b="1" i="1">
                <a:solidFill>
                  <a:srgbClr val="FF33CC"/>
                </a:solidFill>
              </a:endParaRPr>
            </a:p>
          </p:txBody>
        </p:sp>
        <p:sp>
          <p:nvSpPr>
            <p:cNvPr id="31767" name="Line 13"/>
            <p:cNvSpPr>
              <a:spLocks noChangeShapeType="1"/>
            </p:cNvSpPr>
            <p:nvPr/>
          </p:nvSpPr>
          <p:spPr bwMode="auto">
            <a:xfrm flipH="1">
              <a:off x="269" y="1355"/>
              <a:ext cx="42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68" name="Line 14"/>
            <p:cNvSpPr>
              <a:spLocks noChangeShapeType="1"/>
            </p:cNvSpPr>
            <p:nvPr/>
          </p:nvSpPr>
          <p:spPr bwMode="auto">
            <a:xfrm>
              <a:off x="690" y="1314"/>
              <a:ext cx="0" cy="8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69" name="Line 15"/>
            <p:cNvSpPr>
              <a:spLocks noChangeShapeType="1"/>
            </p:cNvSpPr>
            <p:nvPr/>
          </p:nvSpPr>
          <p:spPr bwMode="auto">
            <a:xfrm flipH="1">
              <a:off x="1917" y="1478"/>
              <a:ext cx="15" cy="1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70" name="Rectangle 16"/>
            <p:cNvSpPr>
              <a:spLocks noChangeArrowheads="1"/>
            </p:cNvSpPr>
            <p:nvPr/>
          </p:nvSpPr>
          <p:spPr bwMode="auto">
            <a:xfrm>
              <a:off x="1954" y="1447"/>
              <a:ext cx="758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b="1" i="1">
                  <a:solidFill>
                    <a:srgbClr val="006600"/>
                  </a:solidFill>
                  <a:latin typeface="Arial" pitchFamily="34" charset="0"/>
                </a:rPr>
                <a:t>Porcellio dilatatus petiti</a:t>
              </a:r>
            </a:p>
          </p:txBody>
        </p:sp>
        <p:sp>
          <p:nvSpPr>
            <p:cNvPr id="31771" name="Line 17"/>
            <p:cNvSpPr>
              <a:spLocks noChangeShapeType="1"/>
            </p:cNvSpPr>
            <p:nvPr/>
          </p:nvSpPr>
          <p:spPr bwMode="auto">
            <a:xfrm flipH="1">
              <a:off x="2055" y="1561"/>
              <a:ext cx="12" cy="1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72" name="Rectangle 18"/>
            <p:cNvSpPr>
              <a:spLocks noChangeArrowheads="1"/>
            </p:cNvSpPr>
            <p:nvPr/>
          </p:nvSpPr>
          <p:spPr bwMode="auto">
            <a:xfrm>
              <a:off x="2093" y="1529"/>
              <a:ext cx="813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b="1" i="1">
                  <a:solidFill>
                    <a:srgbClr val="006600"/>
                  </a:solidFill>
                  <a:latin typeface="Arial" pitchFamily="34" charset="0"/>
                </a:rPr>
                <a:t>Chaetophiloscia elongata</a:t>
              </a:r>
            </a:p>
          </p:txBody>
        </p:sp>
        <p:sp>
          <p:nvSpPr>
            <p:cNvPr id="31773" name="Line 19"/>
            <p:cNvSpPr>
              <a:spLocks noChangeShapeType="1"/>
            </p:cNvSpPr>
            <p:nvPr/>
          </p:nvSpPr>
          <p:spPr bwMode="auto">
            <a:xfrm>
              <a:off x="2135" y="1643"/>
              <a:ext cx="0" cy="0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74" name="Rectangle 20"/>
            <p:cNvSpPr>
              <a:spLocks noChangeArrowheads="1"/>
            </p:cNvSpPr>
            <p:nvPr/>
          </p:nvSpPr>
          <p:spPr bwMode="auto">
            <a:xfrm>
              <a:off x="2155" y="1610"/>
              <a:ext cx="1406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b="1" i="1">
                  <a:solidFill>
                    <a:srgbClr val="006600"/>
                  </a:solidFill>
                  <a:latin typeface="Arial" pitchFamily="34" charset="0"/>
                </a:rPr>
                <a:t>Armadillidium vulgare, Armadillidium album</a:t>
              </a:r>
            </a:p>
          </p:txBody>
        </p:sp>
        <p:sp>
          <p:nvSpPr>
            <p:cNvPr id="31775" name="Line 21"/>
            <p:cNvSpPr>
              <a:spLocks noChangeShapeType="1"/>
            </p:cNvSpPr>
            <p:nvPr/>
          </p:nvSpPr>
          <p:spPr bwMode="auto">
            <a:xfrm flipH="1">
              <a:off x="2135" y="1725"/>
              <a:ext cx="13" cy="1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76" name="Rectangle 22"/>
            <p:cNvSpPr>
              <a:spLocks noChangeArrowheads="1"/>
            </p:cNvSpPr>
            <p:nvPr/>
          </p:nvSpPr>
          <p:spPr bwMode="auto">
            <a:xfrm>
              <a:off x="2171" y="1692"/>
              <a:ext cx="741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b="1" i="1">
                  <a:solidFill>
                    <a:srgbClr val="006600"/>
                  </a:solidFill>
                  <a:latin typeface="Arial" pitchFamily="34" charset="0"/>
                </a:rPr>
                <a:t>Armadillidium nasatum</a:t>
              </a:r>
            </a:p>
          </p:txBody>
        </p:sp>
        <p:sp>
          <p:nvSpPr>
            <p:cNvPr id="31777" name="Line 23"/>
            <p:cNvSpPr>
              <a:spLocks noChangeShapeType="1"/>
            </p:cNvSpPr>
            <p:nvPr/>
          </p:nvSpPr>
          <p:spPr bwMode="auto">
            <a:xfrm flipH="1">
              <a:off x="2135" y="1807"/>
              <a:ext cx="39" cy="1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78" name="Rectangle 24"/>
            <p:cNvSpPr>
              <a:spLocks noChangeArrowheads="1"/>
            </p:cNvSpPr>
            <p:nvPr/>
          </p:nvSpPr>
          <p:spPr bwMode="auto">
            <a:xfrm>
              <a:off x="2197" y="1775"/>
              <a:ext cx="646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b="1" i="1">
                  <a:solidFill>
                    <a:srgbClr val="006600"/>
                  </a:solidFill>
                  <a:latin typeface="Arial" pitchFamily="34" charset="0"/>
                </a:rPr>
                <a:t>Cylisticus convexus</a:t>
              </a:r>
            </a:p>
          </p:txBody>
        </p:sp>
        <p:sp>
          <p:nvSpPr>
            <p:cNvPr id="31779" name="Line 25"/>
            <p:cNvSpPr>
              <a:spLocks noChangeShapeType="1"/>
            </p:cNvSpPr>
            <p:nvPr/>
          </p:nvSpPr>
          <p:spPr bwMode="auto">
            <a:xfrm flipH="1">
              <a:off x="2055" y="1725"/>
              <a:ext cx="80" cy="1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80" name="Line 26"/>
            <p:cNvSpPr>
              <a:spLocks noChangeShapeType="1"/>
            </p:cNvSpPr>
            <p:nvPr/>
          </p:nvSpPr>
          <p:spPr bwMode="auto">
            <a:xfrm>
              <a:off x="2135" y="1643"/>
              <a:ext cx="0" cy="164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81" name="Line 27"/>
            <p:cNvSpPr>
              <a:spLocks noChangeShapeType="1"/>
            </p:cNvSpPr>
            <p:nvPr/>
          </p:nvSpPr>
          <p:spPr bwMode="auto">
            <a:xfrm flipH="1">
              <a:off x="1917" y="1643"/>
              <a:ext cx="138" cy="0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82" name="Line 28"/>
            <p:cNvSpPr>
              <a:spLocks noChangeShapeType="1"/>
            </p:cNvSpPr>
            <p:nvPr/>
          </p:nvSpPr>
          <p:spPr bwMode="auto">
            <a:xfrm>
              <a:off x="2055" y="1561"/>
              <a:ext cx="0" cy="164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83" name="Line 29"/>
            <p:cNvSpPr>
              <a:spLocks noChangeShapeType="1"/>
            </p:cNvSpPr>
            <p:nvPr/>
          </p:nvSpPr>
          <p:spPr bwMode="auto">
            <a:xfrm flipH="1">
              <a:off x="1573" y="1561"/>
              <a:ext cx="344" cy="1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84" name="Line 30"/>
            <p:cNvSpPr>
              <a:spLocks noChangeShapeType="1"/>
            </p:cNvSpPr>
            <p:nvPr/>
          </p:nvSpPr>
          <p:spPr bwMode="auto">
            <a:xfrm>
              <a:off x="1917" y="1478"/>
              <a:ext cx="3" cy="165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85" name="Line 31"/>
            <p:cNvSpPr>
              <a:spLocks noChangeShapeType="1"/>
            </p:cNvSpPr>
            <p:nvPr/>
          </p:nvSpPr>
          <p:spPr bwMode="auto">
            <a:xfrm>
              <a:off x="1590" y="1889"/>
              <a:ext cx="0" cy="0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86" name="Rectangle 32"/>
            <p:cNvSpPr>
              <a:spLocks noChangeArrowheads="1"/>
            </p:cNvSpPr>
            <p:nvPr/>
          </p:nvSpPr>
          <p:spPr bwMode="auto">
            <a:xfrm>
              <a:off x="1618" y="2037"/>
              <a:ext cx="464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b="1" i="1">
                  <a:solidFill>
                    <a:srgbClr val="006600"/>
                  </a:solidFill>
                  <a:latin typeface="Arial" pitchFamily="34" charset="0"/>
                </a:rPr>
                <a:t>Ligia oceanica</a:t>
              </a:r>
            </a:p>
          </p:txBody>
        </p:sp>
        <p:sp>
          <p:nvSpPr>
            <p:cNvPr id="31787" name="Line 33"/>
            <p:cNvSpPr>
              <a:spLocks noChangeShapeType="1"/>
            </p:cNvSpPr>
            <p:nvPr/>
          </p:nvSpPr>
          <p:spPr bwMode="auto">
            <a:xfrm flipH="1">
              <a:off x="1586" y="1992"/>
              <a:ext cx="13" cy="0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88" name="Rectangle 34"/>
            <p:cNvSpPr>
              <a:spLocks noChangeArrowheads="1"/>
            </p:cNvSpPr>
            <p:nvPr/>
          </p:nvSpPr>
          <p:spPr bwMode="auto">
            <a:xfrm>
              <a:off x="1627" y="1947"/>
              <a:ext cx="520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b="1" i="1">
                  <a:solidFill>
                    <a:srgbClr val="006600"/>
                  </a:solidFill>
                  <a:latin typeface="Arial" pitchFamily="34" charset="0"/>
                </a:rPr>
                <a:t>Porcellio scaber</a:t>
              </a:r>
            </a:p>
          </p:txBody>
        </p:sp>
        <p:sp>
          <p:nvSpPr>
            <p:cNvPr id="31789" name="Line 35"/>
            <p:cNvSpPr>
              <a:spLocks noChangeShapeType="1"/>
            </p:cNvSpPr>
            <p:nvPr/>
          </p:nvSpPr>
          <p:spPr bwMode="auto">
            <a:xfrm>
              <a:off x="1590" y="2053"/>
              <a:ext cx="0" cy="1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90" name="Rectangle 36"/>
            <p:cNvSpPr>
              <a:spLocks noChangeArrowheads="1"/>
            </p:cNvSpPr>
            <p:nvPr/>
          </p:nvSpPr>
          <p:spPr bwMode="auto">
            <a:xfrm>
              <a:off x="1617" y="1857"/>
              <a:ext cx="513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b="1" i="1">
                  <a:solidFill>
                    <a:srgbClr val="006600"/>
                  </a:solidFill>
                  <a:latin typeface="Arial" pitchFamily="34" charset="0"/>
                </a:rPr>
                <a:t>Oniscus asellus</a:t>
              </a:r>
            </a:p>
          </p:txBody>
        </p:sp>
        <p:sp>
          <p:nvSpPr>
            <p:cNvPr id="31791" name="Line 37"/>
            <p:cNvSpPr>
              <a:spLocks noChangeShapeType="1"/>
            </p:cNvSpPr>
            <p:nvPr/>
          </p:nvSpPr>
          <p:spPr bwMode="auto">
            <a:xfrm>
              <a:off x="1670" y="2136"/>
              <a:ext cx="0" cy="0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92" name="Rectangle 38"/>
            <p:cNvSpPr>
              <a:spLocks noChangeArrowheads="1"/>
            </p:cNvSpPr>
            <p:nvPr/>
          </p:nvSpPr>
          <p:spPr bwMode="auto">
            <a:xfrm>
              <a:off x="1685" y="2130"/>
              <a:ext cx="1692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b="1" i="1">
                  <a:solidFill>
                    <a:srgbClr val="FF0000"/>
                  </a:solidFill>
                  <a:latin typeface="Arial" pitchFamily="34" charset="0"/>
                </a:rPr>
                <a:t>Orchestia gammarellus,</a:t>
              </a:r>
              <a:r>
                <a:rPr lang="en-GB" sz="800" b="1" i="1">
                  <a:solidFill>
                    <a:srgbClr val="006600"/>
                  </a:solidFill>
                  <a:latin typeface="Arial" pitchFamily="34" charset="0"/>
                </a:rPr>
                <a:t> Porcellionides pruinosus </a:t>
              </a:r>
              <a:r>
                <a:rPr lang="en-GB" sz="800" b="1">
                  <a:solidFill>
                    <a:srgbClr val="006600"/>
                  </a:solidFill>
                  <a:latin typeface="Arial" pitchFamily="34" charset="0"/>
                </a:rPr>
                <a:t>SP</a:t>
              </a:r>
              <a:endParaRPr lang="en-GB" sz="800" b="1" i="1">
                <a:solidFill>
                  <a:srgbClr val="006600"/>
                </a:solidFill>
                <a:latin typeface="Arial" pitchFamily="34" charset="0"/>
              </a:endParaRPr>
            </a:p>
          </p:txBody>
        </p:sp>
        <p:sp>
          <p:nvSpPr>
            <p:cNvPr id="31793" name="Line 39"/>
            <p:cNvSpPr>
              <a:spLocks noChangeShapeType="1"/>
            </p:cNvSpPr>
            <p:nvPr/>
          </p:nvSpPr>
          <p:spPr bwMode="auto">
            <a:xfrm>
              <a:off x="1670" y="2218"/>
              <a:ext cx="0" cy="0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94" name="Line 40"/>
            <p:cNvSpPr>
              <a:spLocks noChangeShapeType="1"/>
            </p:cNvSpPr>
            <p:nvPr/>
          </p:nvSpPr>
          <p:spPr bwMode="auto">
            <a:xfrm flipH="1">
              <a:off x="1590" y="2176"/>
              <a:ext cx="80" cy="1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95" name="Line 41"/>
            <p:cNvSpPr>
              <a:spLocks noChangeShapeType="1"/>
            </p:cNvSpPr>
            <p:nvPr/>
          </p:nvSpPr>
          <p:spPr bwMode="auto">
            <a:xfrm flipH="1">
              <a:off x="1573" y="2033"/>
              <a:ext cx="17" cy="1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96" name="Line 42"/>
            <p:cNvSpPr>
              <a:spLocks noChangeShapeType="1"/>
            </p:cNvSpPr>
            <p:nvPr/>
          </p:nvSpPr>
          <p:spPr bwMode="auto">
            <a:xfrm>
              <a:off x="1590" y="1889"/>
              <a:ext cx="0" cy="287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97" name="Line 43"/>
            <p:cNvSpPr>
              <a:spLocks noChangeShapeType="1"/>
            </p:cNvSpPr>
            <p:nvPr/>
          </p:nvSpPr>
          <p:spPr bwMode="auto">
            <a:xfrm flipH="1">
              <a:off x="1342" y="1797"/>
              <a:ext cx="231" cy="0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98" name="Line 44"/>
            <p:cNvSpPr>
              <a:spLocks noChangeShapeType="1"/>
            </p:cNvSpPr>
            <p:nvPr/>
          </p:nvSpPr>
          <p:spPr bwMode="auto">
            <a:xfrm>
              <a:off x="1573" y="1561"/>
              <a:ext cx="2" cy="472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99" name="Line 45"/>
            <p:cNvSpPr>
              <a:spLocks noChangeShapeType="1"/>
            </p:cNvSpPr>
            <p:nvPr/>
          </p:nvSpPr>
          <p:spPr bwMode="auto">
            <a:xfrm>
              <a:off x="1465" y="2300"/>
              <a:ext cx="1" cy="1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00" name="Rectangle 46"/>
            <p:cNvSpPr>
              <a:spLocks noChangeArrowheads="1"/>
            </p:cNvSpPr>
            <p:nvPr/>
          </p:nvSpPr>
          <p:spPr bwMode="auto">
            <a:xfrm>
              <a:off x="1493" y="2256"/>
              <a:ext cx="661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b="1" i="1">
                  <a:solidFill>
                    <a:srgbClr val="006600"/>
                  </a:solidFill>
                  <a:latin typeface="Arial" pitchFamily="34" charset="0"/>
                </a:rPr>
                <a:t>Porcellio spinicornis</a:t>
              </a:r>
            </a:p>
          </p:txBody>
        </p:sp>
        <p:sp>
          <p:nvSpPr>
            <p:cNvPr id="31801" name="Line 47"/>
            <p:cNvSpPr>
              <a:spLocks noChangeShapeType="1"/>
            </p:cNvSpPr>
            <p:nvPr/>
          </p:nvSpPr>
          <p:spPr bwMode="auto">
            <a:xfrm flipH="1">
              <a:off x="1465" y="2382"/>
              <a:ext cx="513" cy="1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02" name="Rectangle 48"/>
            <p:cNvSpPr>
              <a:spLocks noChangeArrowheads="1"/>
            </p:cNvSpPr>
            <p:nvPr/>
          </p:nvSpPr>
          <p:spPr bwMode="auto">
            <a:xfrm>
              <a:off x="2005" y="2337"/>
              <a:ext cx="624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b="1" i="1">
                  <a:solidFill>
                    <a:srgbClr val="006600"/>
                  </a:solidFill>
                  <a:latin typeface="Arial" pitchFamily="34" charset="0"/>
                </a:rPr>
                <a:t>Helleria brevicornis</a:t>
              </a:r>
              <a:endParaRPr lang="en-GB" sz="800" b="1">
                <a:solidFill>
                  <a:srgbClr val="006600"/>
                </a:solidFill>
              </a:endParaRPr>
            </a:p>
          </p:txBody>
        </p:sp>
        <p:sp>
          <p:nvSpPr>
            <p:cNvPr id="31803" name="Line 49"/>
            <p:cNvSpPr>
              <a:spLocks noChangeShapeType="1"/>
            </p:cNvSpPr>
            <p:nvPr/>
          </p:nvSpPr>
          <p:spPr bwMode="auto">
            <a:xfrm flipH="1">
              <a:off x="1342" y="2341"/>
              <a:ext cx="123" cy="0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04" name="Line 50"/>
            <p:cNvSpPr>
              <a:spLocks noChangeShapeType="1"/>
            </p:cNvSpPr>
            <p:nvPr/>
          </p:nvSpPr>
          <p:spPr bwMode="auto">
            <a:xfrm>
              <a:off x="1465" y="2300"/>
              <a:ext cx="1" cy="82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05" name="Line 51"/>
            <p:cNvSpPr>
              <a:spLocks noChangeShapeType="1"/>
            </p:cNvSpPr>
            <p:nvPr/>
          </p:nvSpPr>
          <p:spPr bwMode="auto">
            <a:xfrm flipH="1">
              <a:off x="980" y="2069"/>
              <a:ext cx="36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06" name="Line 52"/>
            <p:cNvSpPr>
              <a:spLocks noChangeShapeType="1"/>
            </p:cNvSpPr>
            <p:nvPr/>
          </p:nvSpPr>
          <p:spPr bwMode="auto">
            <a:xfrm>
              <a:off x="1342" y="1797"/>
              <a:ext cx="1" cy="544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07" name="Line 53"/>
            <p:cNvSpPr>
              <a:spLocks noChangeShapeType="1"/>
            </p:cNvSpPr>
            <p:nvPr/>
          </p:nvSpPr>
          <p:spPr bwMode="auto">
            <a:xfrm flipH="1">
              <a:off x="1420" y="2464"/>
              <a:ext cx="2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08" name="Rectangle 54"/>
            <p:cNvSpPr>
              <a:spLocks noChangeArrowheads="1"/>
            </p:cNvSpPr>
            <p:nvPr/>
          </p:nvSpPr>
          <p:spPr bwMode="auto">
            <a:xfrm>
              <a:off x="1467" y="2421"/>
              <a:ext cx="403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i="1">
                  <a:solidFill>
                    <a:srgbClr val="000000"/>
                  </a:solidFill>
                  <a:latin typeface="Arial" pitchFamily="34" charset="0"/>
                </a:rPr>
                <a:t>Culex pipiens</a:t>
              </a:r>
              <a:endParaRPr lang="en-GB" sz="800"/>
            </a:p>
          </p:txBody>
        </p:sp>
        <p:sp>
          <p:nvSpPr>
            <p:cNvPr id="31809" name="Line 55"/>
            <p:cNvSpPr>
              <a:spLocks noChangeShapeType="1"/>
            </p:cNvSpPr>
            <p:nvPr/>
          </p:nvSpPr>
          <p:spPr bwMode="auto">
            <a:xfrm flipH="1">
              <a:off x="1431" y="2547"/>
              <a:ext cx="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10" name="Rectangle 56"/>
            <p:cNvSpPr>
              <a:spLocks noChangeArrowheads="1"/>
            </p:cNvSpPr>
            <p:nvPr/>
          </p:nvSpPr>
          <p:spPr bwMode="auto">
            <a:xfrm>
              <a:off x="1463" y="2503"/>
              <a:ext cx="603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i="1">
                  <a:solidFill>
                    <a:srgbClr val="000000"/>
                  </a:solidFill>
                  <a:latin typeface="Arial" pitchFamily="34" charset="0"/>
                </a:rPr>
                <a:t>Drosophila simulans</a:t>
              </a:r>
              <a:endParaRPr lang="en-GB" sz="800"/>
            </a:p>
          </p:txBody>
        </p:sp>
        <p:sp>
          <p:nvSpPr>
            <p:cNvPr id="31811" name="Line 57"/>
            <p:cNvSpPr>
              <a:spLocks noChangeShapeType="1"/>
            </p:cNvSpPr>
            <p:nvPr/>
          </p:nvSpPr>
          <p:spPr bwMode="auto">
            <a:xfrm flipH="1">
              <a:off x="1431" y="2629"/>
              <a:ext cx="3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12" name="Rectangle 58"/>
            <p:cNvSpPr>
              <a:spLocks noChangeArrowheads="1"/>
            </p:cNvSpPr>
            <p:nvPr/>
          </p:nvSpPr>
          <p:spPr bwMode="auto">
            <a:xfrm>
              <a:off x="1491" y="2584"/>
              <a:ext cx="513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i="1">
                  <a:solidFill>
                    <a:srgbClr val="000000"/>
                  </a:solidFill>
                  <a:latin typeface="Arial" pitchFamily="34" charset="0"/>
                </a:rPr>
                <a:t>Aedes albopictus</a:t>
              </a:r>
              <a:endParaRPr lang="en-GB" sz="800"/>
            </a:p>
          </p:txBody>
        </p:sp>
        <p:sp>
          <p:nvSpPr>
            <p:cNvPr id="31813" name="Line 59"/>
            <p:cNvSpPr>
              <a:spLocks noChangeShapeType="1"/>
            </p:cNvSpPr>
            <p:nvPr/>
          </p:nvSpPr>
          <p:spPr bwMode="auto">
            <a:xfrm flipH="1">
              <a:off x="1420" y="2587"/>
              <a:ext cx="1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14" name="Line 60"/>
            <p:cNvSpPr>
              <a:spLocks noChangeShapeType="1"/>
            </p:cNvSpPr>
            <p:nvPr/>
          </p:nvSpPr>
          <p:spPr bwMode="auto">
            <a:xfrm>
              <a:off x="1431" y="2547"/>
              <a:ext cx="0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15" name="Line 61"/>
            <p:cNvSpPr>
              <a:spLocks noChangeShapeType="1"/>
            </p:cNvSpPr>
            <p:nvPr/>
          </p:nvSpPr>
          <p:spPr bwMode="auto">
            <a:xfrm flipH="1">
              <a:off x="980" y="2526"/>
              <a:ext cx="44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16" name="Line 62"/>
            <p:cNvSpPr>
              <a:spLocks noChangeShapeType="1"/>
            </p:cNvSpPr>
            <p:nvPr/>
          </p:nvSpPr>
          <p:spPr bwMode="auto">
            <a:xfrm>
              <a:off x="1420" y="2464"/>
              <a:ext cx="0" cy="1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17" name="Line 63"/>
            <p:cNvSpPr>
              <a:spLocks noChangeShapeType="1"/>
            </p:cNvSpPr>
            <p:nvPr/>
          </p:nvSpPr>
          <p:spPr bwMode="auto">
            <a:xfrm flipH="1">
              <a:off x="641" y="2298"/>
              <a:ext cx="33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18" name="Line 64"/>
            <p:cNvSpPr>
              <a:spLocks noChangeShapeType="1"/>
            </p:cNvSpPr>
            <p:nvPr/>
          </p:nvSpPr>
          <p:spPr bwMode="auto">
            <a:xfrm>
              <a:off x="980" y="2069"/>
              <a:ext cx="0" cy="45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19" name="Line 65"/>
            <p:cNvSpPr>
              <a:spLocks noChangeShapeType="1"/>
            </p:cNvSpPr>
            <p:nvPr/>
          </p:nvSpPr>
          <p:spPr bwMode="auto">
            <a:xfrm flipH="1">
              <a:off x="1113" y="2710"/>
              <a:ext cx="44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20" name="Rectangle 66"/>
            <p:cNvSpPr>
              <a:spLocks noChangeArrowheads="1"/>
            </p:cNvSpPr>
            <p:nvPr/>
          </p:nvSpPr>
          <p:spPr bwMode="auto">
            <a:xfrm>
              <a:off x="1582" y="2668"/>
              <a:ext cx="522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i="1">
                  <a:solidFill>
                    <a:srgbClr val="000000"/>
                  </a:solidFill>
                  <a:latin typeface="Arial" pitchFamily="34" charset="0"/>
                </a:rPr>
                <a:t>Encarsia formosa</a:t>
              </a:r>
              <a:endParaRPr lang="en-GB" sz="800"/>
            </a:p>
          </p:txBody>
        </p:sp>
        <p:sp>
          <p:nvSpPr>
            <p:cNvPr id="31821" name="Line 67"/>
            <p:cNvSpPr>
              <a:spLocks noChangeShapeType="1"/>
            </p:cNvSpPr>
            <p:nvPr/>
          </p:nvSpPr>
          <p:spPr bwMode="auto">
            <a:xfrm flipH="1">
              <a:off x="1264" y="2793"/>
              <a:ext cx="4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22" name="Rectangle 68"/>
            <p:cNvSpPr>
              <a:spLocks noChangeArrowheads="1"/>
            </p:cNvSpPr>
            <p:nvPr/>
          </p:nvSpPr>
          <p:spPr bwMode="auto">
            <a:xfrm>
              <a:off x="1329" y="2750"/>
              <a:ext cx="513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i="1">
                  <a:solidFill>
                    <a:srgbClr val="000000"/>
                  </a:solidFill>
                  <a:latin typeface="Arial" pitchFamily="34" charset="0"/>
                </a:rPr>
                <a:t>Ephestia cautella</a:t>
              </a:r>
              <a:endParaRPr lang="en-GB" sz="800"/>
            </a:p>
          </p:txBody>
        </p:sp>
        <p:sp>
          <p:nvSpPr>
            <p:cNvPr id="31823" name="Line 69"/>
            <p:cNvSpPr>
              <a:spLocks noChangeShapeType="1"/>
            </p:cNvSpPr>
            <p:nvPr/>
          </p:nvSpPr>
          <p:spPr bwMode="auto">
            <a:xfrm flipH="1">
              <a:off x="1333" y="2875"/>
              <a:ext cx="3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24" name="Rectangle 70"/>
            <p:cNvSpPr>
              <a:spLocks noChangeArrowheads="1"/>
            </p:cNvSpPr>
            <p:nvPr/>
          </p:nvSpPr>
          <p:spPr bwMode="auto">
            <a:xfrm>
              <a:off x="1397" y="2834"/>
              <a:ext cx="631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i="1">
                  <a:solidFill>
                    <a:srgbClr val="000000"/>
                  </a:solidFill>
                  <a:latin typeface="Arial" pitchFamily="34" charset="0"/>
                </a:rPr>
                <a:t>Tagosodes orizicolus</a:t>
              </a:r>
              <a:endParaRPr lang="en-GB" sz="800"/>
            </a:p>
          </p:txBody>
        </p:sp>
        <p:sp>
          <p:nvSpPr>
            <p:cNvPr id="31825" name="Line 71"/>
            <p:cNvSpPr>
              <a:spLocks noChangeShapeType="1"/>
            </p:cNvSpPr>
            <p:nvPr/>
          </p:nvSpPr>
          <p:spPr bwMode="auto">
            <a:xfrm flipH="1">
              <a:off x="1346" y="2956"/>
              <a:ext cx="1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26" name="Rectangle 72"/>
            <p:cNvSpPr>
              <a:spLocks noChangeArrowheads="1"/>
            </p:cNvSpPr>
            <p:nvPr/>
          </p:nvSpPr>
          <p:spPr bwMode="auto">
            <a:xfrm>
              <a:off x="1383" y="2914"/>
              <a:ext cx="565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i="1">
                  <a:solidFill>
                    <a:srgbClr val="000000"/>
                  </a:solidFill>
                  <a:latin typeface="Arial" pitchFamily="34" charset="0"/>
                </a:rPr>
                <a:t>Spalangia fuscipes</a:t>
              </a:r>
              <a:endParaRPr lang="en-GB" sz="800"/>
            </a:p>
          </p:txBody>
        </p:sp>
        <p:sp>
          <p:nvSpPr>
            <p:cNvPr id="31827" name="Line 73"/>
            <p:cNvSpPr>
              <a:spLocks noChangeShapeType="1"/>
            </p:cNvSpPr>
            <p:nvPr/>
          </p:nvSpPr>
          <p:spPr bwMode="auto">
            <a:xfrm>
              <a:off x="1346" y="3039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28" name="Rectangle 74"/>
            <p:cNvSpPr>
              <a:spLocks noChangeArrowheads="1"/>
            </p:cNvSpPr>
            <p:nvPr/>
          </p:nvSpPr>
          <p:spPr bwMode="auto">
            <a:xfrm>
              <a:off x="1369" y="2996"/>
              <a:ext cx="477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i="1">
                  <a:solidFill>
                    <a:srgbClr val="000000"/>
                  </a:solidFill>
                  <a:latin typeface="Arial" pitchFamily="34" charset="0"/>
                </a:rPr>
                <a:t>Diplolepis rosae</a:t>
              </a:r>
              <a:endParaRPr lang="en-GB" sz="800"/>
            </a:p>
          </p:txBody>
        </p:sp>
        <p:sp>
          <p:nvSpPr>
            <p:cNvPr id="31829" name="Line 75"/>
            <p:cNvSpPr>
              <a:spLocks noChangeShapeType="1"/>
            </p:cNvSpPr>
            <p:nvPr/>
          </p:nvSpPr>
          <p:spPr bwMode="auto">
            <a:xfrm flipH="1">
              <a:off x="1333" y="2998"/>
              <a:ext cx="1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30" name="Line 76"/>
            <p:cNvSpPr>
              <a:spLocks noChangeShapeType="1"/>
            </p:cNvSpPr>
            <p:nvPr/>
          </p:nvSpPr>
          <p:spPr bwMode="auto">
            <a:xfrm>
              <a:off x="1346" y="2956"/>
              <a:ext cx="0" cy="8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31" name="Line 77"/>
            <p:cNvSpPr>
              <a:spLocks noChangeShapeType="1"/>
            </p:cNvSpPr>
            <p:nvPr/>
          </p:nvSpPr>
          <p:spPr bwMode="auto">
            <a:xfrm flipH="1">
              <a:off x="1264" y="2937"/>
              <a:ext cx="6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32" name="Line 78"/>
            <p:cNvSpPr>
              <a:spLocks noChangeShapeType="1"/>
            </p:cNvSpPr>
            <p:nvPr/>
          </p:nvSpPr>
          <p:spPr bwMode="auto">
            <a:xfrm>
              <a:off x="1333" y="2875"/>
              <a:ext cx="0" cy="1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33" name="Line 79"/>
            <p:cNvSpPr>
              <a:spLocks noChangeShapeType="1"/>
            </p:cNvSpPr>
            <p:nvPr/>
          </p:nvSpPr>
          <p:spPr bwMode="auto">
            <a:xfrm>
              <a:off x="1264" y="2864"/>
              <a:ext cx="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34" name="Line 80"/>
            <p:cNvSpPr>
              <a:spLocks noChangeShapeType="1"/>
            </p:cNvSpPr>
            <p:nvPr/>
          </p:nvSpPr>
          <p:spPr bwMode="auto">
            <a:xfrm>
              <a:off x="1264" y="2793"/>
              <a:ext cx="2" cy="1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35" name="Line 81"/>
            <p:cNvSpPr>
              <a:spLocks noChangeShapeType="1"/>
            </p:cNvSpPr>
            <p:nvPr/>
          </p:nvSpPr>
          <p:spPr bwMode="auto">
            <a:xfrm flipH="1">
              <a:off x="1318" y="3122"/>
              <a:ext cx="1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36" name="Rectangle 82"/>
            <p:cNvSpPr>
              <a:spLocks noChangeArrowheads="1"/>
            </p:cNvSpPr>
            <p:nvPr/>
          </p:nvSpPr>
          <p:spPr bwMode="auto">
            <a:xfrm>
              <a:off x="1356" y="3078"/>
              <a:ext cx="638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i="1">
                  <a:solidFill>
                    <a:srgbClr val="000000"/>
                  </a:solidFill>
                  <a:latin typeface="Arial" pitchFamily="34" charset="0"/>
                </a:rPr>
                <a:t>Eretmocerus staufferi</a:t>
              </a:r>
              <a:endParaRPr lang="en-GB" sz="800"/>
            </a:p>
          </p:txBody>
        </p:sp>
        <p:sp>
          <p:nvSpPr>
            <p:cNvPr id="31837" name="Line 83"/>
            <p:cNvSpPr>
              <a:spLocks noChangeShapeType="1"/>
            </p:cNvSpPr>
            <p:nvPr/>
          </p:nvSpPr>
          <p:spPr bwMode="auto">
            <a:xfrm flipH="1">
              <a:off x="1318" y="3204"/>
              <a:ext cx="1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38" name="Rectangle 84"/>
            <p:cNvSpPr>
              <a:spLocks noChangeArrowheads="1"/>
            </p:cNvSpPr>
            <p:nvPr/>
          </p:nvSpPr>
          <p:spPr bwMode="auto">
            <a:xfrm>
              <a:off x="1356" y="3154"/>
              <a:ext cx="594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i="1">
                  <a:solidFill>
                    <a:srgbClr val="000000"/>
                  </a:solidFill>
                  <a:latin typeface="Arial" pitchFamily="34" charset="0"/>
                </a:rPr>
                <a:t>Leptopilina australis</a:t>
              </a:r>
              <a:endParaRPr lang="en-GB" sz="800"/>
            </a:p>
          </p:txBody>
        </p:sp>
        <p:sp>
          <p:nvSpPr>
            <p:cNvPr id="31839" name="Line 85"/>
            <p:cNvSpPr>
              <a:spLocks noChangeShapeType="1"/>
            </p:cNvSpPr>
            <p:nvPr/>
          </p:nvSpPr>
          <p:spPr bwMode="auto">
            <a:xfrm flipH="1">
              <a:off x="1264" y="3162"/>
              <a:ext cx="5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40" name="Line 86"/>
            <p:cNvSpPr>
              <a:spLocks noChangeShapeType="1"/>
            </p:cNvSpPr>
            <p:nvPr/>
          </p:nvSpPr>
          <p:spPr bwMode="auto">
            <a:xfrm>
              <a:off x="1318" y="3122"/>
              <a:ext cx="1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41" name="Line 87"/>
            <p:cNvSpPr>
              <a:spLocks noChangeShapeType="1"/>
            </p:cNvSpPr>
            <p:nvPr/>
          </p:nvSpPr>
          <p:spPr bwMode="auto">
            <a:xfrm flipH="1">
              <a:off x="1113" y="3013"/>
              <a:ext cx="15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42" name="Line 88"/>
            <p:cNvSpPr>
              <a:spLocks noChangeShapeType="1"/>
            </p:cNvSpPr>
            <p:nvPr/>
          </p:nvSpPr>
          <p:spPr bwMode="auto">
            <a:xfrm>
              <a:off x="1264" y="2864"/>
              <a:ext cx="2" cy="29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43" name="Line 89"/>
            <p:cNvSpPr>
              <a:spLocks noChangeShapeType="1"/>
            </p:cNvSpPr>
            <p:nvPr/>
          </p:nvSpPr>
          <p:spPr bwMode="auto">
            <a:xfrm flipH="1">
              <a:off x="641" y="2862"/>
              <a:ext cx="47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44" name="Line 90"/>
            <p:cNvSpPr>
              <a:spLocks noChangeShapeType="1"/>
            </p:cNvSpPr>
            <p:nvPr/>
          </p:nvSpPr>
          <p:spPr bwMode="auto">
            <a:xfrm>
              <a:off x="1113" y="2710"/>
              <a:ext cx="1" cy="30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45" name="Line 91"/>
            <p:cNvSpPr>
              <a:spLocks noChangeShapeType="1"/>
            </p:cNvSpPr>
            <p:nvPr/>
          </p:nvSpPr>
          <p:spPr bwMode="auto">
            <a:xfrm flipH="1">
              <a:off x="460" y="2581"/>
              <a:ext cx="18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46" name="Line 92"/>
            <p:cNvSpPr>
              <a:spLocks noChangeShapeType="1"/>
            </p:cNvSpPr>
            <p:nvPr/>
          </p:nvSpPr>
          <p:spPr bwMode="auto">
            <a:xfrm>
              <a:off x="641" y="2298"/>
              <a:ext cx="0" cy="56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47" name="Line 93"/>
            <p:cNvSpPr>
              <a:spLocks noChangeShapeType="1"/>
            </p:cNvSpPr>
            <p:nvPr/>
          </p:nvSpPr>
          <p:spPr bwMode="auto">
            <a:xfrm flipH="1">
              <a:off x="1025" y="3285"/>
              <a:ext cx="4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48" name="Rectangle 94"/>
            <p:cNvSpPr>
              <a:spLocks noChangeArrowheads="1"/>
            </p:cNvSpPr>
            <p:nvPr/>
          </p:nvSpPr>
          <p:spPr bwMode="auto">
            <a:xfrm>
              <a:off x="1093" y="3240"/>
              <a:ext cx="585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i="1">
                  <a:solidFill>
                    <a:srgbClr val="000000"/>
                  </a:solidFill>
                  <a:latin typeface="Arial" pitchFamily="34" charset="0"/>
                </a:rPr>
                <a:t>Tribolium confusum</a:t>
              </a:r>
              <a:endParaRPr lang="en-GB" sz="800"/>
            </a:p>
          </p:txBody>
        </p:sp>
        <p:sp>
          <p:nvSpPr>
            <p:cNvPr id="31849" name="Rectangle 95"/>
            <p:cNvSpPr>
              <a:spLocks noChangeArrowheads="1"/>
            </p:cNvSpPr>
            <p:nvPr/>
          </p:nvSpPr>
          <p:spPr bwMode="auto">
            <a:xfrm>
              <a:off x="1158" y="3550"/>
              <a:ext cx="766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b="1" i="1">
                  <a:solidFill>
                    <a:srgbClr val="FF33CC"/>
                  </a:solidFill>
                  <a:latin typeface="Arial" pitchFamily="34" charset="0"/>
                </a:rPr>
                <a:t>Rhinophoridae </a:t>
              </a:r>
              <a:r>
                <a:rPr lang="en-GB" sz="800" b="1">
                  <a:solidFill>
                    <a:srgbClr val="FF33CC"/>
                  </a:solidFill>
                  <a:latin typeface="Arial" pitchFamily="34" charset="0"/>
                </a:rPr>
                <a:t>unid. sp.</a:t>
              </a:r>
              <a:endParaRPr lang="en-GB" sz="800" b="1" i="1">
                <a:solidFill>
                  <a:srgbClr val="FF33CC"/>
                </a:solidFill>
                <a:latin typeface="Arial" pitchFamily="34" charset="0"/>
              </a:endParaRPr>
            </a:p>
          </p:txBody>
        </p:sp>
        <p:sp>
          <p:nvSpPr>
            <p:cNvPr id="31850" name="Rectangle 96"/>
            <p:cNvSpPr>
              <a:spLocks noChangeArrowheads="1"/>
            </p:cNvSpPr>
            <p:nvPr/>
          </p:nvSpPr>
          <p:spPr bwMode="auto">
            <a:xfrm>
              <a:off x="1193" y="3635"/>
              <a:ext cx="2335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b="1" i="1">
                  <a:solidFill>
                    <a:srgbClr val="006600"/>
                  </a:solidFill>
                  <a:latin typeface="Arial" pitchFamily="34" charset="0"/>
                </a:rPr>
                <a:t>Porcellionides pruinosus </a:t>
              </a:r>
              <a:r>
                <a:rPr lang="en-GB" sz="800" b="1">
                  <a:solidFill>
                    <a:srgbClr val="006600"/>
                  </a:solidFill>
                  <a:latin typeface="Arial" pitchFamily="34" charset="0"/>
                </a:rPr>
                <a:t>MO</a:t>
              </a:r>
              <a:r>
                <a:rPr lang="en-GB" sz="800" b="1" i="1">
                  <a:solidFill>
                    <a:srgbClr val="006600"/>
                  </a:solidFill>
                  <a:latin typeface="Arial" pitchFamily="34" charset="0"/>
                </a:rPr>
                <a:t>, </a:t>
              </a:r>
              <a:r>
                <a:rPr lang="en-GB" sz="800" b="1" i="1">
                  <a:solidFill>
                    <a:schemeClr val="accent2"/>
                  </a:solidFill>
                  <a:latin typeface="Arial" pitchFamily="34" charset="0"/>
                </a:rPr>
                <a:t>Sphaeroma rugicauda, Sphaeroma hookeri</a:t>
              </a:r>
              <a:endParaRPr lang="en-GB" sz="800" b="1" i="1">
                <a:solidFill>
                  <a:srgbClr val="006600"/>
                </a:solidFill>
                <a:latin typeface="Arial" pitchFamily="34" charset="0"/>
              </a:endParaRPr>
            </a:p>
          </p:txBody>
        </p:sp>
        <p:sp>
          <p:nvSpPr>
            <p:cNvPr id="31851" name="Rectangle 97"/>
            <p:cNvSpPr>
              <a:spLocks noChangeArrowheads="1"/>
            </p:cNvSpPr>
            <p:nvPr/>
          </p:nvSpPr>
          <p:spPr bwMode="auto">
            <a:xfrm>
              <a:off x="1263" y="3721"/>
              <a:ext cx="589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b="1" i="1">
                  <a:solidFill>
                    <a:srgbClr val="FF33CC"/>
                  </a:solidFill>
                  <a:latin typeface="Arial" pitchFamily="34" charset="0"/>
                </a:rPr>
                <a:t>Oribatida </a:t>
              </a:r>
              <a:r>
                <a:rPr lang="en-GB" sz="800" b="1">
                  <a:solidFill>
                    <a:srgbClr val="FF33CC"/>
                  </a:solidFill>
                  <a:latin typeface="Arial" pitchFamily="34" charset="0"/>
                </a:rPr>
                <a:t>unid. sp.</a:t>
              </a:r>
              <a:endParaRPr lang="en-GB" sz="800" b="1" i="1">
                <a:solidFill>
                  <a:srgbClr val="FF33CC"/>
                </a:solidFill>
                <a:latin typeface="Arial" pitchFamily="34" charset="0"/>
              </a:endParaRPr>
            </a:p>
          </p:txBody>
        </p:sp>
        <p:sp>
          <p:nvSpPr>
            <p:cNvPr id="31852" name="Rectangle 98"/>
            <p:cNvSpPr>
              <a:spLocks noChangeArrowheads="1"/>
            </p:cNvSpPr>
            <p:nvPr/>
          </p:nvSpPr>
          <p:spPr bwMode="auto">
            <a:xfrm>
              <a:off x="1140" y="3808"/>
              <a:ext cx="759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b="1" i="1">
                  <a:solidFill>
                    <a:srgbClr val="FF0000"/>
                  </a:solidFill>
                  <a:latin typeface="Arial" pitchFamily="34" charset="0"/>
                </a:rPr>
                <a:t>Talorchestia deshayesii</a:t>
              </a:r>
              <a:endParaRPr lang="en-GB" sz="800" b="1">
                <a:solidFill>
                  <a:srgbClr val="FF0000"/>
                </a:solidFill>
              </a:endParaRPr>
            </a:p>
          </p:txBody>
        </p:sp>
        <p:sp>
          <p:nvSpPr>
            <p:cNvPr id="31853" name="Rectangle 99"/>
            <p:cNvSpPr>
              <a:spLocks noChangeArrowheads="1"/>
            </p:cNvSpPr>
            <p:nvPr/>
          </p:nvSpPr>
          <p:spPr bwMode="auto">
            <a:xfrm>
              <a:off x="1493" y="3893"/>
              <a:ext cx="736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i="1">
                  <a:solidFill>
                    <a:srgbClr val="000000"/>
                  </a:solidFill>
                  <a:latin typeface="Arial" pitchFamily="34" charset="0"/>
                </a:rPr>
                <a:t>Trichogramma sibericum</a:t>
              </a:r>
              <a:endParaRPr lang="en-GB" sz="800"/>
            </a:p>
          </p:txBody>
        </p:sp>
        <p:sp>
          <p:nvSpPr>
            <p:cNvPr id="31854" name="Rectangle 100"/>
            <p:cNvSpPr>
              <a:spLocks noChangeArrowheads="1"/>
            </p:cNvSpPr>
            <p:nvPr/>
          </p:nvSpPr>
          <p:spPr bwMode="auto">
            <a:xfrm>
              <a:off x="1429" y="3978"/>
              <a:ext cx="659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i="1">
                  <a:solidFill>
                    <a:srgbClr val="000000"/>
                  </a:solidFill>
                  <a:latin typeface="Arial" pitchFamily="34" charset="0"/>
                </a:rPr>
                <a:t>Trichogramma kaykay</a:t>
              </a:r>
              <a:endParaRPr lang="en-GB" sz="800"/>
            </a:p>
          </p:txBody>
        </p:sp>
        <p:sp>
          <p:nvSpPr>
            <p:cNvPr id="31855" name="Rectangle 101"/>
            <p:cNvSpPr>
              <a:spLocks noChangeArrowheads="1"/>
            </p:cNvSpPr>
            <p:nvPr/>
          </p:nvSpPr>
          <p:spPr bwMode="auto">
            <a:xfrm>
              <a:off x="1429" y="4062"/>
              <a:ext cx="682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i="1">
                  <a:solidFill>
                    <a:srgbClr val="000000"/>
                  </a:solidFill>
                  <a:latin typeface="Arial" pitchFamily="34" charset="0"/>
                </a:rPr>
                <a:t>Trichogramma nubilale</a:t>
              </a:r>
              <a:endParaRPr lang="en-GB" sz="800"/>
            </a:p>
          </p:txBody>
        </p:sp>
        <p:sp>
          <p:nvSpPr>
            <p:cNvPr id="31856" name="Rectangle 102"/>
            <p:cNvSpPr>
              <a:spLocks noChangeArrowheads="1"/>
            </p:cNvSpPr>
            <p:nvPr/>
          </p:nvSpPr>
          <p:spPr bwMode="auto">
            <a:xfrm>
              <a:off x="1429" y="4147"/>
              <a:ext cx="615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i="1">
                  <a:solidFill>
                    <a:srgbClr val="000000"/>
                  </a:solidFill>
                  <a:latin typeface="Arial" pitchFamily="34" charset="0"/>
                </a:rPr>
                <a:t>Trichogramma deion</a:t>
              </a:r>
              <a:endParaRPr lang="en-GB" sz="800"/>
            </a:p>
          </p:txBody>
        </p:sp>
        <p:sp>
          <p:nvSpPr>
            <p:cNvPr id="31857" name="Rectangle 103"/>
            <p:cNvSpPr>
              <a:spLocks noChangeArrowheads="1"/>
            </p:cNvSpPr>
            <p:nvPr/>
          </p:nvSpPr>
          <p:spPr bwMode="auto">
            <a:xfrm>
              <a:off x="1119" y="3467"/>
              <a:ext cx="612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i="1">
                  <a:solidFill>
                    <a:srgbClr val="000000"/>
                  </a:solidFill>
                  <a:latin typeface="Arial" pitchFamily="34" charset="0"/>
                </a:rPr>
                <a:t>Torymus bedeguaris</a:t>
              </a:r>
              <a:endParaRPr lang="en-GB" sz="800"/>
            </a:p>
          </p:txBody>
        </p:sp>
        <p:sp>
          <p:nvSpPr>
            <p:cNvPr id="31858" name="Rectangle 104"/>
            <p:cNvSpPr>
              <a:spLocks noChangeArrowheads="1"/>
            </p:cNvSpPr>
            <p:nvPr/>
          </p:nvSpPr>
          <p:spPr bwMode="auto">
            <a:xfrm>
              <a:off x="1193" y="3395"/>
              <a:ext cx="491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i="1">
                  <a:solidFill>
                    <a:srgbClr val="000000"/>
                  </a:solidFill>
                  <a:latin typeface="Arial" pitchFamily="34" charset="0"/>
                </a:rPr>
                <a:t>Acraea encedon</a:t>
              </a:r>
              <a:endParaRPr lang="en-GB" sz="800"/>
            </a:p>
          </p:txBody>
        </p:sp>
        <p:sp>
          <p:nvSpPr>
            <p:cNvPr id="31859" name="Rectangle 105"/>
            <p:cNvSpPr>
              <a:spLocks noChangeArrowheads="1"/>
            </p:cNvSpPr>
            <p:nvPr/>
          </p:nvSpPr>
          <p:spPr bwMode="auto">
            <a:xfrm>
              <a:off x="1158" y="3324"/>
              <a:ext cx="650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i="1">
                  <a:solidFill>
                    <a:srgbClr val="000000"/>
                  </a:solidFill>
                  <a:latin typeface="Arial" pitchFamily="34" charset="0"/>
                </a:rPr>
                <a:t>Laodelphax striatellus</a:t>
              </a:r>
              <a:endParaRPr lang="en-GB" sz="800"/>
            </a:p>
          </p:txBody>
        </p:sp>
        <p:sp>
          <p:nvSpPr>
            <p:cNvPr id="31860" name="Line 106"/>
            <p:cNvSpPr>
              <a:spLocks noChangeShapeType="1"/>
            </p:cNvSpPr>
            <p:nvPr/>
          </p:nvSpPr>
          <p:spPr bwMode="auto">
            <a:xfrm flipH="1">
              <a:off x="1025" y="3808"/>
              <a:ext cx="3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61" name="Line 107"/>
            <p:cNvSpPr>
              <a:spLocks noChangeShapeType="1"/>
            </p:cNvSpPr>
            <p:nvPr/>
          </p:nvSpPr>
          <p:spPr bwMode="auto">
            <a:xfrm flipH="1" flipV="1">
              <a:off x="1062" y="3890"/>
              <a:ext cx="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62" name="Line 108"/>
            <p:cNvSpPr>
              <a:spLocks noChangeShapeType="1"/>
            </p:cNvSpPr>
            <p:nvPr/>
          </p:nvSpPr>
          <p:spPr bwMode="auto">
            <a:xfrm flipH="1">
              <a:off x="1087" y="3607"/>
              <a:ext cx="5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31863" name="Group 109"/>
            <p:cNvGrpSpPr>
              <a:grpSpLocks/>
            </p:cNvGrpSpPr>
            <p:nvPr/>
          </p:nvGrpSpPr>
          <p:grpSpPr bwMode="auto">
            <a:xfrm>
              <a:off x="1092" y="3694"/>
              <a:ext cx="149" cy="83"/>
              <a:chOff x="884" y="3569"/>
              <a:chExt cx="144" cy="112"/>
            </a:xfrm>
          </p:grpSpPr>
          <p:sp>
            <p:nvSpPr>
              <p:cNvPr id="31931" name="Line 110"/>
              <p:cNvSpPr>
                <a:spLocks noChangeShapeType="1"/>
              </p:cNvSpPr>
              <p:nvPr/>
            </p:nvSpPr>
            <p:spPr bwMode="auto">
              <a:xfrm>
                <a:off x="962" y="3569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932" name="Line 111"/>
              <p:cNvSpPr>
                <a:spLocks noChangeShapeType="1"/>
              </p:cNvSpPr>
              <p:nvPr/>
            </p:nvSpPr>
            <p:spPr bwMode="auto">
              <a:xfrm flipH="1">
                <a:off x="962" y="3680"/>
                <a:ext cx="6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933" name="Line 112"/>
              <p:cNvSpPr>
                <a:spLocks noChangeShapeType="1"/>
              </p:cNvSpPr>
              <p:nvPr/>
            </p:nvSpPr>
            <p:spPr bwMode="auto">
              <a:xfrm flipH="1">
                <a:off x="884" y="3624"/>
                <a:ext cx="7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934" name="Line 113"/>
              <p:cNvSpPr>
                <a:spLocks noChangeShapeType="1"/>
              </p:cNvSpPr>
              <p:nvPr/>
            </p:nvSpPr>
            <p:spPr bwMode="auto">
              <a:xfrm>
                <a:off x="962" y="3569"/>
                <a:ext cx="1" cy="11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1864" name="Line 114"/>
            <p:cNvSpPr>
              <a:spLocks noChangeShapeType="1"/>
            </p:cNvSpPr>
            <p:nvPr/>
          </p:nvSpPr>
          <p:spPr bwMode="auto">
            <a:xfrm flipH="1">
              <a:off x="1101" y="3867"/>
              <a:ext cx="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65" name="Line 115"/>
            <p:cNvSpPr>
              <a:spLocks noChangeShapeType="1"/>
            </p:cNvSpPr>
            <p:nvPr/>
          </p:nvSpPr>
          <p:spPr bwMode="auto">
            <a:xfrm flipH="1">
              <a:off x="1380" y="3949"/>
              <a:ext cx="11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66" name="Line 116"/>
            <p:cNvSpPr>
              <a:spLocks noChangeShapeType="1"/>
            </p:cNvSpPr>
            <p:nvPr/>
          </p:nvSpPr>
          <p:spPr bwMode="auto">
            <a:xfrm flipH="1">
              <a:off x="1395" y="4031"/>
              <a:ext cx="1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67" name="Line 117"/>
            <p:cNvSpPr>
              <a:spLocks noChangeShapeType="1"/>
            </p:cNvSpPr>
            <p:nvPr/>
          </p:nvSpPr>
          <p:spPr bwMode="auto">
            <a:xfrm flipH="1">
              <a:off x="1395" y="4114"/>
              <a:ext cx="1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68" name="Line 118"/>
            <p:cNvSpPr>
              <a:spLocks noChangeShapeType="1"/>
            </p:cNvSpPr>
            <p:nvPr/>
          </p:nvSpPr>
          <p:spPr bwMode="auto">
            <a:xfrm flipH="1">
              <a:off x="1395" y="4195"/>
              <a:ext cx="1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69" name="Line 119"/>
            <p:cNvSpPr>
              <a:spLocks noChangeShapeType="1"/>
            </p:cNvSpPr>
            <p:nvPr/>
          </p:nvSpPr>
          <p:spPr bwMode="auto">
            <a:xfrm flipH="1">
              <a:off x="1380" y="4114"/>
              <a:ext cx="1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70" name="Line 120"/>
            <p:cNvSpPr>
              <a:spLocks noChangeShapeType="1"/>
            </p:cNvSpPr>
            <p:nvPr/>
          </p:nvSpPr>
          <p:spPr bwMode="auto">
            <a:xfrm>
              <a:off x="1395" y="4031"/>
              <a:ext cx="0" cy="16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71" name="Line 121"/>
            <p:cNvSpPr>
              <a:spLocks noChangeShapeType="1"/>
            </p:cNvSpPr>
            <p:nvPr/>
          </p:nvSpPr>
          <p:spPr bwMode="auto">
            <a:xfrm flipH="1">
              <a:off x="1101" y="4031"/>
              <a:ext cx="27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72" name="Line 122"/>
            <p:cNvSpPr>
              <a:spLocks noChangeShapeType="1"/>
            </p:cNvSpPr>
            <p:nvPr/>
          </p:nvSpPr>
          <p:spPr bwMode="auto">
            <a:xfrm>
              <a:off x="1380" y="3949"/>
              <a:ext cx="0" cy="16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73" name="Line 123"/>
            <p:cNvSpPr>
              <a:spLocks noChangeShapeType="1"/>
            </p:cNvSpPr>
            <p:nvPr/>
          </p:nvSpPr>
          <p:spPr bwMode="auto">
            <a:xfrm flipH="1">
              <a:off x="1090" y="3971"/>
              <a:ext cx="1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74" name="Line 124"/>
            <p:cNvSpPr>
              <a:spLocks noChangeShapeType="1"/>
            </p:cNvSpPr>
            <p:nvPr/>
          </p:nvSpPr>
          <p:spPr bwMode="auto">
            <a:xfrm>
              <a:off x="1102" y="3868"/>
              <a:ext cx="0" cy="1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75" name="Line 125"/>
            <p:cNvSpPr>
              <a:spLocks noChangeShapeType="1"/>
            </p:cNvSpPr>
            <p:nvPr/>
          </p:nvSpPr>
          <p:spPr bwMode="auto">
            <a:xfrm flipH="1">
              <a:off x="1090" y="3607"/>
              <a:ext cx="2" cy="36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76" name="Line 126"/>
            <p:cNvSpPr>
              <a:spLocks noChangeShapeType="1"/>
            </p:cNvSpPr>
            <p:nvPr/>
          </p:nvSpPr>
          <p:spPr bwMode="auto">
            <a:xfrm flipH="1" flipV="1">
              <a:off x="1076" y="3532"/>
              <a:ext cx="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77" name="Line 127"/>
            <p:cNvSpPr>
              <a:spLocks noChangeShapeType="1"/>
            </p:cNvSpPr>
            <p:nvPr/>
          </p:nvSpPr>
          <p:spPr bwMode="auto">
            <a:xfrm flipH="1" flipV="1">
              <a:off x="1095" y="3451"/>
              <a:ext cx="8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78" name="Line 128"/>
            <p:cNvSpPr>
              <a:spLocks noChangeShapeType="1"/>
            </p:cNvSpPr>
            <p:nvPr/>
          </p:nvSpPr>
          <p:spPr bwMode="auto">
            <a:xfrm flipH="1" flipV="1">
              <a:off x="1095" y="3367"/>
              <a:ext cx="3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79" name="Line 129"/>
            <p:cNvSpPr>
              <a:spLocks noChangeShapeType="1"/>
            </p:cNvSpPr>
            <p:nvPr/>
          </p:nvSpPr>
          <p:spPr bwMode="auto">
            <a:xfrm flipH="1" flipV="1">
              <a:off x="1076" y="3409"/>
              <a:ext cx="1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80" name="Line 130"/>
            <p:cNvSpPr>
              <a:spLocks noChangeShapeType="1"/>
            </p:cNvSpPr>
            <p:nvPr/>
          </p:nvSpPr>
          <p:spPr bwMode="auto">
            <a:xfrm flipV="1">
              <a:off x="1095" y="3368"/>
              <a:ext cx="0" cy="8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81" name="Line 131"/>
            <p:cNvSpPr>
              <a:spLocks noChangeShapeType="1"/>
            </p:cNvSpPr>
            <p:nvPr/>
          </p:nvSpPr>
          <p:spPr bwMode="auto">
            <a:xfrm flipH="1" flipV="1">
              <a:off x="1064" y="3470"/>
              <a:ext cx="1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82" name="Line 132"/>
            <p:cNvSpPr>
              <a:spLocks noChangeShapeType="1"/>
            </p:cNvSpPr>
            <p:nvPr/>
          </p:nvSpPr>
          <p:spPr bwMode="auto">
            <a:xfrm flipV="1">
              <a:off x="1076" y="3409"/>
              <a:ext cx="0" cy="1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83" name="Line 133"/>
            <p:cNvSpPr>
              <a:spLocks noChangeShapeType="1"/>
            </p:cNvSpPr>
            <p:nvPr/>
          </p:nvSpPr>
          <p:spPr bwMode="auto">
            <a:xfrm rot="11743" flipH="1" flipV="1">
              <a:off x="1062" y="3469"/>
              <a:ext cx="0" cy="4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84" name="Line 134"/>
            <p:cNvSpPr>
              <a:spLocks noChangeShapeType="1"/>
            </p:cNvSpPr>
            <p:nvPr/>
          </p:nvSpPr>
          <p:spPr bwMode="auto">
            <a:xfrm flipH="1">
              <a:off x="912" y="3546"/>
              <a:ext cx="11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85" name="Line 135"/>
            <p:cNvSpPr>
              <a:spLocks noChangeShapeType="1"/>
            </p:cNvSpPr>
            <p:nvPr/>
          </p:nvSpPr>
          <p:spPr bwMode="auto">
            <a:xfrm>
              <a:off x="1025" y="3285"/>
              <a:ext cx="1" cy="5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86" name="Line 136"/>
            <p:cNvSpPr>
              <a:spLocks noChangeShapeType="1"/>
            </p:cNvSpPr>
            <p:nvPr/>
          </p:nvSpPr>
          <p:spPr bwMode="auto">
            <a:xfrm flipH="1">
              <a:off x="1397" y="4271"/>
              <a:ext cx="21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87" name="Rectangle 137"/>
            <p:cNvSpPr>
              <a:spLocks noChangeArrowheads="1"/>
            </p:cNvSpPr>
            <p:nvPr/>
          </p:nvSpPr>
          <p:spPr bwMode="auto">
            <a:xfrm>
              <a:off x="1636" y="4228"/>
              <a:ext cx="581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i="1">
                  <a:solidFill>
                    <a:srgbClr val="000000"/>
                  </a:solidFill>
                  <a:latin typeface="Arial" pitchFamily="34" charset="0"/>
                </a:rPr>
                <a:t>Adalia bipunctata </a:t>
              </a:r>
              <a:r>
                <a:rPr lang="en-GB" sz="800">
                  <a:solidFill>
                    <a:srgbClr val="000000"/>
                  </a:solidFill>
                  <a:latin typeface="Arial" pitchFamily="34" charset="0"/>
                </a:rPr>
                <a:t>A</a:t>
              </a:r>
              <a:endParaRPr lang="en-GB" sz="800"/>
            </a:p>
          </p:txBody>
        </p:sp>
        <p:sp>
          <p:nvSpPr>
            <p:cNvPr id="31888" name="Line 138"/>
            <p:cNvSpPr>
              <a:spLocks noChangeShapeType="1"/>
            </p:cNvSpPr>
            <p:nvPr/>
          </p:nvSpPr>
          <p:spPr bwMode="auto">
            <a:xfrm flipH="1">
              <a:off x="1397" y="4353"/>
              <a:ext cx="23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89" name="Rectangle 139"/>
            <p:cNvSpPr>
              <a:spLocks noChangeArrowheads="1"/>
            </p:cNvSpPr>
            <p:nvPr/>
          </p:nvSpPr>
          <p:spPr bwMode="auto">
            <a:xfrm>
              <a:off x="1658" y="4311"/>
              <a:ext cx="580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800" i="1">
                  <a:solidFill>
                    <a:srgbClr val="000000"/>
                  </a:solidFill>
                  <a:latin typeface="Arial" pitchFamily="34" charset="0"/>
                </a:rPr>
                <a:t>Adalia bipunctata </a:t>
              </a:r>
              <a:r>
                <a:rPr lang="en-GB" sz="800">
                  <a:solidFill>
                    <a:srgbClr val="000000"/>
                  </a:solidFill>
                  <a:latin typeface="Arial" pitchFamily="34" charset="0"/>
                </a:rPr>
                <a:t>B</a:t>
              </a:r>
              <a:endParaRPr lang="en-GB" sz="800"/>
            </a:p>
          </p:txBody>
        </p:sp>
        <p:sp>
          <p:nvSpPr>
            <p:cNvPr id="31890" name="Line 140"/>
            <p:cNvSpPr>
              <a:spLocks noChangeShapeType="1"/>
            </p:cNvSpPr>
            <p:nvPr/>
          </p:nvSpPr>
          <p:spPr bwMode="auto">
            <a:xfrm flipH="1">
              <a:off x="912" y="4311"/>
              <a:ext cx="48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91" name="Line 141"/>
            <p:cNvSpPr>
              <a:spLocks noChangeShapeType="1"/>
            </p:cNvSpPr>
            <p:nvPr/>
          </p:nvSpPr>
          <p:spPr bwMode="auto">
            <a:xfrm>
              <a:off x="1397" y="4271"/>
              <a:ext cx="0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92" name="Line 142"/>
            <p:cNvSpPr>
              <a:spLocks noChangeShapeType="1"/>
            </p:cNvSpPr>
            <p:nvPr/>
          </p:nvSpPr>
          <p:spPr bwMode="auto">
            <a:xfrm flipH="1">
              <a:off x="460" y="3929"/>
              <a:ext cx="45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93" name="Line 143"/>
            <p:cNvSpPr>
              <a:spLocks noChangeShapeType="1"/>
            </p:cNvSpPr>
            <p:nvPr/>
          </p:nvSpPr>
          <p:spPr bwMode="auto">
            <a:xfrm>
              <a:off x="912" y="3546"/>
              <a:ext cx="0" cy="76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94" name="Line 144"/>
            <p:cNvSpPr>
              <a:spLocks noChangeShapeType="1"/>
            </p:cNvSpPr>
            <p:nvPr/>
          </p:nvSpPr>
          <p:spPr bwMode="auto">
            <a:xfrm flipH="1">
              <a:off x="269" y="3254"/>
              <a:ext cx="19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95" name="Line 145"/>
            <p:cNvSpPr>
              <a:spLocks noChangeShapeType="1"/>
            </p:cNvSpPr>
            <p:nvPr/>
          </p:nvSpPr>
          <p:spPr bwMode="auto">
            <a:xfrm>
              <a:off x="460" y="2581"/>
              <a:ext cx="3" cy="13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96" name="Line 146"/>
            <p:cNvSpPr>
              <a:spLocks noChangeShapeType="1"/>
            </p:cNvSpPr>
            <p:nvPr/>
          </p:nvSpPr>
          <p:spPr bwMode="auto">
            <a:xfrm>
              <a:off x="269" y="1233"/>
              <a:ext cx="1" cy="20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897" name="Text Box 147"/>
            <p:cNvSpPr txBox="1">
              <a:spLocks noChangeArrowheads="1"/>
            </p:cNvSpPr>
            <p:nvPr/>
          </p:nvSpPr>
          <p:spPr bwMode="auto">
            <a:xfrm>
              <a:off x="3674" y="2471"/>
              <a:ext cx="214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800" i="1"/>
                <a:t>Pip</a:t>
              </a:r>
            </a:p>
          </p:txBody>
        </p:sp>
        <p:sp>
          <p:nvSpPr>
            <p:cNvPr id="31898" name="Text Box 148"/>
            <p:cNvSpPr txBox="1">
              <a:spLocks noChangeArrowheads="1"/>
            </p:cNvSpPr>
            <p:nvPr/>
          </p:nvSpPr>
          <p:spPr bwMode="auto">
            <a:xfrm>
              <a:off x="3674" y="2643"/>
              <a:ext cx="222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800" i="1"/>
                <a:t>For</a:t>
              </a:r>
            </a:p>
          </p:txBody>
        </p:sp>
        <p:sp>
          <p:nvSpPr>
            <p:cNvPr id="31899" name="Text Box 149"/>
            <p:cNvSpPr txBox="1">
              <a:spLocks noChangeArrowheads="1"/>
            </p:cNvSpPr>
            <p:nvPr/>
          </p:nvSpPr>
          <p:spPr bwMode="auto">
            <a:xfrm>
              <a:off x="3674" y="2938"/>
              <a:ext cx="214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800" i="1"/>
                <a:t>Ori</a:t>
              </a:r>
            </a:p>
          </p:txBody>
        </p:sp>
        <p:sp>
          <p:nvSpPr>
            <p:cNvPr id="31900" name="Text Box 150"/>
            <p:cNvSpPr txBox="1">
              <a:spLocks noChangeArrowheads="1"/>
            </p:cNvSpPr>
            <p:nvPr/>
          </p:nvSpPr>
          <p:spPr bwMode="auto">
            <a:xfrm>
              <a:off x="3674" y="3343"/>
              <a:ext cx="233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800" i="1"/>
                <a:t>Con</a:t>
              </a:r>
            </a:p>
          </p:txBody>
        </p:sp>
        <p:sp>
          <p:nvSpPr>
            <p:cNvPr id="31901" name="Text Box 151"/>
            <p:cNvSpPr txBox="1">
              <a:spLocks noChangeArrowheads="1"/>
            </p:cNvSpPr>
            <p:nvPr/>
          </p:nvSpPr>
          <p:spPr bwMode="auto">
            <a:xfrm>
              <a:off x="3674" y="3861"/>
              <a:ext cx="207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800" i="1"/>
                <a:t>Sib</a:t>
              </a:r>
            </a:p>
          </p:txBody>
        </p:sp>
        <p:sp>
          <p:nvSpPr>
            <p:cNvPr id="31902" name="Text Box 152"/>
            <p:cNvSpPr txBox="1">
              <a:spLocks noChangeArrowheads="1"/>
            </p:cNvSpPr>
            <p:nvPr/>
          </p:nvSpPr>
          <p:spPr bwMode="auto">
            <a:xfrm>
              <a:off x="3674" y="4045"/>
              <a:ext cx="229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800" i="1"/>
                <a:t>Kay</a:t>
              </a:r>
            </a:p>
          </p:txBody>
        </p:sp>
        <p:sp>
          <p:nvSpPr>
            <p:cNvPr id="31903" name="Text Box 153"/>
            <p:cNvSpPr txBox="1">
              <a:spLocks noChangeArrowheads="1"/>
            </p:cNvSpPr>
            <p:nvPr/>
          </p:nvSpPr>
          <p:spPr bwMode="auto">
            <a:xfrm>
              <a:off x="3674" y="1250"/>
              <a:ext cx="393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900" b="1"/>
                <a:t>A-group</a:t>
              </a:r>
              <a:endParaRPr lang="en-GB" sz="700" b="1"/>
            </a:p>
          </p:txBody>
        </p:sp>
        <p:sp>
          <p:nvSpPr>
            <p:cNvPr id="31904" name="Line 154"/>
            <p:cNvSpPr>
              <a:spLocks noChangeShapeType="1"/>
            </p:cNvSpPr>
            <p:nvPr/>
          </p:nvSpPr>
          <p:spPr bwMode="auto">
            <a:xfrm>
              <a:off x="3642" y="1199"/>
              <a:ext cx="0" cy="2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905" name="Line 155"/>
            <p:cNvSpPr>
              <a:spLocks noChangeShapeType="1"/>
            </p:cNvSpPr>
            <p:nvPr/>
          </p:nvSpPr>
          <p:spPr bwMode="auto">
            <a:xfrm flipH="1">
              <a:off x="3642" y="2426"/>
              <a:ext cx="0" cy="2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906" name="Line 156"/>
            <p:cNvSpPr>
              <a:spLocks noChangeShapeType="1"/>
            </p:cNvSpPr>
            <p:nvPr/>
          </p:nvSpPr>
          <p:spPr bwMode="auto">
            <a:xfrm>
              <a:off x="3641" y="2669"/>
              <a:ext cx="1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907" name="Line 157"/>
            <p:cNvSpPr>
              <a:spLocks noChangeShapeType="1"/>
            </p:cNvSpPr>
            <p:nvPr/>
          </p:nvSpPr>
          <p:spPr bwMode="auto">
            <a:xfrm>
              <a:off x="3642" y="2771"/>
              <a:ext cx="0" cy="4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908" name="Line 158"/>
            <p:cNvSpPr>
              <a:spLocks noChangeShapeType="1"/>
            </p:cNvSpPr>
            <p:nvPr/>
          </p:nvSpPr>
          <p:spPr bwMode="auto">
            <a:xfrm>
              <a:off x="3642" y="3261"/>
              <a:ext cx="0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909" name="Line 159"/>
            <p:cNvSpPr>
              <a:spLocks noChangeShapeType="1"/>
            </p:cNvSpPr>
            <p:nvPr/>
          </p:nvSpPr>
          <p:spPr bwMode="auto">
            <a:xfrm>
              <a:off x="3641" y="3888"/>
              <a:ext cx="1" cy="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910" name="Line 160"/>
            <p:cNvSpPr>
              <a:spLocks noChangeShapeType="1"/>
            </p:cNvSpPr>
            <p:nvPr/>
          </p:nvSpPr>
          <p:spPr bwMode="auto">
            <a:xfrm flipH="1">
              <a:off x="3641" y="3995"/>
              <a:ext cx="1" cy="2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911" name="Text Box 161"/>
            <p:cNvSpPr txBox="1">
              <a:spLocks noChangeArrowheads="1"/>
            </p:cNvSpPr>
            <p:nvPr/>
          </p:nvSpPr>
          <p:spPr bwMode="auto">
            <a:xfrm>
              <a:off x="825" y="2177"/>
              <a:ext cx="205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800">
                  <a:latin typeface="Helvetica" pitchFamily="34" charset="0"/>
                </a:rPr>
                <a:t>97</a:t>
              </a:r>
            </a:p>
          </p:txBody>
        </p:sp>
        <p:sp>
          <p:nvSpPr>
            <p:cNvPr id="31912" name="Text Box 162"/>
            <p:cNvSpPr txBox="1">
              <a:spLocks noChangeArrowheads="1"/>
            </p:cNvSpPr>
            <p:nvPr/>
          </p:nvSpPr>
          <p:spPr bwMode="auto">
            <a:xfrm>
              <a:off x="1190" y="1940"/>
              <a:ext cx="205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800">
                  <a:latin typeface="Helvetica" pitchFamily="34" charset="0"/>
                </a:rPr>
                <a:t>99</a:t>
              </a:r>
            </a:p>
          </p:txBody>
        </p:sp>
        <p:sp>
          <p:nvSpPr>
            <p:cNvPr id="31913" name="Text Box 163"/>
            <p:cNvSpPr txBox="1">
              <a:spLocks noChangeArrowheads="1"/>
            </p:cNvSpPr>
            <p:nvPr/>
          </p:nvSpPr>
          <p:spPr bwMode="auto">
            <a:xfrm>
              <a:off x="1315" y="2229"/>
              <a:ext cx="205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800">
                  <a:latin typeface="Helvetica" pitchFamily="34" charset="0"/>
                </a:rPr>
                <a:t>50</a:t>
              </a:r>
            </a:p>
          </p:txBody>
        </p:sp>
        <p:sp>
          <p:nvSpPr>
            <p:cNvPr id="31914" name="Text Box 164"/>
            <p:cNvSpPr txBox="1">
              <a:spLocks noChangeArrowheads="1"/>
            </p:cNvSpPr>
            <p:nvPr/>
          </p:nvSpPr>
          <p:spPr bwMode="auto">
            <a:xfrm>
              <a:off x="1761" y="1447"/>
              <a:ext cx="205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800">
                  <a:latin typeface="Helvetica" pitchFamily="34" charset="0"/>
                </a:rPr>
                <a:t>97</a:t>
              </a:r>
            </a:p>
          </p:txBody>
        </p:sp>
        <p:sp>
          <p:nvSpPr>
            <p:cNvPr id="31915" name="Text Box 165"/>
            <p:cNvSpPr txBox="1">
              <a:spLocks noChangeArrowheads="1"/>
            </p:cNvSpPr>
            <p:nvPr/>
          </p:nvSpPr>
          <p:spPr bwMode="auto">
            <a:xfrm>
              <a:off x="546" y="1241"/>
              <a:ext cx="205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800">
                  <a:latin typeface="Helvetica" pitchFamily="34" charset="0"/>
                </a:rPr>
                <a:t>84</a:t>
              </a:r>
            </a:p>
          </p:txBody>
        </p:sp>
        <p:sp>
          <p:nvSpPr>
            <p:cNvPr id="31916" name="Text Box 166"/>
            <p:cNvSpPr txBox="1">
              <a:spLocks noChangeArrowheads="1"/>
            </p:cNvSpPr>
            <p:nvPr/>
          </p:nvSpPr>
          <p:spPr bwMode="auto">
            <a:xfrm>
              <a:off x="1420" y="1668"/>
              <a:ext cx="205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800">
                  <a:latin typeface="Helvetica" pitchFamily="34" charset="0"/>
                </a:rPr>
                <a:t>86</a:t>
              </a:r>
            </a:p>
          </p:txBody>
        </p:sp>
        <p:sp>
          <p:nvSpPr>
            <p:cNvPr id="31917" name="Text Box 167"/>
            <p:cNvSpPr txBox="1">
              <a:spLocks noChangeArrowheads="1"/>
            </p:cNvSpPr>
            <p:nvPr/>
          </p:nvSpPr>
          <p:spPr bwMode="auto">
            <a:xfrm>
              <a:off x="1396" y="2005"/>
              <a:ext cx="248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800">
                  <a:latin typeface="Helvetica" pitchFamily="34" charset="0"/>
                </a:rPr>
                <a:t>100</a:t>
              </a:r>
            </a:p>
          </p:txBody>
        </p:sp>
        <p:sp>
          <p:nvSpPr>
            <p:cNvPr id="31918" name="Text Box 168"/>
            <p:cNvSpPr txBox="1">
              <a:spLocks noChangeArrowheads="1"/>
            </p:cNvSpPr>
            <p:nvPr/>
          </p:nvSpPr>
          <p:spPr bwMode="auto">
            <a:xfrm>
              <a:off x="911" y="2739"/>
              <a:ext cx="23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800">
                  <a:latin typeface="Helvetica" pitchFamily="34" charset="0"/>
                </a:rPr>
                <a:t>100</a:t>
              </a:r>
            </a:p>
          </p:txBody>
        </p:sp>
        <p:sp>
          <p:nvSpPr>
            <p:cNvPr id="31919" name="Text Box 169"/>
            <p:cNvSpPr txBox="1">
              <a:spLocks noChangeArrowheads="1"/>
            </p:cNvSpPr>
            <p:nvPr/>
          </p:nvSpPr>
          <p:spPr bwMode="auto">
            <a:xfrm>
              <a:off x="302" y="3114"/>
              <a:ext cx="205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800">
                  <a:latin typeface="Helvetica" pitchFamily="34" charset="0"/>
                </a:rPr>
                <a:t>95</a:t>
              </a:r>
            </a:p>
          </p:txBody>
        </p:sp>
        <p:sp>
          <p:nvSpPr>
            <p:cNvPr id="31920" name="Text Box 170"/>
            <p:cNvSpPr txBox="1">
              <a:spLocks noChangeArrowheads="1"/>
            </p:cNvSpPr>
            <p:nvPr/>
          </p:nvSpPr>
          <p:spPr bwMode="auto">
            <a:xfrm>
              <a:off x="1228" y="2417"/>
              <a:ext cx="2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800">
                  <a:latin typeface="Helvetica" pitchFamily="34" charset="0"/>
                </a:rPr>
                <a:t>100</a:t>
              </a:r>
            </a:p>
          </p:txBody>
        </p:sp>
        <p:sp>
          <p:nvSpPr>
            <p:cNvPr id="31921" name="Text Box 171"/>
            <p:cNvSpPr txBox="1">
              <a:spLocks noChangeArrowheads="1"/>
            </p:cNvSpPr>
            <p:nvPr/>
          </p:nvSpPr>
          <p:spPr bwMode="auto">
            <a:xfrm>
              <a:off x="714" y="3814"/>
              <a:ext cx="230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800">
                  <a:latin typeface="Helvetica" pitchFamily="34" charset="0"/>
                </a:rPr>
                <a:t>100</a:t>
              </a:r>
            </a:p>
          </p:txBody>
        </p:sp>
        <p:sp>
          <p:nvSpPr>
            <p:cNvPr id="31922" name="Text Box 172"/>
            <p:cNvSpPr txBox="1">
              <a:spLocks noChangeArrowheads="1"/>
            </p:cNvSpPr>
            <p:nvPr/>
          </p:nvSpPr>
          <p:spPr bwMode="auto">
            <a:xfrm>
              <a:off x="868" y="3425"/>
              <a:ext cx="230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800">
                  <a:latin typeface="Helvetica" pitchFamily="34" charset="0"/>
                </a:rPr>
                <a:t>99</a:t>
              </a:r>
            </a:p>
          </p:txBody>
        </p:sp>
        <p:sp>
          <p:nvSpPr>
            <p:cNvPr id="31923" name="Text Box 173"/>
            <p:cNvSpPr txBox="1">
              <a:spLocks noChangeArrowheads="1"/>
            </p:cNvSpPr>
            <p:nvPr/>
          </p:nvSpPr>
          <p:spPr bwMode="auto">
            <a:xfrm>
              <a:off x="1047" y="3649"/>
              <a:ext cx="23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600">
                  <a:latin typeface="Helvetica" pitchFamily="34" charset="0"/>
                </a:rPr>
                <a:t>99</a:t>
              </a:r>
            </a:p>
          </p:txBody>
        </p:sp>
        <p:sp>
          <p:nvSpPr>
            <p:cNvPr id="31924" name="Text Box 174"/>
            <p:cNvSpPr txBox="1">
              <a:spLocks noChangeArrowheads="1"/>
            </p:cNvSpPr>
            <p:nvPr/>
          </p:nvSpPr>
          <p:spPr bwMode="auto">
            <a:xfrm>
              <a:off x="1189" y="3920"/>
              <a:ext cx="230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800">
                  <a:latin typeface="Helvetica" pitchFamily="34" charset="0"/>
                </a:rPr>
                <a:t>100</a:t>
              </a:r>
            </a:p>
          </p:txBody>
        </p:sp>
        <p:sp>
          <p:nvSpPr>
            <p:cNvPr id="31925" name="Text Box 175"/>
            <p:cNvSpPr txBox="1">
              <a:spLocks noChangeArrowheads="1"/>
            </p:cNvSpPr>
            <p:nvPr/>
          </p:nvSpPr>
          <p:spPr bwMode="auto">
            <a:xfrm>
              <a:off x="1204" y="4200"/>
              <a:ext cx="23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800">
                  <a:latin typeface="Helvetica" pitchFamily="34" charset="0"/>
                </a:rPr>
                <a:t>100</a:t>
              </a:r>
            </a:p>
          </p:txBody>
        </p:sp>
        <p:sp>
          <p:nvSpPr>
            <p:cNvPr id="31926" name="Text Box 176"/>
            <p:cNvSpPr txBox="1">
              <a:spLocks noChangeArrowheads="1"/>
            </p:cNvSpPr>
            <p:nvPr/>
          </p:nvSpPr>
          <p:spPr bwMode="auto">
            <a:xfrm>
              <a:off x="1258" y="4093"/>
              <a:ext cx="230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800">
                  <a:latin typeface="Helvetica" pitchFamily="34" charset="0"/>
                </a:rPr>
                <a:t>70</a:t>
              </a:r>
            </a:p>
          </p:txBody>
        </p:sp>
        <p:sp>
          <p:nvSpPr>
            <p:cNvPr id="31927" name="Text Box 177"/>
            <p:cNvSpPr txBox="1">
              <a:spLocks noChangeArrowheads="1"/>
            </p:cNvSpPr>
            <p:nvPr/>
          </p:nvSpPr>
          <p:spPr bwMode="auto">
            <a:xfrm>
              <a:off x="1118" y="2907"/>
              <a:ext cx="230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800">
                  <a:latin typeface="Helvetica" pitchFamily="34" charset="0"/>
                </a:rPr>
                <a:t>99</a:t>
              </a:r>
            </a:p>
          </p:txBody>
        </p:sp>
        <p:sp>
          <p:nvSpPr>
            <p:cNvPr id="31928" name="Text Box 178"/>
            <p:cNvSpPr txBox="1">
              <a:spLocks noChangeArrowheads="1"/>
            </p:cNvSpPr>
            <p:nvPr/>
          </p:nvSpPr>
          <p:spPr bwMode="auto">
            <a:xfrm>
              <a:off x="1147" y="3094"/>
              <a:ext cx="23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600">
                  <a:latin typeface="Helvetica" pitchFamily="34" charset="0"/>
                </a:rPr>
                <a:t>93</a:t>
              </a:r>
            </a:p>
          </p:txBody>
        </p:sp>
        <p:sp>
          <p:nvSpPr>
            <p:cNvPr id="31929" name="Text Box 179"/>
            <p:cNvSpPr txBox="1">
              <a:spLocks noChangeArrowheads="1"/>
            </p:cNvSpPr>
            <p:nvPr/>
          </p:nvSpPr>
          <p:spPr bwMode="auto">
            <a:xfrm>
              <a:off x="1218" y="2841"/>
              <a:ext cx="23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GB" sz="600">
                  <a:latin typeface="Helvetica" pitchFamily="34" charset="0"/>
                </a:rPr>
                <a:t>96</a:t>
              </a:r>
            </a:p>
          </p:txBody>
        </p:sp>
        <p:sp>
          <p:nvSpPr>
            <p:cNvPr id="31930" name="Oval 180"/>
            <p:cNvSpPr>
              <a:spLocks noChangeArrowheads="1"/>
            </p:cNvSpPr>
            <p:nvPr/>
          </p:nvSpPr>
          <p:spPr bwMode="auto">
            <a:xfrm>
              <a:off x="1312" y="2042"/>
              <a:ext cx="47" cy="48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5" name="Group 182"/>
          <p:cNvGrpSpPr>
            <a:grpSpLocks/>
          </p:cNvGrpSpPr>
          <p:nvPr/>
        </p:nvGrpSpPr>
        <p:grpSpPr bwMode="auto">
          <a:xfrm>
            <a:off x="571500" y="2263775"/>
            <a:ext cx="2863850" cy="349250"/>
            <a:chOff x="48" y="1332"/>
            <a:chExt cx="1804" cy="220"/>
          </a:xfrm>
        </p:grpSpPr>
        <p:sp>
          <p:nvSpPr>
            <p:cNvPr id="31757" name="Oval 183"/>
            <p:cNvSpPr>
              <a:spLocks noChangeAspect="1" noChangeArrowheads="1"/>
            </p:cNvSpPr>
            <p:nvPr/>
          </p:nvSpPr>
          <p:spPr bwMode="auto">
            <a:xfrm>
              <a:off x="1632" y="1332"/>
              <a:ext cx="220" cy="220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758" name="Text Box 184"/>
            <p:cNvSpPr txBox="1">
              <a:spLocks noChangeArrowheads="1"/>
            </p:cNvSpPr>
            <p:nvPr/>
          </p:nvSpPr>
          <p:spPr bwMode="auto">
            <a:xfrm>
              <a:off x="48" y="1353"/>
              <a:ext cx="7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algn="ctr"/>
              <a:r>
                <a:rPr lang="fr-FR" sz="1200" b="1">
                  <a:latin typeface="Arial" pitchFamily="34" charset="0"/>
                </a:rPr>
                <a:t>Co-évolution ?</a:t>
              </a:r>
            </a:p>
          </p:txBody>
        </p:sp>
        <p:cxnSp>
          <p:nvCxnSpPr>
            <p:cNvPr id="31759" name="AutoShape 185"/>
            <p:cNvCxnSpPr>
              <a:cxnSpLocks noChangeShapeType="1"/>
              <a:stCxn id="31758" idx="3"/>
              <a:endCxn id="31757" idx="2"/>
            </p:cNvCxnSpPr>
            <p:nvPr/>
          </p:nvCxnSpPr>
          <p:spPr bwMode="auto">
            <a:xfrm>
              <a:off x="838" y="1440"/>
              <a:ext cx="786" cy="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1751" name="WordArt 186"/>
          <p:cNvSpPr>
            <a:spLocks noChangeArrowheads="1" noChangeShapeType="1" noTextEdit="1"/>
          </p:cNvSpPr>
          <p:nvPr/>
        </p:nvSpPr>
        <p:spPr bwMode="auto">
          <a:xfrm>
            <a:off x="1109663" y="1217613"/>
            <a:ext cx="434975" cy="4032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fr-FR" sz="14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wsp</a:t>
            </a:r>
          </a:p>
        </p:txBody>
      </p:sp>
      <p:grpSp>
        <p:nvGrpSpPr>
          <p:cNvPr id="6" name="Group 187"/>
          <p:cNvGrpSpPr>
            <a:grpSpLocks/>
          </p:cNvGrpSpPr>
          <p:nvPr/>
        </p:nvGrpSpPr>
        <p:grpSpPr bwMode="auto">
          <a:xfrm>
            <a:off x="646113" y="4702175"/>
            <a:ext cx="2344737" cy="349250"/>
            <a:chOff x="95" y="2868"/>
            <a:chExt cx="1477" cy="220"/>
          </a:xfrm>
        </p:grpSpPr>
        <p:sp>
          <p:nvSpPr>
            <p:cNvPr id="31754" name="Oval 188"/>
            <p:cNvSpPr>
              <a:spLocks noChangeAspect="1" noChangeArrowheads="1"/>
            </p:cNvSpPr>
            <p:nvPr/>
          </p:nvSpPr>
          <p:spPr bwMode="auto">
            <a:xfrm>
              <a:off x="1352" y="2868"/>
              <a:ext cx="220" cy="220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755" name="Text Box 189"/>
            <p:cNvSpPr txBox="1">
              <a:spLocks noChangeArrowheads="1"/>
            </p:cNvSpPr>
            <p:nvPr/>
          </p:nvSpPr>
          <p:spPr bwMode="auto">
            <a:xfrm>
              <a:off x="95" y="2889"/>
              <a:ext cx="67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algn="ctr"/>
              <a:r>
                <a:rPr lang="fr-FR" sz="1200" b="1">
                  <a:latin typeface="Arial" pitchFamily="34" charset="0"/>
                </a:rPr>
                <a:t>Transferts ?</a:t>
              </a:r>
            </a:p>
          </p:txBody>
        </p:sp>
        <p:cxnSp>
          <p:nvCxnSpPr>
            <p:cNvPr id="31756" name="AutoShape 190"/>
            <p:cNvCxnSpPr>
              <a:cxnSpLocks noChangeShapeType="1"/>
              <a:stCxn id="31755" idx="3"/>
              <a:endCxn id="31754" idx="2"/>
            </p:cNvCxnSpPr>
            <p:nvPr/>
          </p:nvCxnSpPr>
          <p:spPr bwMode="auto">
            <a:xfrm>
              <a:off x="765" y="2976"/>
              <a:ext cx="579" cy="2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1753" name="Picture 1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44463"/>
            <a:ext cx="3792538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043" y="165118"/>
            <a:ext cx="2474133" cy="110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i="1" dirty="0" smtClean="0"/>
              <a:t>Wolbachia </a:t>
            </a:r>
            <a:r>
              <a:rPr lang="fr-FR" dirty="0" smtClean="0"/>
              <a:t>symbiote </a:t>
            </a:r>
            <a:r>
              <a:rPr lang="fr-FR" dirty="0" err="1" smtClean="0"/>
              <a:t>intracytoplamisque</a:t>
            </a:r>
            <a:endParaRPr lang="fr-FR" i="1" dirty="0" smtClean="0"/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59ED4E-D5E2-4C0D-A0B8-11A393279B10}" type="slidenum">
              <a:rPr lang="fr-FR"/>
              <a:pPr>
                <a:defRPr/>
              </a:pPr>
              <a:t>28</a:t>
            </a:fld>
            <a:endParaRPr lang="fr-FR" dirty="0"/>
          </a:p>
        </p:txBody>
      </p:sp>
      <p:sp>
        <p:nvSpPr>
          <p:cNvPr id="8198" name="Rectangle 9"/>
          <p:cNvSpPr>
            <a:spLocks noChangeArrowheads="1"/>
          </p:cNvSpPr>
          <p:nvPr/>
        </p:nvSpPr>
        <p:spPr bwMode="auto">
          <a:xfrm>
            <a:off x="5286375" y="5501887"/>
            <a:ext cx="20072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200" b="1" dirty="0" smtClean="0">
                <a:latin typeface="Tahoma" pitchFamily="34" charset="0"/>
                <a:cs typeface="Tahoma" pitchFamily="34" charset="0"/>
              </a:rPr>
              <a:t>Credit</a:t>
            </a:r>
            <a:r>
              <a:rPr lang="en-US" sz="1200" b="1" dirty="0">
                <a:latin typeface="Tahoma" pitchFamily="34" charset="0"/>
                <a:cs typeface="Tahoma" pitchFamily="34" charset="0"/>
              </a:rPr>
              <a:t>: Joanne </a:t>
            </a:r>
            <a:r>
              <a:rPr lang="en-US" sz="1200" b="1" dirty="0" err="1">
                <a:latin typeface="Tahoma" pitchFamily="34" charset="0"/>
                <a:cs typeface="Tahoma" pitchFamily="34" charset="0"/>
              </a:rPr>
              <a:t>Bertaux</a:t>
            </a:r>
            <a:r>
              <a:rPr lang="en-US" sz="1200" dirty="0">
                <a:latin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8199" name="Espace réservé du contenu 18" descr="Image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8688" y="1643063"/>
            <a:ext cx="7583487" cy="2006600"/>
          </a:xfrm>
        </p:spPr>
      </p:pic>
      <p:sp>
        <p:nvSpPr>
          <p:cNvPr id="8200" name="Rectangle 19"/>
          <p:cNvSpPr>
            <a:spLocks noChangeArrowheads="1"/>
          </p:cNvSpPr>
          <p:nvPr/>
        </p:nvSpPr>
        <p:spPr bwMode="auto">
          <a:xfrm>
            <a:off x="928688" y="3000375"/>
            <a:ext cx="3500437" cy="571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8201" name="Rectangle 20"/>
          <p:cNvSpPr>
            <a:spLocks noChangeArrowheads="1"/>
          </p:cNvSpPr>
          <p:nvPr/>
        </p:nvSpPr>
        <p:spPr bwMode="auto">
          <a:xfrm>
            <a:off x="5429250" y="1643063"/>
            <a:ext cx="1571625" cy="571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fr-FR"/>
          </a:p>
        </p:txBody>
      </p:sp>
      <p:pic>
        <p:nvPicPr>
          <p:cNvPr id="8202" name="Image 21" descr="Image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286125"/>
            <a:ext cx="29972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Image 22" descr="Image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286125"/>
            <a:ext cx="15779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Rectangle 23"/>
          <p:cNvSpPr>
            <a:spLocks noChangeArrowheads="1"/>
          </p:cNvSpPr>
          <p:nvPr/>
        </p:nvSpPr>
        <p:spPr bwMode="auto">
          <a:xfrm>
            <a:off x="6429375" y="1928813"/>
            <a:ext cx="857250" cy="500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8205" name="Rectangle 24"/>
          <p:cNvSpPr>
            <a:spLocks noChangeArrowheads="1"/>
          </p:cNvSpPr>
          <p:nvPr/>
        </p:nvSpPr>
        <p:spPr bwMode="auto">
          <a:xfrm>
            <a:off x="1000125" y="1714500"/>
            <a:ext cx="428625" cy="357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4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685800" y="63246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dirty="0" smtClean="0"/>
              <a:t>07/02/2013</a:t>
            </a:r>
          </a:p>
        </p:txBody>
      </p:sp>
      <p:sp>
        <p:nvSpPr>
          <p:cNvPr id="15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87571-5210-455A-A887-4D13C1DAE9E2}" type="slidenum">
              <a:rPr lang="fr-FR"/>
              <a:pPr>
                <a:defRPr/>
              </a:pPr>
              <a:t>29</a:t>
            </a:fld>
            <a:endParaRPr lang="fr-FR"/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dirty="0" smtClean="0"/>
              <a:t>Et même dans les </a:t>
            </a:r>
            <a:r>
              <a:rPr lang="fr-FR" dirty="0" err="1" smtClean="0"/>
              <a:t>hémocytes</a:t>
            </a:r>
            <a:r>
              <a:rPr lang="fr-FR" dirty="0" smtClean="0"/>
              <a:t>!</a:t>
            </a:r>
            <a:endParaRPr lang="fr-FR" sz="4000" dirty="0" smtClean="0"/>
          </a:p>
        </p:txBody>
      </p:sp>
      <p:sp>
        <p:nvSpPr>
          <p:cNvPr id="12294" name="Rectangle 14"/>
          <p:cNvSpPr>
            <a:spLocks noChangeArrowheads="1"/>
          </p:cNvSpPr>
          <p:nvPr/>
        </p:nvSpPr>
        <p:spPr bwMode="auto">
          <a:xfrm>
            <a:off x="960438" y="5891213"/>
            <a:ext cx="31067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000" b="1">
                <a:latin typeface="Tahoma" pitchFamily="34" charset="0"/>
                <a:cs typeface="Tahoma" pitchFamily="34" charset="0"/>
              </a:rPr>
              <a:t>Credit: Juline Herbinière &amp; Maryline Raimond</a:t>
            </a:r>
            <a:r>
              <a:rPr lang="en-US" sz="1000"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12295" name="Rectangle 17"/>
          <p:cNvSpPr>
            <a:spLocks noChangeArrowheads="1"/>
          </p:cNvSpPr>
          <p:nvPr/>
        </p:nvSpPr>
        <p:spPr bwMode="auto">
          <a:xfrm>
            <a:off x="5572125" y="5875338"/>
            <a:ext cx="2493963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000" b="1">
                <a:latin typeface="Tahoma" pitchFamily="34" charset="0"/>
                <a:cs typeface="Tahoma" pitchFamily="34" charset="0"/>
              </a:rPr>
              <a:t>Video game credit: Joanne Bertaux</a:t>
            </a:r>
            <a:r>
              <a:rPr lang="en-US" sz="1000">
                <a:latin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12296" name="Picture 20" descr="Image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141" r="3212" b="412"/>
          <a:stretch>
            <a:fillRect/>
          </a:stretch>
        </p:blipFill>
        <p:spPr>
          <a:xfrm>
            <a:off x="1039813" y="1700213"/>
            <a:ext cx="2994025" cy="4097337"/>
          </a:xfrm>
          <a:noFill/>
        </p:spPr>
      </p:pic>
      <p:pic>
        <p:nvPicPr>
          <p:cNvPr id="12297" name="Picture 13" descr="Projection of  134RGB"/>
          <p:cNvPicPr>
            <a:picLocks noChangeAspect="1" noChangeArrowheads="1" noCrop="1"/>
          </p:cNvPicPr>
          <p:nvPr/>
        </p:nvPicPr>
        <p:blipFill>
          <a:blip r:embed="rId3" cstate="print">
            <a:lum bright="12000" contrast="12000"/>
          </a:blip>
          <a:srcRect/>
          <a:stretch>
            <a:fillRect/>
          </a:stretch>
        </p:blipFill>
        <p:spPr bwMode="auto">
          <a:xfrm>
            <a:off x="4251325" y="1714500"/>
            <a:ext cx="2963863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4" descr="Projection of  22 (blue)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7250" y="4424363"/>
            <a:ext cx="1362075" cy="1362075"/>
          </a:xfrm>
          <a:prstGeom prst="rect">
            <a:avLst/>
          </a:prstGeom>
          <a:noFill/>
          <a:ln w="254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2299" name="Picture 15" descr="Projection of  22 (green)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0425" y="1714500"/>
            <a:ext cx="1362075" cy="1362075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2300" name="Picture 16" descr="Projection of  22 (red)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0425" y="3071813"/>
            <a:ext cx="1362075" cy="13620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685800" y="63246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dirty="0" smtClean="0"/>
              <a:t>07/02/2013</a:t>
            </a:r>
          </a:p>
        </p:txBody>
      </p:sp>
      <p:sp>
        <p:nvSpPr>
          <p:cNvPr id="15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9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Vivre avec, mais qui?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Diversité des symbiotes, diversité des hôtes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07/02/2013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AD8239-2A71-46B1-9B48-EBE11614A32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0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dirty="0" smtClean="0"/>
              <a:t>07/02/2013</a:t>
            </a:r>
          </a:p>
        </p:txBody>
      </p:sp>
      <p:sp>
        <p:nvSpPr>
          <p:cNvPr id="43012" name="Text Box 4"/>
          <p:cNvSpPr>
            <a:spLocks noGrp="1" noChangeArrowheads="1"/>
          </p:cNvSpPr>
          <p:nvPr>
            <p:ph type="body" idx="1"/>
          </p:nvPr>
        </p:nvSpPr>
        <p:spPr>
          <a:xfrm>
            <a:off x="1163638" y="1787525"/>
            <a:ext cx="7391400" cy="4229100"/>
          </a:xfrm>
          <a:noFill/>
        </p:spPr>
        <p:txBody>
          <a:bodyPr/>
          <a:lstStyle/>
          <a:p>
            <a:pPr>
              <a:lnSpc>
                <a:spcPct val="7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fr-FR" sz="1600" dirty="0" smtClean="0">
                <a:latin typeface="Comic Sans MS" pitchFamily="66" charset="0"/>
              </a:rPr>
              <a:t> Déterminisme chromosomique du sexe </a:t>
            </a:r>
          </a:p>
          <a:p>
            <a:pPr lvl="1">
              <a:lnSpc>
                <a:spcPct val="70000"/>
              </a:lnSpc>
              <a:spcBef>
                <a:spcPct val="50000"/>
              </a:spcBef>
              <a:buClrTx/>
              <a:buFontTx/>
              <a:buChar char="&gt;"/>
            </a:pPr>
            <a:r>
              <a:rPr lang="fr-FR" sz="1600" dirty="0" smtClean="0">
                <a:latin typeface="Comic Sans MS" pitchFamily="66" charset="0"/>
              </a:rPr>
              <a:t> hétérogamétie femelle WZ (</a:t>
            </a:r>
            <a:r>
              <a:rPr lang="fr-FR" sz="1600" dirty="0" err="1" smtClean="0">
                <a:latin typeface="Comic Sans MS" pitchFamily="66" charset="0"/>
              </a:rPr>
              <a:t>Juchault</a:t>
            </a:r>
            <a:r>
              <a:rPr lang="fr-FR" sz="1600" dirty="0" smtClean="0">
                <a:latin typeface="Comic Sans MS" pitchFamily="66" charset="0"/>
              </a:rPr>
              <a:t> &amp; Legrand 1972)</a:t>
            </a:r>
          </a:p>
          <a:p>
            <a:pPr lvl="1">
              <a:lnSpc>
                <a:spcPct val="70000"/>
              </a:lnSpc>
              <a:spcBef>
                <a:spcPct val="50000"/>
              </a:spcBef>
              <a:buClrTx/>
              <a:buFontTx/>
              <a:buNone/>
            </a:pPr>
            <a:endParaRPr lang="fr-FR" sz="1600" dirty="0" smtClean="0">
              <a:latin typeface="Comic Sans MS" pitchFamily="66" charset="0"/>
            </a:endParaRPr>
          </a:p>
          <a:p>
            <a:pPr>
              <a:spcBef>
                <a:spcPct val="50000"/>
              </a:spcBef>
              <a:buClrTx/>
              <a:buFontTx/>
              <a:buChar char="•"/>
            </a:pPr>
            <a:r>
              <a:rPr lang="fr-FR" sz="1600" dirty="0" smtClean="0">
                <a:latin typeface="Comic Sans MS" pitchFamily="66" charset="0"/>
              </a:rPr>
              <a:t> Facteur cytoplasmique féminisant F (Legrand &amp; </a:t>
            </a:r>
            <a:r>
              <a:rPr lang="fr-FR" sz="1600" dirty="0" err="1" smtClean="0">
                <a:latin typeface="Comic Sans MS" pitchFamily="66" charset="0"/>
              </a:rPr>
              <a:t>Juchault</a:t>
            </a:r>
            <a:r>
              <a:rPr lang="fr-FR" sz="1600" dirty="0" smtClean="0">
                <a:latin typeface="Comic Sans MS" pitchFamily="66" charset="0"/>
              </a:rPr>
              <a:t> 1970)</a:t>
            </a:r>
          </a:p>
          <a:p>
            <a:pPr lvl="1">
              <a:lnSpc>
                <a:spcPct val="70000"/>
              </a:lnSpc>
              <a:spcBef>
                <a:spcPct val="50000"/>
              </a:spcBef>
              <a:buClrTx/>
              <a:buFontTx/>
              <a:buChar char="&gt;"/>
            </a:pPr>
            <a:r>
              <a:rPr lang="fr-FR" sz="1600" dirty="0" smtClean="0">
                <a:latin typeface="Comic Sans MS" pitchFamily="66" charset="0"/>
              </a:rPr>
              <a:t> bactérie </a:t>
            </a:r>
            <a:r>
              <a:rPr lang="fr-FR" sz="1600" dirty="0" err="1" smtClean="0">
                <a:latin typeface="Comic Sans MS" pitchFamily="66" charset="0"/>
              </a:rPr>
              <a:t>endocytoplasmique</a:t>
            </a:r>
            <a:r>
              <a:rPr lang="fr-FR" sz="1600" dirty="0" smtClean="0">
                <a:latin typeface="Comic Sans MS" pitchFamily="66" charset="0"/>
              </a:rPr>
              <a:t> (Martin et al. 1973)</a:t>
            </a:r>
          </a:p>
          <a:p>
            <a:pPr lvl="1">
              <a:lnSpc>
                <a:spcPct val="70000"/>
              </a:lnSpc>
              <a:spcBef>
                <a:spcPct val="50000"/>
              </a:spcBef>
              <a:buClrTx/>
              <a:buFontTx/>
              <a:buChar char="&gt;"/>
            </a:pPr>
            <a:r>
              <a:rPr lang="fr-FR" sz="1600" dirty="0" smtClean="0">
                <a:latin typeface="Comic Sans MS" pitchFamily="66" charset="0"/>
              </a:rPr>
              <a:t> Wolbachia-</a:t>
            </a:r>
            <a:r>
              <a:rPr lang="fr-FR" sz="1600" dirty="0" err="1" smtClean="0">
                <a:latin typeface="Comic Sans MS" pitchFamily="66" charset="0"/>
              </a:rPr>
              <a:t>like</a:t>
            </a:r>
            <a:r>
              <a:rPr lang="fr-FR" sz="1600" dirty="0" smtClean="0">
                <a:latin typeface="Comic Sans MS" pitchFamily="66" charset="0"/>
              </a:rPr>
              <a:t> (Rigaud et al. 1991)</a:t>
            </a:r>
          </a:p>
          <a:p>
            <a:pPr lvl="1">
              <a:lnSpc>
                <a:spcPct val="70000"/>
              </a:lnSpc>
              <a:spcBef>
                <a:spcPct val="50000"/>
              </a:spcBef>
              <a:buClrTx/>
              <a:buFontTx/>
              <a:buChar char="&gt;"/>
            </a:pPr>
            <a:r>
              <a:rPr lang="fr-FR" sz="1600" dirty="0" smtClean="0">
                <a:latin typeface="Comic Sans MS" pitchFamily="66" charset="0"/>
              </a:rPr>
              <a:t> Wolbachia </a:t>
            </a:r>
            <a:r>
              <a:rPr lang="fr-FR" sz="1600" dirty="0" err="1" smtClean="0">
                <a:latin typeface="Comic Sans MS" pitchFamily="66" charset="0"/>
              </a:rPr>
              <a:t>Wo</a:t>
            </a:r>
            <a:r>
              <a:rPr lang="fr-FR" sz="1600" dirty="0" smtClean="0">
                <a:latin typeface="Comic Sans MS" pitchFamily="66" charset="0"/>
              </a:rPr>
              <a:t> (Rousset et al. 1992, Bouchon et al. 1998)</a:t>
            </a:r>
          </a:p>
          <a:p>
            <a:pPr lvl="1">
              <a:lnSpc>
                <a:spcPct val="70000"/>
              </a:lnSpc>
              <a:spcBef>
                <a:spcPct val="50000"/>
              </a:spcBef>
              <a:buClrTx/>
              <a:buFontTx/>
              <a:buChar char="&gt;"/>
            </a:pPr>
            <a:endParaRPr lang="fr-FR" sz="1600" dirty="0" smtClean="0">
              <a:latin typeface="Comic Sans MS" pitchFamily="66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fr-FR" sz="1600" dirty="0" smtClean="0">
                <a:latin typeface="Comic Sans MS" pitchFamily="66" charset="0"/>
              </a:rPr>
              <a:t>Autre facteur sexuel parasite f</a:t>
            </a:r>
          </a:p>
          <a:p>
            <a:pPr lvl="1">
              <a:lnSpc>
                <a:spcPct val="70000"/>
              </a:lnSpc>
              <a:spcBef>
                <a:spcPct val="50000"/>
              </a:spcBef>
              <a:buClrTx/>
              <a:buFontTx/>
              <a:buChar char="&gt;"/>
            </a:pPr>
            <a:r>
              <a:rPr lang="fr-FR" sz="1600" dirty="0" smtClean="0">
                <a:latin typeface="Comic Sans MS" pitchFamily="66" charset="0"/>
              </a:rPr>
              <a:t> féminisation en l ’absence de symbiotes (</a:t>
            </a:r>
            <a:r>
              <a:rPr lang="fr-FR" sz="1600" dirty="0" err="1" smtClean="0">
                <a:latin typeface="Comic Sans MS" pitchFamily="66" charset="0"/>
              </a:rPr>
              <a:t>Juchault</a:t>
            </a:r>
            <a:r>
              <a:rPr lang="fr-FR" sz="1600" dirty="0" smtClean="0">
                <a:latin typeface="Comic Sans MS" pitchFamily="66" charset="0"/>
              </a:rPr>
              <a:t> &amp; Legrand 1976)</a:t>
            </a:r>
          </a:p>
          <a:p>
            <a:pPr lvl="1">
              <a:lnSpc>
                <a:spcPct val="70000"/>
              </a:lnSpc>
              <a:spcBef>
                <a:spcPct val="50000"/>
              </a:spcBef>
              <a:buClrTx/>
              <a:buFontTx/>
              <a:buNone/>
            </a:pPr>
            <a:endParaRPr lang="fr-FR" sz="1600" dirty="0" smtClean="0">
              <a:latin typeface="Comic Sans MS" pitchFamily="66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fr-FR" sz="1600" dirty="0" smtClean="0">
                <a:latin typeface="Comic Sans MS" pitchFamily="66" charset="0"/>
              </a:rPr>
              <a:t>Facteurs de résistance</a:t>
            </a:r>
          </a:p>
          <a:p>
            <a:pPr lvl="1">
              <a:lnSpc>
                <a:spcPct val="70000"/>
              </a:lnSpc>
              <a:spcBef>
                <a:spcPct val="50000"/>
              </a:spcBef>
              <a:buClrTx/>
              <a:buFontTx/>
              <a:buChar char="&gt;"/>
            </a:pPr>
            <a:r>
              <a:rPr lang="fr-FR" sz="1600" dirty="0" smtClean="0">
                <a:latin typeface="Comic Sans MS" pitchFamily="66" charset="0"/>
              </a:rPr>
              <a:t> résistance à la transmission de Wolbachia (Rigaud &amp; </a:t>
            </a:r>
            <a:r>
              <a:rPr lang="fr-FR" sz="1600" dirty="0" err="1" smtClean="0">
                <a:latin typeface="Comic Sans MS" pitchFamily="66" charset="0"/>
              </a:rPr>
              <a:t>Juchault</a:t>
            </a:r>
            <a:r>
              <a:rPr lang="fr-FR" sz="1600" dirty="0" smtClean="0">
                <a:latin typeface="Comic Sans MS" pitchFamily="66" charset="0"/>
              </a:rPr>
              <a:t> 1992)</a:t>
            </a:r>
          </a:p>
          <a:p>
            <a:pPr lvl="1">
              <a:lnSpc>
                <a:spcPct val="70000"/>
              </a:lnSpc>
              <a:spcBef>
                <a:spcPct val="50000"/>
              </a:spcBef>
              <a:buClrTx/>
              <a:buFontTx/>
              <a:buChar char="&gt;"/>
            </a:pPr>
            <a:r>
              <a:rPr lang="fr-FR" sz="1600" dirty="0" smtClean="0">
                <a:latin typeface="Comic Sans MS" pitchFamily="66" charset="0"/>
              </a:rPr>
              <a:t> répresseur de la féminisation (Rigaud &amp; </a:t>
            </a:r>
            <a:r>
              <a:rPr lang="fr-FR" sz="1600" dirty="0" err="1" smtClean="0">
                <a:latin typeface="Comic Sans MS" pitchFamily="66" charset="0"/>
              </a:rPr>
              <a:t>Juchault</a:t>
            </a:r>
            <a:r>
              <a:rPr lang="fr-FR" sz="1600" dirty="0" smtClean="0">
                <a:latin typeface="Comic Sans MS" pitchFamily="66" charset="0"/>
              </a:rPr>
              <a:t> 1993)</a:t>
            </a:r>
          </a:p>
        </p:txBody>
      </p:sp>
      <p:sp>
        <p:nvSpPr>
          <p:cNvPr id="32772" name="Rectangle 5"/>
          <p:cNvSpPr>
            <a:spLocks noGrp="1" noChangeArrowheads="1"/>
          </p:cNvSpPr>
          <p:nvPr>
            <p:ph type="title"/>
          </p:nvPr>
        </p:nvSpPr>
        <p:spPr>
          <a:xfrm>
            <a:off x="630238" y="225425"/>
            <a:ext cx="7391400" cy="1143000"/>
          </a:xfrm>
          <a:noFill/>
        </p:spPr>
        <p:txBody>
          <a:bodyPr/>
          <a:lstStyle/>
          <a:p>
            <a:pPr eaLnBrk="1" hangingPunct="1"/>
            <a:r>
              <a:rPr lang="fr-FR" sz="3200" i="1" dirty="0" smtClean="0"/>
              <a:t>Wolbachia</a:t>
            </a:r>
            <a:r>
              <a:rPr lang="fr-FR" sz="3200" dirty="0" smtClean="0"/>
              <a:t> chez </a:t>
            </a:r>
            <a:r>
              <a:rPr lang="fr-FR" sz="3200" i="1" dirty="0" err="1" smtClean="0"/>
              <a:t>Armadillidium</a:t>
            </a:r>
            <a:r>
              <a:rPr lang="fr-FR" sz="3200" i="1" dirty="0" smtClean="0"/>
              <a:t> </a:t>
            </a:r>
            <a:r>
              <a:rPr lang="fr-FR" sz="3200" i="1" dirty="0" err="1" smtClean="0"/>
              <a:t>vulgare</a:t>
            </a:r>
            <a:endParaRPr lang="fr-FR" sz="3200" i="1" dirty="0" smtClean="0"/>
          </a:p>
        </p:txBody>
      </p:sp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858838" y="1025525"/>
            <a:ext cx="7391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3200" i="1"/>
              <a:t>Ce que l’on sait…</a:t>
            </a: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 rot="-2495544">
            <a:off x="3231299" y="3380909"/>
            <a:ext cx="2933816" cy="52322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Conflits </a:t>
            </a:r>
            <a:r>
              <a:rPr lang="fr-FR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génétiques </a:t>
            </a:r>
            <a:r>
              <a:rPr lang="fr-F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?</a:t>
            </a:r>
          </a:p>
        </p:txBody>
      </p:sp>
      <p:sp>
        <p:nvSpPr>
          <p:cNvPr id="3277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8E3DF62D-BC76-4F59-8B88-905CECAEE968}" type="slidenum">
              <a:rPr lang="fr-FR" smtClean="0"/>
              <a:pPr/>
              <a:t>30</a:t>
            </a:fld>
            <a:endParaRPr lang="fr-FR" smtClean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0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0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0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30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30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30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build="p" bldLvl="2" autoUpdateAnimBg="0"/>
      <p:bldP spid="43015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630238" y="38100"/>
            <a:ext cx="7391400" cy="1143000"/>
          </a:xfrm>
        </p:spPr>
        <p:txBody>
          <a:bodyPr/>
          <a:lstStyle/>
          <a:p>
            <a:pPr eaLnBrk="1" hangingPunct="1"/>
            <a:r>
              <a:rPr lang="fr-FR" sz="3200" dirty="0" smtClean="0"/>
              <a:t>Féminisation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8838" y="990600"/>
            <a:ext cx="7391400" cy="762000"/>
          </a:xfrm>
        </p:spPr>
        <p:txBody>
          <a:bodyPr/>
          <a:lstStyle/>
          <a:p>
            <a:pPr eaLnBrk="1" hangingPunct="1"/>
            <a:r>
              <a:rPr lang="fr-FR" smtClean="0"/>
              <a:t>Conséquences théoriques…</a:t>
            </a:r>
          </a:p>
        </p:txBody>
      </p:sp>
      <p:grpSp>
        <p:nvGrpSpPr>
          <p:cNvPr id="2" name="Group 99"/>
          <p:cNvGrpSpPr>
            <a:grpSpLocks/>
          </p:cNvGrpSpPr>
          <p:nvPr/>
        </p:nvGrpSpPr>
        <p:grpSpPr bwMode="auto">
          <a:xfrm>
            <a:off x="2684463" y="2270125"/>
            <a:ext cx="207962" cy="492125"/>
            <a:chOff x="1104" y="1440"/>
            <a:chExt cx="131" cy="310"/>
          </a:xfrm>
        </p:grpSpPr>
        <p:grpSp>
          <p:nvGrpSpPr>
            <p:cNvPr id="36031" name="Group 14"/>
            <p:cNvGrpSpPr>
              <a:grpSpLocks/>
            </p:cNvGrpSpPr>
            <p:nvPr/>
          </p:nvGrpSpPr>
          <p:grpSpPr bwMode="auto">
            <a:xfrm>
              <a:off x="1104" y="1440"/>
              <a:ext cx="131" cy="185"/>
              <a:chOff x="2235" y="2982"/>
              <a:chExt cx="131" cy="185"/>
            </a:xfrm>
          </p:grpSpPr>
          <p:sp>
            <p:nvSpPr>
              <p:cNvPr id="36033" name="Line 15"/>
              <p:cNvSpPr>
                <a:spLocks noChangeShapeType="1"/>
              </p:cNvSpPr>
              <p:nvPr/>
            </p:nvSpPr>
            <p:spPr bwMode="auto">
              <a:xfrm>
                <a:off x="2297" y="3087"/>
                <a:ext cx="1" cy="8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034" name="Line 16"/>
              <p:cNvSpPr>
                <a:spLocks noChangeShapeType="1"/>
              </p:cNvSpPr>
              <p:nvPr/>
            </p:nvSpPr>
            <p:spPr bwMode="auto">
              <a:xfrm>
                <a:off x="2275" y="3145"/>
                <a:ext cx="43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035" name="Oval 17"/>
              <p:cNvSpPr>
                <a:spLocks noChangeArrowheads="1"/>
              </p:cNvSpPr>
              <p:nvPr/>
            </p:nvSpPr>
            <p:spPr bwMode="auto">
              <a:xfrm>
                <a:off x="2235" y="2982"/>
                <a:ext cx="131" cy="131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6032" name="Rectangle 18"/>
            <p:cNvSpPr>
              <a:spLocks noChangeArrowheads="1"/>
            </p:cNvSpPr>
            <p:nvPr/>
          </p:nvSpPr>
          <p:spPr bwMode="auto">
            <a:xfrm>
              <a:off x="1109" y="1625"/>
              <a:ext cx="12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Impact" pitchFamily="34" charset="0"/>
                </a:rPr>
                <a:t>WZ</a:t>
              </a:r>
              <a:endParaRPr lang="fr-FR">
                <a:latin typeface="Impact" pitchFamily="34" charset="0"/>
              </a:endParaRPr>
            </a:p>
          </p:txBody>
        </p:sp>
      </p:grpSp>
      <p:grpSp>
        <p:nvGrpSpPr>
          <p:cNvPr id="4" name="Group 268"/>
          <p:cNvGrpSpPr>
            <a:grpSpLocks/>
          </p:cNvGrpSpPr>
          <p:nvPr/>
        </p:nvGrpSpPr>
        <p:grpSpPr bwMode="auto">
          <a:xfrm>
            <a:off x="2154238" y="2765425"/>
            <a:ext cx="1303337" cy="739775"/>
            <a:chOff x="770" y="1742"/>
            <a:chExt cx="821" cy="466"/>
          </a:xfrm>
        </p:grpSpPr>
        <p:grpSp>
          <p:nvGrpSpPr>
            <p:cNvPr id="36013" name="Group 98"/>
            <p:cNvGrpSpPr>
              <a:grpSpLocks/>
            </p:cNvGrpSpPr>
            <p:nvPr/>
          </p:nvGrpSpPr>
          <p:grpSpPr bwMode="auto">
            <a:xfrm>
              <a:off x="770" y="1898"/>
              <a:ext cx="821" cy="310"/>
              <a:chOff x="770" y="1898"/>
              <a:chExt cx="821" cy="310"/>
            </a:xfrm>
          </p:grpSpPr>
          <p:grpSp>
            <p:nvGrpSpPr>
              <p:cNvPr id="36017" name="Group 49"/>
              <p:cNvGrpSpPr>
                <a:grpSpLocks/>
              </p:cNvGrpSpPr>
              <p:nvPr/>
            </p:nvGrpSpPr>
            <p:grpSpPr bwMode="auto">
              <a:xfrm>
                <a:off x="770" y="1898"/>
                <a:ext cx="131" cy="310"/>
                <a:chOff x="720" y="1834"/>
                <a:chExt cx="131" cy="310"/>
              </a:xfrm>
            </p:grpSpPr>
            <p:grpSp>
              <p:nvGrpSpPr>
                <p:cNvPr id="36026" name="Group 43"/>
                <p:cNvGrpSpPr>
                  <a:grpSpLocks/>
                </p:cNvGrpSpPr>
                <p:nvPr/>
              </p:nvGrpSpPr>
              <p:grpSpPr bwMode="auto">
                <a:xfrm>
                  <a:off x="720" y="1834"/>
                  <a:ext cx="131" cy="185"/>
                  <a:chOff x="2235" y="2982"/>
                  <a:chExt cx="131" cy="185"/>
                </a:xfrm>
              </p:grpSpPr>
              <p:sp>
                <p:nvSpPr>
                  <p:cNvPr id="36028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2297" y="3087"/>
                    <a:ext cx="1" cy="80"/>
                  </a:xfrm>
                  <a:prstGeom prst="line">
                    <a:avLst/>
                  </a:pr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029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2275" y="3145"/>
                    <a:ext cx="43" cy="1"/>
                  </a:xfrm>
                  <a:prstGeom prst="line">
                    <a:avLst/>
                  </a:pr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030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235" y="2982"/>
                    <a:ext cx="131" cy="13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36027" name="Rectangle 47"/>
                <p:cNvSpPr>
                  <a:spLocks noChangeArrowheads="1"/>
                </p:cNvSpPr>
                <p:nvPr/>
              </p:nvSpPr>
              <p:spPr bwMode="auto">
                <a:xfrm>
                  <a:off x="725" y="2019"/>
                  <a:ext cx="126" cy="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300">
                      <a:solidFill>
                        <a:srgbClr val="000000"/>
                      </a:solidFill>
                      <a:latin typeface="Impact" pitchFamily="34" charset="0"/>
                    </a:rPr>
                    <a:t>WZ</a:t>
                  </a:r>
                  <a:endParaRPr lang="fr-FR">
                    <a:latin typeface="Impact" pitchFamily="34" charset="0"/>
                  </a:endParaRPr>
                </a:p>
              </p:txBody>
            </p:sp>
          </p:grpSp>
          <p:grpSp>
            <p:nvGrpSpPr>
              <p:cNvPr id="36018" name="Group 50"/>
              <p:cNvGrpSpPr>
                <a:grpSpLocks/>
              </p:cNvGrpSpPr>
              <p:nvPr/>
            </p:nvGrpSpPr>
            <p:grpSpPr bwMode="auto">
              <a:xfrm>
                <a:off x="1435" y="1903"/>
                <a:ext cx="156" cy="301"/>
                <a:chOff x="1385" y="1857"/>
                <a:chExt cx="156" cy="301"/>
              </a:xfrm>
            </p:grpSpPr>
            <p:grpSp>
              <p:nvGrpSpPr>
                <p:cNvPr id="36019" name="Group 37"/>
                <p:cNvGrpSpPr>
                  <a:grpSpLocks/>
                </p:cNvGrpSpPr>
                <p:nvPr/>
              </p:nvGrpSpPr>
              <p:grpSpPr bwMode="auto">
                <a:xfrm>
                  <a:off x="1385" y="1857"/>
                  <a:ext cx="156" cy="164"/>
                  <a:chOff x="3162" y="2964"/>
                  <a:chExt cx="156" cy="164"/>
                </a:xfrm>
              </p:grpSpPr>
              <p:grpSp>
                <p:nvGrpSpPr>
                  <p:cNvPr id="36021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3260" y="2964"/>
                    <a:ext cx="58" cy="58"/>
                    <a:chOff x="3260" y="2964"/>
                    <a:chExt cx="58" cy="58"/>
                  </a:xfrm>
                </p:grpSpPr>
                <p:sp>
                  <p:nvSpPr>
                    <p:cNvPr id="36023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60" y="2964"/>
                      <a:ext cx="58" cy="5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6024" name="Line 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11" y="2964"/>
                      <a:ext cx="7" cy="3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6025" name="Line 4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82" y="2964"/>
                      <a:ext cx="36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36022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3162" y="2996"/>
                    <a:ext cx="132" cy="1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36020" name="Rectangle 48"/>
                <p:cNvSpPr>
                  <a:spLocks noChangeArrowheads="1"/>
                </p:cNvSpPr>
                <p:nvPr/>
              </p:nvSpPr>
              <p:spPr bwMode="auto">
                <a:xfrm>
                  <a:off x="1422" y="2033"/>
                  <a:ext cx="82" cy="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300">
                      <a:solidFill>
                        <a:srgbClr val="000000"/>
                      </a:solidFill>
                      <a:latin typeface="Impact" pitchFamily="34" charset="0"/>
                    </a:rPr>
                    <a:t>ZZ</a:t>
                  </a:r>
                  <a:endParaRPr lang="fr-FR">
                    <a:latin typeface="Impact" pitchFamily="34" charset="0"/>
                  </a:endParaRPr>
                </a:p>
              </p:txBody>
            </p:sp>
          </p:grpSp>
        </p:grpSp>
        <p:grpSp>
          <p:nvGrpSpPr>
            <p:cNvPr id="36014" name="Group 89"/>
            <p:cNvGrpSpPr>
              <a:grpSpLocks/>
            </p:cNvGrpSpPr>
            <p:nvPr/>
          </p:nvGrpSpPr>
          <p:grpSpPr bwMode="auto">
            <a:xfrm>
              <a:off x="899" y="1742"/>
              <a:ext cx="536" cy="144"/>
              <a:chOff x="1939" y="3114"/>
              <a:chExt cx="536" cy="144"/>
            </a:xfrm>
          </p:grpSpPr>
          <p:sp>
            <p:nvSpPr>
              <p:cNvPr id="36015" name="Line 85"/>
              <p:cNvSpPr>
                <a:spLocks noChangeShapeType="1"/>
              </p:cNvSpPr>
              <p:nvPr/>
            </p:nvSpPr>
            <p:spPr bwMode="auto">
              <a:xfrm flipH="1">
                <a:off x="1939" y="3114"/>
                <a:ext cx="26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36016" name="Line 88"/>
              <p:cNvSpPr>
                <a:spLocks noChangeShapeType="1"/>
              </p:cNvSpPr>
              <p:nvPr/>
            </p:nvSpPr>
            <p:spPr bwMode="auto">
              <a:xfrm>
                <a:off x="2207" y="3114"/>
                <a:ext cx="26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</p:grpSp>
      </p:grpSp>
      <p:grpSp>
        <p:nvGrpSpPr>
          <p:cNvPr id="12" name="Group 269"/>
          <p:cNvGrpSpPr>
            <a:grpSpLocks/>
          </p:cNvGrpSpPr>
          <p:nvPr/>
        </p:nvGrpSpPr>
        <p:grpSpPr bwMode="auto">
          <a:xfrm>
            <a:off x="1604963" y="3502025"/>
            <a:ext cx="1303337" cy="742950"/>
            <a:chOff x="424" y="2206"/>
            <a:chExt cx="821" cy="468"/>
          </a:xfrm>
        </p:grpSpPr>
        <p:grpSp>
          <p:nvGrpSpPr>
            <p:cNvPr id="35995" name="Group 96"/>
            <p:cNvGrpSpPr>
              <a:grpSpLocks/>
            </p:cNvGrpSpPr>
            <p:nvPr/>
          </p:nvGrpSpPr>
          <p:grpSpPr bwMode="auto">
            <a:xfrm>
              <a:off x="424" y="2364"/>
              <a:ext cx="821" cy="310"/>
              <a:chOff x="424" y="2346"/>
              <a:chExt cx="821" cy="310"/>
            </a:xfrm>
          </p:grpSpPr>
          <p:grpSp>
            <p:nvGrpSpPr>
              <p:cNvPr id="35999" name="Group 57"/>
              <p:cNvGrpSpPr>
                <a:grpSpLocks/>
              </p:cNvGrpSpPr>
              <p:nvPr/>
            </p:nvGrpSpPr>
            <p:grpSpPr bwMode="auto">
              <a:xfrm>
                <a:off x="424" y="2346"/>
                <a:ext cx="131" cy="310"/>
                <a:chOff x="720" y="1834"/>
                <a:chExt cx="131" cy="310"/>
              </a:xfrm>
            </p:grpSpPr>
            <p:grpSp>
              <p:nvGrpSpPr>
                <p:cNvPr id="36008" name="Group 58"/>
                <p:cNvGrpSpPr>
                  <a:grpSpLocks/>
                </p:cNvGrpSpPr>
                <p:nvPr/>
              </p:nvGrpSpPr>
              <p:grpSpPr bwMode="auto">
                <a:xfrm>
                  <a:off x="720" y="1834"/>
                  <a:ext cx="131" cy="185"/>
                  <a:chOff x="2235" y="2982"/>
                  <a:chExt cx="131" cy="185"/>
                </a:xfrm>
              </p:grpSpPr>
              <p:sp>
                <p:nvSpPr>
                  <p:cNvPr id="36010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2297" y="3087"/>
                    <a:ext cx="1" cy="80"/>
                  </a:xfrm>
                  <a:prstGeom prst="line">
                    <a:avLst/>
                  </a:pr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011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2275" y="3145"/>
                    <a:ext cx="43" cy="1"/>
                  </a:xfrm>
                  <a:prstGeom prst="line">
                    <a:avLst/>
                  </a:pr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6012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2235" y="2982"/>
                    <a:ext cx="131" cy="13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36009" name="Rectangle 62"/>
                <p:cNvSpPr>
                  <a:spLocks noChangeArrowheads="1"/>
                </p:cNvSpPr>
                <p:nvPr/>
              </p:nvSpPr>
              <p:spPr bwMode="auto">
                <a:xfrm>
                  <a:off x="725" y="2019"/>
                  <a:ext cx="126" cy="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300">
                      <a:solidFill>
                        <a:srgbClr val="000000"/>
                      </a:solidFill>
                      <a:latin typeface="Impact" pitchFamily="34" charset="0"/>
                    </a:rPr>
                    <a:t>WZ</a:t>
                  </a:r>
                  <a:endParaRPr lang="fr-FR">
                    <a:latin typeface="Impact" pitchFamily="34" charset="0"/>
                  </a:endParaRPr>
                </a:p>
              </p:txBody>
            </p:sp>
          </p:grpSp>
          <p:grpSp>
            <p:nvGrpSpPr>
              <p:cNvPr id="36000" name="Group 63"/>
              <p:cNvGrpSpPr>
                <a:grpSpLocks/>
              </p:cNvGrpSpPr>
              <p:nvPr/>
            </p:nvGrpSpPr>
            <p:grpSpPr bwMode="auto">
              <a:xfrm>
                <a:off x="1089" y="2351"/>
                <a:ext cx="156" cy="301"/>
                <a:chOff x="1385" y="1857"/>
                <a:chExt cx="156" cy="301"/>
              </a:xfrm>
            </p:grpSpPr>
            <p:grpSp>
              <p:nvGrpSpPr>
                <p:cNvPr id="36001" name="Group 64"/>
                <p:cNvGrpSpPr>
                  <a:grpSpLocks/>
                </p:cNvGrpSpPr>
                <p:nvPr/>
              </p:nvGrpSpPr>
              <p:grpSpPr bwMode="auto">
                <a:xfrm>
                  <a:off x="1385" y="1857"/>
                  <a:ext cx="156" cy="164"/>
                  <a:chOff x="3162" y="2964"/>
                  <a:chExt cx="156" cy="164"/>
                </a:xfrm>
              </p:grpSpPr>
              <p:grpSp>
                <p:nvGrpSpPr>
                  <p:cNvPr id="36003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3260" y="2964"/>
                    <a:ext cx="58" cy="58"/>
                    <a:chOff x="3260" y="2964"/>
                    <a:chExt cx="58" cy="58"/>
                  </a:xfrm>
                </p:grpSpPr>
                <p:sp>
                  <p:nvSpPr>
                    <p:cNvPr id="36005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60" y="2964"/>
                      <a:ext cx="58" cy="5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6006" name="Line 6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11" y="2964"/>
                      <a:ext cx="7" cy="3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6007" name="Line 6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82" y="2964"/>
                      <a:ext cx="36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36004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3162" y="2996"/>
                    <a:ext cx="132" cy="1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36002" name="Rectangle 70"/>
                <p:cNvSpPr>
                  <a:spLocks noChangeArrowheads="1"/>
                </p:cNvSpPr>
                <p:nvPr/>
              </p:nvSpPr>
              <p:spPr bwMode="auto">
                <a:xfrm>
                  <a:off x="1422" y="2033"/>
                  <a:ext cx="82" cy="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300">
                      <a:solidFill>
                        <a:srgbClr val="000000"/>
                      </a:solidFill>
                      <a:latin typeface="Impact" pitchFamily="34" charset="0"/>
                    </a:rPr>
                    <a:t>ZZ</a:t>
                  </a:r>
                  <a:endParaRPr lang="fr-FR">
                    <a:latin typeface="Impact" pitchFamily="34" charset="0"/>
                  </a:endParaRPr>
                </a:p>
              </p:txBody>
            </p:sp>
          </p:grpSp>
        </p:grpSp>
        <p:grpSp>
          <p:nvGrpSpPr>
            <p:cNvPr id="35996" name="Group 90"/>
            <p:cNvGrpSpPr>
              <a:grpSpLocks/>
            </p:cNvGrpSpPr>
            <p:nvPr/>
          </p:nvGrpSpPr>
          <p:grpSpPr bwMode="auto">
            <a:xfrm>
              <a:off x="573" y="2206"/>
              <a:ext cx="536" cy="144"/>
              <a:chOff x="1939" y="3114"/>
              <a:chExt cx="536" cy="144"/>
            </a:xfrm>
          </p:grpSpPr>
          <p:sp>
            <p:nvSpPr>
              <p:cNvPr id="35997" name="Line 91"/>
              <p:cNvSpPr>
                <a:spLocks noChangeShapeType="1"/>
              </p:cNvSpPr>
              <p:nvPr/>
            </p:nvSpPr>
            <p:spPr bwMode="auto">
              <a:xfrm flipH="1">
                <a:off x="1939" y="3114"/>
                <a:ext cx="26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35998" name="Line 92"/>
              <p:cNvSpPr>
                <a:spLocks noChangeShapeType="1"/>
              </p:cNvSpPr>
              <p:nvPr/>
            </p:nvSpPr>
            <p:spPr bwMode="auto">
              <a:xfrm>
                <a:off x="2207" y="3114"/>
                <a:ext cx="26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</p:grpSp>
      </p:grpSp>
      <p:grpSp>
        <p:nvGrpSpPr>
          <p:cNvPr id="20" name="Group 270"/>
          <p:cNvGrpSpPr>
            <a:grpSpLocks/>
          </p:cNvGrpSpPr>
          <p:nvPr/>
        </p:nvGrpSpPr>
        <p:grpSpPr bwMode="auto">
          <a:xfrm>
            <a:off x="1111250" y="4264025"/>
            <a:ext cx="1303338" cy="766763"/>
            <a:chOff x="113" y="2686"/>
            <a:chExt cx="821" cy="483"/>
          </a:xfrm>
        </p:grpSpPr>
        <p:grpSp>
          <p:nvGrpSpPr>
            <p:cNvPr id="35977" name="Group 97"/>
            <p:cNvGrpSpPr>
              <a:grpSpLocks/>
            </p:cNvGrpSpPr>
            <p:nvPr/>
          </p:nvGrpSpPr>
          <p:grpSpPr bwMode="auto">
            <a:xfrm>
              <a:off x="113" y="2859"/>
              <a:ext cx="821" cy="310"/>
              <a:chOff x="113" y="2825"/>
              <a:chExt cx="821" cy="310"/>
            </a:xfrm>
          </p:grpSpPr>
          <p:grpSp>
            <p:nvGrpSpPr>
              <p:cNvPr id="35981" name="Group 71"/>
              <p:cNvGrpSpPr>
                <a:grpSpLocks/>
              </p:cNvGrpSpPr>
              <p:nvPr/>
            </p:nvGrpSpPr>
            <p:grpSpPr bwMode="auto">
              <a:xfrm>
                <a:off x="113" y="2825"/>
                <a:ext cx="131" cy="310"/>
                <a:chOff x="720" y="1834"/>
                <a:chExt cx="131" cy="310"/>
              </a:xfrm>
            </p:grpSpPr>
            <p:grpSp>
              <p:nvGrpSpPr>
                <p:cNvPr id="35990" name="Group 72"/>
                <p:cNvGrpSpPr>
                  <a:grpSpLocks/>
                </p:cNvGrpSpPr>
                <p:nvPr/>
              </p:nvGrpSpPr>
              <p:grpSpPr bwMode="auto">
                <a:xfrm>
                  <a:off x="720" y="1834"/>
                  <a:ext cx="131" cy="185"/>
                  <a:chOff x="2235" y="2982"/>
                  <a:chExt cx="131" cy="185"/>
                </a:xfrm>
              </p:grpSpPr>
              <p:sp>
                <p:nvSpPr>
                  <p:cNvPr id="35992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2297" y="3087"/>
                    <a:ext cx="1" cy="80"/>
                  </a:xfrm>
                  <a:prstGeom prst="line">
                    <a:avLst/>
                  </a:pr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993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2275" y="3145"/>
                    <a:ext cx="43" cy="1"/>
                  </a:xfrm>
                  <a:prstGeom prst="line">
                    <a:avLst/>
                  </a:pr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994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2235" y="2982"/>
                    <a:ext cx="131" cy="13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35991" name="Rectangle 76"/>
                <p:cNvSpPr>
                  <a:spLocks noChangeArrowheads="1"/>
                </p:cNvSpPr>
                <p:nvPr/>
              </p:nvSpPr>
              <p:spPr bwMode="auto">
                <a:xfrm>
                  <a:off x="725" y="2019"/>
                  <a:ext cx="126" cy="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300">
                      <a:solidFill>
                        <a:srgbClr val="000000"/>
                      </a:solidFill>
                      <a:latin typeface="Impact" pitchFamily="34" charset="0"/>
                    </a:rPr>
                    <a:t>WZ</a:t>
                  </a:r>
                  <a:endParaRPr lang="fr-FR">
                    <a:latin typeface="Impact" pitchFamily="34" charset="0"/>
                  </a:endParaRPr>
                </a:p>
              </p:txBody>
            </p:sp>
          </p:grpSp>
          <p:grpSp>
            <p:nvGrpSpPr>
              <p:cNvPr id="35982" name="Group 77"/>
              <p:cNvGrpSpPr>
                <a:grpSpLocks/>
              </p:cNvGrpSpPr>
              <p:nvPr/>
            </p:nvGrpSpPr>
            <p:grpSpPr bwMode="auto">
              <a:xfrm>
                <a:off x="778" y="2830"/>
                <a:ext cx="156" cy="301"/>
                <a:chOff x="1385" y="1857"/>
                <a:chExt cx="156" cy="301"/>
              </a:xfrm>
            </p:grpSpPr>
            <p:grpSp>
              <p:nvGrpSpPr>
                <p:cNvPr id="35983" name="Group 78"/>
                <p:cNvGrpSpPr>
                  <a:grpSpLocks/>
                </p:cNvGrpSpPr>
                <p:nvPr/>
              </p:nvGrpSpPr>
              <p:grpSpPr bwMode="auto">
                <a:xfrm>
                  <a:off x="1385" y="1857"/>
                  <a:ext cx="156" cy="164"/>
                  <a:chOff x="3162" y="2964"/>
                  <a:chExt cx="156" cy="164"/>
                </a:xfrm>
              </p:grpSpPr>
              <p:grpSp>
                <p:nvGrpSpPr>
                  <p:cNvPr id="35985" name="Group 79"/>
                  <p:cNvGrpSpPr>
                    <a:grpSpLocks/>
                  </p:cNvGrpSpPr>
                  <p:nvPr/>
                </p:nvGrpSpPr>
                <p:grpSpPr bwMode="auto">
                  <a:xfrm>
                    <a:off x="3260" y="2964"/>
                    <a:ext cx="58" cy="58"/>
                    <a:chOff x="3260" y="2964"/>
                    <a:chExt cx="58" cy="58"/>
                  </a:xfrm>
                </p:grpSpPr>
                <p:sp>
                  <p:nvSpPr>
                    <p:cNvPr id="35987" name="Line 8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60" y="2964"/>
                      <a:ext cx="58" cy="5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5988" name="Line 8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11" y="2964"/>
                      <a:ext cx="7" cy="3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5989" name="Line 8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82" y="2964"/>
                      <a:ext cx="36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35986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3162" y="2996"/>
                    <a:ext cx="132" cy="1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35984" name="Rectangle 84"/>
                <p:cNvSpPr>
                  <a:spLocks noChangeArrowheads="1"/>
                </p:cNvSpPr>
                <p:nvPr/>
              </p:nvSpPr>
              <p:spPr bwMode="auto">
                <a:xfrm>
                  <a:off x="1422" y="2033"/>
                  <a:ext cx="82" cy="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300">
                      <a:solidFill>
                        <a:srgbClr val="000000"/>
                      </a:solidFill>
                      <a:latin typeface="Impact" pitchFamily="34" charset="0"/>
                    </a:rPr>
                    <a:t>ZZ</a:t>
                  </a:r>
                  <a:endParaRPr lang="fr-FR">
                    <a:latin typeface="Impact" pitchFamily="34" charset="0"/>
                  </a:endParaRPr>
                </a:p>
              </p:txBody>
            </p:sp>
          </p:grpSp>
        </p:grpSp>
        <p:grpSp>
          <p:nvGrpSpPr>
            <p:cNvPr id="35978" name="Group 93"/>
            <p:cNvGrpSpPr>
              <a:grpSpLocks/>
            </p:cNvGrpSpPr>
            <p:nvPr/>
          </p:nvGrpSpPr>
          <p:grpSpPr bwMode="auto">
            <a:xfrm>
              <a:off x="219" y="2686"/>
              <a:ext cx="536" cy="144"/>
              <a:chOff x="1939" y="3114"/>
              <a:chExt cx="536" cy="144"/>
            </a:xfrm>
          </p:grpSpPr>
          <p:sp>
            <p:nvSpPr>
              <p:cNvPr id="35979" name="Line 94"/>
              <p:cNvSpPr>
                <a:spLocks noChangeShapeType="1"/>
              </p:cNvSpPr>
              <p:nvPr/>
            </p:nvSpPr>
            <p:spPr bwMode="auto">
              <a:xfrm flipH="1">
                <a:off x="1939" y="3114"/>
                <a:ext cx="26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35980" name="Line 95"/>
              <p:cNvSpPr>
                <a:spLocks noChangeShapeType="1"/>
              </p:cNvSpPr>
              <p:nvPr/>
            </p:nvSpPr>
            <p:spPr bwMode="auto">
              <a:xfrm>
                <a:off x="2207" y="3114"/>
                <a:ext cx="26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</p:grpSp>
      </p:grpSp>
      <p:grpSp>
        <p:nvGrpSpPr>
          <p:cNvPr id="28" name="Group 106"/>
          <p:cNvGrpSpPr>
            <a:grpSpLocks/>
          </p:cNvGrpSpPr>
          <p:nvPr/>
        </p:nvGrpSpPr>
        <p:grpSpPr bwMode="auto">
          <a:xfrm>
            <a:off x="6054725" y="2270125"/>
            <a:ext cx="207963" cy="492125"/>
            <a:chOff x="3360" y="1390"/>
            <a:chExt cx="131" cy="310"/>
          </a:xfrm>
        </p:grpSpPr>
        <p:grpSp>
          <p:nvGrpSpPr>
            <p:cNvPr id="35972" name="Group 101"/>
            <p:cNvGrpSpPr>
              <a:grpSpLocks/>
            </p:cNvGrpSpPr>
            <p:nvPr/>
          </p:nvGrpSpPr>
          <p:grpSpPr bwMode="auto">
            <a:xfrm>
              <a:off x="3360" y="1390"/>
              <a:ext cx="131" cy="185"/>
              <a:chOff x="2235" y="2982"/>
              <a:chExt cx="131" cy="185"/>
            </a:xfrm>
          </p:grpSpPr>
          <p:sp>
            <p:nvSpPr>
              <p:cNvPr id="35974" name="Line 102"/>
              <p:cNvSpPr>
                <a:spLocks noChangeShapeType="1"/>
              </p:cNvSpPr>
              <p:nvPr/>
            </p:nvSpPr>
            <p:spPr bwMode="auto">
              <a:xfrm>
                <a:off x="2297" y="3087"/>
                <a:ext cx="1" cy="80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975" name="Line 103"/>
              <p:cNvSpPr>
                <a:spLocks noChangeShapeType="1"/>
              </p:cNvSpPr>
              <p:nvPr/>
            </p:nvSpPr>
            <p:spPr bwMode="auto">
              <a:xfrm>
                <a:off x="2275" y="3145"/>
                <a:ext cx="43" cy="1"/>
              </a:xfrm>
              <a:prstGeom prst="line">
                <a:avLst/>
              </a:prstGeom>
              <a:noFill/>
              <a:ln w="11176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976" name="Oval 104"/>
              <p:cNvSpPr>
                <a:spLocks noChangeArrowheads="1"/>
              </p:cNvSpPr>
              <p:nvPr/>
            </p:nvSpPr>
            <p:spPr bwMode="auto">
              <a:xfrm>
                <a:off x="2235" y="2982"/>
                <a:ext cx="131" cy="131"/>
              </a:xfrm>
              <a:prstGeom prst="ellipse">
                <a:avLst/>
              </a:prstGeom>
              <a:solidFill>
                <a:srgbClr val="FF00FF"/>
              </a:solidFill>
              <a:ln w="11176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5973" name="Rectangle 105"/>
            <p:cNvSpPr>
              <a:spLocks noChangeArrowheads="1"/>
            </p:cNvSpPr>
            <p:nvPr/>
          </p:nvSpPr>
          <p:spPr bwMode="auto">
            <a:xfrm>
              <a:off x="3365" y="1575"/>
              <a:ext cx="12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300">
                  <a:solidFill>
                    <a:srgbClr val="000000"/>
                  </a:solidFill>
                  <a:latin typeface="Impact" pitchFamily="34" charset="0"/>
                </a:rPr>
                <a:t>WZ</a:t>
              </a:r>
              <a:endParaRPr lang="fr-FR">
                <a:latin typeface="Impact" pitchFamily="34" charset="0"/>
              </a:endParaRPr>
            </a:p>
          </p:txBody>
        </p:sp>
      </p:grpSp>
      <p:grpSp>
        <p:nvGrpSpPr>
          <p:cNvPr id="30" name="Group 271"/>
          <p:cNvGrpSpPr>
            <a:grpSpLocks/>
          </p:cNvGrpSpPr>
          <p:nvPr/>
        </p:nvGrpSpPr>
        <p:grpSpPr bwMode="auto">
          <a:xfrm>
            <a:off x="5507038" y="2763838"/>
            <a:ext cx="1263650" cy="750887"/>
            <a:chOff x="3041" y="1741"/>
            <a:chExt cx="796" cy="473"/>
          </a:xfrm>
        </p:grpSpPr>
        <p:grpSp>
          <p:nvGrpSpPr>
            <p:cNvPr id="35956" name="Group 138"/>
            <p:cNvGrpSpPr>
              <a:grpSpLocks/>
            </p:cNvGrpSpPr>
            <p:nvPr/>
          </p:nvGrpSpPr>
          <p:grpSpPr bwMode="auto">
            <a:xfrm>
              <a:off x="3041" y="1903"/>
              <a:ext cx="796" cy="311"/>
              <a:chOff x="2784" y="2202"/>
              <a:chExt cx="796" cy="311"/>
            </a:xfrm>
          </p:grpSpPr>
          <p:grpSp>
            <p:nvGrpSpPr>
              <p:cNvPr id="35960" name="Group 107"/>
              <p:cNvGrpSpPr>
                <a:grpSpLocks/>
              </p:cNvGrpSpPr>
              <p:nvPr/>
            </p:nvGrpSpPr>
            <p:grpSpPr bwMode="auto">
              <a:xfrm>
                <a:off x="2784" y="2202"/>
                <a:ext cx="131" cy="310"/>
                <a:chOff x="3360" y="1390"/>
                <a:chExt cx="131" cy="310"/>
              </a:xfrm>
            </p:grpSpPr>
            <p:grpSp>
              <p:nvGrpSpPr>
                <p:cNvPr id="35967" name="Group 108"/>
                <p:cNvGrpSpPr>
                  <a:grpSpLocks/>
                </p:cNvGrpSpPr>
                <p:nvPr/>
              </p:nvGrpSpPr>
              <p:grpSpPr bwMode="auto">
                <a:xfrm>
                  <a:off x="3360" y="1390"/>
                  <a:ext cx="131" cy="185"/>
                  <a:chOff x="2235" y="2982"/>
                  <a:chExt cx="131" cy="185"/>
                </a:xfrm>
              </p:grpSpPr>
              <p:sp>
                <p:nvSpPr>
                  <p:cNvPr id="35969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2297" y="3087"/>
                    <a:ext cx="1" cy="80"/>
                  </a:xfrm>
                  <a:prstGeom prst="line">
                    <a:avLst/>
                  </a:prstGeom>
                  <a:noFill/>
                  <a:ln w="11176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97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2275" y="3145"/>
                    <a:ext cx="43" cy="1"/>
                  </a:xfrm>
                  <a:prstGeom prst="line">
                    <a:avLst/>
                  </a:prstGeom>
                  <a:noFill/>
                  <a:ln w="11176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971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2235" y="2982"/>
                    <a:ext cx="131" cy="131"/>
                  </a:xfrm>
                  <a:prstGeom prst="ellipse">
                    <a:avLst/>
                  </a:prstGeom>
                  <a:solidFill>
                    <a:srgbClr val="FF00FF"/>
                  </a:solidFill>
                  <a:ln w="1117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35968" name="Rectangle 112"/>
                <p:cNvSpPr>
                  <a:spLocks noChangeArrowheads="1"/>
                </p:cNvSpPr>
                <p:nvPr/>
              </p:nvSpPr>
              <p:spPr bwMode="auto">
                <a:xfrm>
                  <a:off x="3365" y="1575"/>
                  <a:ext cx="126" cy="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300">
                      <a:solidFill>
                        <a:srgbClr val="000000"/>
                      </a:solidFill>
                      <a:latin typeface="Impact" pitchFamily="34" charset="0"/>
                    </a:rPr>
                    <a:t>WZ</a:t>
                  </a:r>
                  <a:endParaRPr lang="fr-FR">
                    <a:latin typeface="Impact" pitchFamily="34" charset="0"/>
                  </a:endParaRPr>
                </a:p>
              </p:txBody>
            </p:sp>
          </p:grpSp>
          <p:grpSp>
            <p:nvGrpSpPr>
              <p:cNvPr id="35961" name="Group 128"/>
              <p:cNvGrpSpPr>
                <a:grpSpLocks/>
              </p:cNvGrpSpPr>
              <p:nvPr/>
            </p:nvGrpSpPr>
            <p:grpSpPr bwMode="auto">
              <a:xfrm>
                <a:off x="3449" y="2203"/>
                <a:ext cx="131" cy="310"/>
                <a:chOff x="3360" y="1390"/>
                <a:chExt cx="131" cy="310"/>
              </a:xfrm>
            </p:grpSpPr>
            <p:grpSp>
              <p:nvGrpSpPr>
                <p:cNvPr id="35962" name="Group 129"/>
                <p:cNvGrpSpPr>
                  <a:grpSpLocks/>
                </p:cNvGrpSpPr>
                <p:nvPr/>
              </p:nvGrpSpPr>
              <p:grpSpPr bwMode="auto">
                <a:xfrm>
                  <a:off x="3360" y="1390"/>
                  <a:ext cx="131" cy="185"/>
                  <a:chOff x="2235" y="2982"/>
                  <a:chExt cx="131" cy="185"/>
                </a:xfrm>
              </p:grpSpPr>
              <p:sp>
                <p:nvSpPr>
                  <p:cNvPr id="35964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2297" y="3087"/>
                    <a:ext cx="1" cy="80"/>
                  </a:xfrm>
                  <a:prstGeom prst="line">
                    <a:avLst/>
                  </a:prstGeom>
                  <a:noFill/>
                  <a:ln w="11176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965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2275" y="3145"/>
                    <a:ext cx="43" cy="1"/>
                  </a:xfrm>
                  <a:prstGeom prst="line">
                    <a:avLst/>
                  </a:prstGeom>
                  <a:noFill/>
                  <a:ln w="11176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966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2235" y="2982"/>
                    <a:ext cx="131" cy="131"/>
                  </a:xfrm>
                  <a:prstGeom prst="ellipse">
                    <a:avLst/>
                  </a:prstGeom>
                  <a:solidFill>
                    <a:srgbClr val="FF00FF"/>
                  </a:solidFill>
                  <a:ln w="1117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35963" name="Rectangle 133"/>
                <p:cNvSpPr>
                  <a:spLocks noChangeArrowheads="1"/>
                </p:cNvSpPr>
                <p:nvPr/>
              </p:nvSpPr>
              <p:spPr bwMode="auto">
                <a:xfrm>
                  <a:off x="3387" y="1575"/>
                  <a:ext cx="82" cy="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300">
                      <a:solidFill>
                        <a:srgbClr val="0000FF"/>
                      </a:solidFill>
                      <a:latin typeface="Impact" pitchFamily="34" charset="0"/>
                    </a:rPr>
                    <a:t>ZZ</a:t>
                  </a:r>
                  <a:endParaRPr lang="fr-FR">
                    <a:solidFill>
                      <a:srgbClr val="0000FF"/>
                    </a:solidFill>
                    <a:latin typeface="Impact" pitchFamily="34" charset="0"/>
                  </a:endParaRPr>
                </a:p>
              </p:txBody>
            </p:sp>
          </p:grpSp>
        </p:grpSp>
        <p:grpSp>
          <p:nvGrpSpPr>
            <p:cNvPr id="35957" name="Group 135"/>
            <p:cNvGrpSpPr>
              <a:grpSpLocks/>
            </p:cNvGrpSpPr>
            <p:nvPr/>
          </p:nvGrpSpPr>
          <p:grpSpPr bwMode="auto">
            <a:xfrm>
              <a:off x="3172" y="1741"/>
              <a:ext cx="536" cy="144"/>
              <a:chOff x="1939" y="3114"/>
              <a:chExt cx="536" cy="144"/>
            </a:xfrm>
          </p:grpSpPr>
          <p:sp>
            <p:nvSpPr>
              <p:cNvPr id="35958" name="Line 136"/>
              <p:cNvSpPr>
                <a:spLocks noChangeShapeType="1"/>
              </p:cNvSpPr>
              <p:nvPr/>
            </p:nvSpPr>
            <p:spPr bwMode="auto">
              <a:xfrm flipH="1">
                <a:off x="1939" y="3114"/>
                <a:ext cx="26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35959" name="Line 137"/>
              <p:cNvSpPr>
                <a:spLocks noChangeShapeType="1"/>
              </p:cNvSpPr>
              <p:nvPr/>
            </p:nvSpPr>
            <p:spPr bwMode="auto">
              <a:xfrm>
                <a:off x="2207" y="3114"/>
                <a:ext cx="26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</p:grpSp>
      </p:grpSp>
      <p:grpSp>
        <p:nvGrpSpPr>
          <p:cNvPr id="36871" name="Group 272"/>
          <p:cNvGrpSpPr>
            <a:grpSpLocks/>
          </p:cNvGrpSpPr>
          <p:nvPr/>
        </p:nvGrpSpPr>
        <p:grpSpPr bwMode="auto">
          <a:xfrm>
            <a:off x="4735513" y="3502025"/>
            <a:ext cx="1263650" cy="744538"/>
            <a:chOff x="2586" y="2206"/>
            <a:chExt cx="796" cy="469"/>
          </a:xfrm>
        </p:grpSpPr>
        <p:grpSp>
          <p:nvGrpSpPr>
            <p:cNvPr id="35940" name="Group 142"/>
            <p:cNvGrpSpPr>
              <a:grpSpLocks/>
            </p:cNvGrpSpPr>
            <p:nvPr/>
          </p:nvGrpSpPr>
          <p:grpSpPr bwMode="auto">
            <a:xfrm>
              <a:off x="2586" y="2364"/>
              <a:ext cx="796" cy="311"/>
              <a:chOff x="2784" y="2202"/>
              <a:chExt cx="796" cy="311"/>
            </a:xfrm>
          </p:grpSpPr>
          <p:grpSp>
            <p:nvGrpSpPr>
              <p:cNvPr id="35944" name="Group 143"/>
              <p:cNvGrpSpPr>
                <a:grpSpLocks/>
              </p:cNvGrpSpPr>
              <p:nvPr/>
            </p:nvGrpSpPr>
            <p:grpSpPr bwMode="auto">
              <a:xfrm>
                <a:off x="2784" y="2202"/>
                <a:ext cx="131" cy="310"/>
                <a:chOff x="3360" y="1390"/>
                <a:chExt cx="131" cy="310"/>
              </a:xfrm>
            </p:grpSpPr>
            <p:grpSp>
              <p:nvGrpSpPr>
                <p:cNvPr id="35951" name="Group 144"/>
                <p:cNvGrpSpPr>
                  <a:grpSpLocks/>
                </p:cNvGrpSpPr>
                <p:nvPr/>
              </p:nvGrpSpPr>
              <p:grpSpPr bwMode="auto">
                <a:xfrm>
                  <a:off x="3360" y="1390"/>
                  <a:ext cx="131" cy="185"/>
                  <a:chOff x="2235" y="2982"/>
                  <a:chExt cx="131" cy="185"/>
                </a:xfrm>
              </p:grpSpPr>
              <p:sp>
                <p:nvSpPr>
                  <p:cNvPr id="35953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2297" y="3087"/>
                    <a:ext cx="1" cy="80"/>
                  </a:xfrm>
                  <a:prstGeom prst="line">
                    <a:avLst/>
                  </a:prstGeom>
                  <a:noFill/>
                  <a:ln w="11176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954" name="Line 146"/>
                  <p:cNvSpPr>
                    <a:spLocks noChangeShapeType="1"/>
                  </p:cNvSpPr>
                  <p:nvPr/>
                </p:nvSpPr>
                <p:spPr bwMode="auto">
                  <a:xfrm>
                    <a:off x="2275" y="3145"/>
                    <a:ext cx="43" cy="1"/>
                  </a:xfrm>
                  <a:prstGeom prst="line">
                    <a:avLst/>
                  </a:prstGeom>
                  <a:noFill/>
                  <a:ln w="11176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955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2235" y="2982"/>
                    <a:ext cx="131" cy="131"/>
                  </a:xfrm>
                  <a:prstGeom prst="ellipse">
                    <a:avLst/>
                  </a:prstGeom>
                  <a:solidFill>
                    <a:srgbClr val="FF00FF"/>
                  </a:solidFill>
                  <a:ln w="1117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35952" name="Rectangle 148"/>
                <p:cNvSpPr>
                  <a:spLocks noChangeArrowheads="1"/>
                </p:cNvSpPr>
                <p:nvPr/>
              </p:nvSpPr>
              <p:spPr bwMode="auto">
                <a:xfrm>
                  <a:off x="3365" y="1575"/>
                  <a:ext cx="126" cy="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300">
                      <a:solidFill>
                        <a:srgbClr val="000000"/>
                      </a:solidFill>
                      <a:latin typeface="Impact" pitchFamily="34" charset="0"/>
                    </a:rPr>
                    <a:t>WZ</a:t>
                  </a:r>
                  <a:endParaRPr lang="fr-FR">
                    <a:latin typeface="Impact" pitchFamily="34" charset="0"/>
                  </a:endParaRPr>
                </a:p>
              </p:txBody>
            </p:sp>
          </p:grpSp>
          <p:grpSp>
            <p:nvGrpSpPr>
              <p:cNvPr id="35945" name="Group 149"/>
              <p:cNvGrpSpPr>
                <a:grpSpLocks/>
              </p:cNvGrpSpPr>
              <p:nvPr/>
            </p:nvGrpSpPr>
            <p:grpSpPr bwMode="auto">
              <a:xfrm>
                <a:off x="3449" y="2203"/>
                <a:ext cx="131" cy="310"/>
                <a:chOff x="3360" y="1390"/>
                <a:chExt cx="131" cy="310"/>
              </a:xfrm>
            </p:grpSpPr>
            <p:grpSp>
              <p:nvGrpSpPr>
                <p:cNvPr id="35946" name="Group 150"/>
                <p:cNvGrpSpPr>
                  <a:grpSpLocks/>
                </p:cNvGrpSpPr>
                <p:nvPr/>
              </p:nvGrpSpPr>
              <p:grpSpPr bwMode="auto">
                <a:xfrm>
                  <a:off x="3360" y="1390"/>
                  <a:ext cx="131" cy="185"/>
                  <a:chOff x="2235" y="2982"/>
                  <a:chExt cx="131" cy="185"/>
                </a:xfrm>
              </p:grpSpPr>
              <p:sp>
                <p:nvSpPr>
                  <p:cNvPr id="35948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2297" y="3087"/>
                    <a:ext cx="1" cy="80"/>
                  </a:xfrm>
                  <a:prstGeom prst="line">
                    <a:avLst/>
                  </a:prstGeom>
                  <a:noFill/>
                  <a:ln w="11176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949" name="Line 152"/>
                  <p:cNvSpPr>
                    <a:spLocks noChangeShapeType="1"/>
                  </p:cNvSpPr>
                  <p:nvPr/>
                </p:nvSpPr>
                <p:spPr bwMode="auto">
                  <a:xfrm>
                    <a:off x="2275" y="3145"/>
                    <a:ext cx="43" cy="1"/>
                  </a:xfrm>
                  <a:prstGeom prst="line">
                    <a:avLst/>
                  </a:prstGeom>
                  <a:noFill/>
                  <a:ln w="11176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950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2235" y="2982"/>
                    <a:ext cx="131" cy="131"/>
                  </a:xfrm>
                  <a:prstGeom prst="ellipse">
                    <a:avLst/>
                  </a:prstGeom>
                  <a:solidFill>
                    <a:srgbClr val="FF00FF"/>
                  </a:solidFill>
                  <a:ln w="1117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35947" name="Rectangle 154"/>
                <p:cNvSpPr>
                  <a:spLocks noChangeArrowheads="1"/>
                </p:cNvSpPr>
                <p:nvPr/>
              </p:nvSpPr>
              <p:spPr bwMode="auto">
                <a:xfrm>
                  <a:off x="3387" y="1575"/>
                  <a:ext cx="82" cy="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300">
                      <a:solidFill>
                        <a:srgbClr val="0000FF"/>
                      </a:solidFill>
                      <a:latin typeface="Impact" pitchFamily="34" charset="0"/>
                    </a:rPr>
                    <a:t>ZZ</a:t>
                  </a:r>
                  <a:endParaRPr lang="fr-FR">
                    <a:solidFill>
                      <a:srgbClr val="0000FF"/>
                    </a:solidFill>
                    <a:latin typeface="Impact" pitchFamily="34" charset="0"/>
                  </a:endParaRPr>
                </a:p>
              </p:txBody>
            </p:sp>
          </p:grpSp>
        </p:grpSp>
        <p:grpSp>
          <p:nvGrpSpPr>
            <p:cNvPr id="35941" name="Group 155"/>
            <p:cNvGrpSpPr>
              <a:grpSpLocks/>
            </p:cNvGrpSpPr>
            <p:nvPr/>
          </p:nvGrpSpPr>
          <p:grpSpPr bwMode="auto">
            <a:xfrm>
              <a:off x="2725" y="2206"/>
              <a:ext cx="536" cy="144"/>
              <a:chOff x="1939" y="3114"/>
              <a:chExt cx="536" cy="144"/>
            </a:xfrm>
          </p:grpSpPr>
          <p:sp>
            <p:nvSpPr>
              <p:cNvPr id="35942" name="Line 156"/>
              <p:cNvSpPr>
                <a:spLocks noChangeShapeType="1"/>
              </p:cNvSpPr>
              <p:nvPr/>
            </p:nvSpPr>
            <p:spPr bwMode="auto">
              <a:xfrm flipH="1">
                <a:off x="1939" y="3114"/>
                <a:ext cx="26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35943" name="Line 157"/>
              <p:cNvSpPr>
                <a:spLocks noChangeShapeType="1"/>
              </p:cNvSpPr>
              <p:nvPr/>
            </p:nvSpPr>
            <p:spPr bwMode="auto">
              <a:xfrm>
                <a:off x="2207" y="3114"/>
                <a:ext cx="26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</p:grpSp>
      </p:grpSp>
      <p:grpSp>
        <p:nvGrpSpPr>
          <p:cNvPr id="36878" name="Group 273"/>
          <p:cNvGrpSpPr>
            <a:grpSpLocks/>
          </p:cNvGrpSpPr>
          <p:nvPr/>
        </p:nvGrpSpPr>
        <p:grpSpPr bwMode="auto">
          <a:xfrm>
            <a:off x="6305550" y="3502025"/>
            <a:ext cx="1263650" cy="744538"/>
            <a:chOff x="3575" y="2206"/>
            <a:chExt cx="796" cy="469"/>
          </a:xfrm>
        </p:grpSpPr>
        <p:grpSp>
          <p:nvGrpSpPr>
            <p:cNvPr id="35924" name="Group 159"/>
            <p:cNvGrpSpPr>
              <a:grpSpLocks/>
            </p:cNvGrpSpPr>
            <p:nvPr/>
          </p:nvGrpSpPr>
          <p:grpSpPr bwMode="auto">
            <a:xfrm>
              <a:off x="3664" y="2206"/>
              <a:ext cx="536" cy="144"/>
              <a:chOff x="1939" y="3114"/>
              <a:chExt cx="536" cy="144"/>
            </a:xfrm>
          </p:grpSpPr>
          <p:sp>
            <p:nvSpPr>
              <p:cNvPr id="35938" name="Line 160"/>
              <p:cNvSpPr>
                <a:spLocks noChangeShapeType="1"/>
              </p:cNvSpPr>
              <p:nvPr/>
            </p:nvSpPr>
            <p:spPr bwMode="auto">
              <a:xfrm flipH="1">
                <a:off x="1939" y="3114"/>
                <a:ext cx="26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35939" name="Line 161"/>
              <p:cNvSpPr>
                <a:spLocks noChangeShapeType="1"/>
              </p:cNvSpPr>
              <p:nvPr/>
            </p:nvSpPr>
            <p:spPr bwMode="auto">
              <a:xfrm>
                <a:off x="2207" y="3114"/>
                <a:ext cx="26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</p:grpSp>
        <p:grpSp>
          <p:nvGrpSpPr>
            <p:cNvPr id="35925" name="Group 162"/>
            <p:cNvGrpSpPr>
              <a:grpSpLocks/>
            </p:cNvGrpSpPr>
            <p:nvPr/>
          </p:nvGrpSpPr>
          <p:grpSpPr bwMode="auto">
            <a:xfrm>
              <a:off x="3575" y="2364"/>
              <a:ext cx="796" cy="311"/>
              <a:chOff x="2784" y="2202"/>
              <a:chExt cx="796" cy="311"/>
            </a:xfrm>
          </p:grpSpPr>
          <p:grpSp>
            <p:nvGrpSpPr>
              <p:cNvPr id="35926" name="Group 163"/>
              <p:cNvGrpSpPr>
                <a:grpSpLocks/>
              </p:cNvGrpSpPr>
              <p:nvPr/>
            </p:nvGrpSpPr>
            <p:grpSpPr bwMode="auto">
              <a:xfrm>
                <a:off x="2784" y="2202"/>
                <a:ext cx="131" cy="310"/>
                <a:chOff x="3360" y="1390"/>
                <a:chExt cx="131" cy="310"/>
              </a:xfrm>
            </p:grpSpPr>
            <p:grpSp>
              <p:nvGrpSpPr>
                <p:cNvPr id="35933" name="Group 164"/>
                <p:cNvGrpSpPr>
                  <a:grpSpLocks/>
                </p:cNvGrpSpPr>
                <p:nvPr/>
              </p:nvGrpSpPr>
              <p:grpSpPr bwMode="auto">
                <a:xfrm>
                  <a:off x="3360" y="1390"/>
                  <a:ext cx="131" cy="185"/>
                  <a:chOff x="2235" y="2982"/>
                  <a:chExt cx="131" cy="185"/>
                </a:xfrm>
              </p:grpSpPr>
              <p:sp>
                <p:nvSpPr>
                  <p:cNvPr id="35935" name="Line 165"/>
                  <p:cNvSpPr>
                    <a:spLocks noChangeShapeType="1"/>
                  </p:cNvSpPr>
                  <p:nvPr/>
                </p:nvSpPr>
                <p:spPr bwMode="auto">
                  <a:xfrm>
                    <a:off x="2297" y="3087"/>
                    <a:ext cx="1" cy="80"/>
                  </a:xfrm>
                  <a:prstGeom prst="line">
                    <a:avLst/>
                  </a:prstGeom>
                  <a:noFill/>
                  <a:ln w="11176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936" name="Line 166"/>
                  <p:cNvSpPr>
                    <a:spLocks noChangeShapeType="1"/>
                  </p:cNvSpPr>
                  <p:nvPr/>
                </p:nvSpPr>
                <p:spPr bwMode="auto">
                  <a:xfrm>
                    <a:off x="2275" y="3145"/>
                    <a:ext cx="43" cy="1"/>
                  </a:xfrm>
                  <a:prstGeom prst="line">
                    <a:avLst/>
                  </a:prstGeom>
                  <a:noFill/>
                  <a:ln w="11176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937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2235" y="2982"/>
                    <a:ext cx="131" cy="131"/>
                  </a:xfrm>
                  <a:prstGeom prst="ellipse">
                    <a:avLst/>
                  </a:prstGeom>
                  <a:solidFill>
                    <a:srgbClr val="FF00FF"/>
                  </a:solidFill>
                  <a:ln w="1117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35934" name="Rectangle 168"/>
                <p:cNvSpPr>
                  <a:spLocks noChangeArrowheads="1"/>
                </p:cNvSpPr>
                <p:nvPr/>
              </p:nvSpPr>
              <p:spPr bwMode="auto">
                <a:xfrm>
                  <a:off x="3365" y="1575"/>
                  <a:ext cx="126" cy="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300">
                      <a:solidFill>
                        <a:srgbClr val="000000"/>
                      </a:solidFill>
                      <a:latin typeface="Impact" pitchFamily="34" charset="0"/>
                    </a:rPr>
                    <a:t>WZ</a:t>
                  </a:r>
                  <a:endParaRPr lang="fr-FR">
                    <a:latin typeface="Impact" pitchFamily="34" charset="0"/>
                  </a:endParaRPr>
                </a:p>
              </p:txBody>
            </p:sp>
          </p:grpSp>
          <p:grpSp>
            <p:nvGrpSpPr>
              <p:cNvPr id="35927" name="Group 169"/>
              <p:cNvGrpSpPr>
                <a:grpSpLocks/>
              </p:cNvGrpSpPr>
              <p:nvPr/>
            </p:nvGrpSpPr>
            <p:grpSpPr bwMode="auto">
              <a:xfrm>
                <a:off x="3449" y="2203"/>
                <a:ext cx="131" cy="310"/>
                <a:chOff x="3360" y="1390"/>
                <a:chExt cx="131" cy="310"/>
              </a:xfrm>
            </p:grpSpPr>
            <p:grpSp>
              <p:nvGrpSpPr>
                <p:cNvPr id="35928" name="Group 170"/>
                <p:cNvGrpSpPr>
                  <a:grpSpLocks/>
                </p:cNvGrpSpPr>
                <p:nvPr/>
              </p:nvGrpSpPr>
              <p:grpSpPr bwMode="auto">
                <a:xfrm>
                  <a:off x="3360" y="1390"/>
                  <a:ext cx="131" cy="185"/>
                  <a:chOff x="2235" y="2982"/>
                  <a:chExt cx="131" cy="185"/>
                </a:xfrm>
              </p:grpSpPr>
              <p:sp>
                <p:nvSpPr>
                  <p:cNvPr id="35930" name="Line 171"/>
                  <p:cNvSpPr>
                    <a:spLocks noChangeShapeType="1"/>
                  </p:cNvSpPr>
                  <p:nvPr/>
                </p:nvSpPr>
                <p:spPr bwMode="auto">
                  <a:xfrm>
                    <a:off x="2297" y="3087"/>
                    <a:ext cx="1" cy="80"/>
                  </a:xfrm>
                  <a:prstGeom prst="line">
                    <a:avLst/>
                  </a:prstGeom>
                  <a:noFill/>
                  <a:ln w="11176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931" name="Line 172"/>
                  <p:cNvSpPr>
                    <a:spLocks noChangeShapeType="1"/>
                  </p:cNvSpPr>
                  <p:nvPr/>
                </p:nvSpPr>
                <p:spPr bwMode="auto">
                  <a:xfrm>
                    <a:off x="2275" y="3145"/>
                    <a:ext cx="43" cy="1"/>
                  </a:xfrm>
                  <a:prstGeom prst="line">
                    <a:avLst/>
                  </a:prstGeom>
                  <a:noFill/>
                  <a:ln w="11176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932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2235" y="2982"/>
                    <a:ext cx="131" cy="131"/>
                  </a:xfrm>
                  <a:prstGeom prst="ellipse">
                    <a:avLst/>
                  </a:prstGeom>
                  <a:solidFill>
                    <a:srgbClr val="FF00FF"/>
                  </a:solidFill>
                  <a:ln w="1117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35929" name="Rectangle 174"/>
                <p:cNvSpPr>
                  <a:spLocks noChangeArrowheads="1"/>
                </p:cNvSpPr>
                <p:nvPr/>
              </p:nvSpPr>
              <p:spPr bwMode="auto">
                <a:xfrm>
                  <a:off x="3387" y="1575"/>
                  <a:ext cx="82" cy="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300">
                      <a:solidFill>
                        <a:srgbClr val="0000FF"/>
                      </a:solidFill>
                      <a:latin typeface="Impact" pitchFamily="34" charset="0"/>
                    </a:rPr>
                    <a:t>ZZ</a:t>
                  </a:r>
                  <a:endParaRPr lang="fr-FR">
                    <a:solidFill>
                      <a:srgbClr val="0000FF"/>
                    </a:solidFill>
                    <a:latin typeface="Impact" pitchFamily="34" charset="0"/>
                  </a:endParaRPr>
                </a:p>
              </p:txBody>
            </p:sp>
          </p:grpSp>
        </p:grpSp>
      </p:grpSp>
      <p:grpSp>
        <p:nvGrpSpPr>
          <p:cNvPr id="36886" name="Group 278"/>
          <p:cNvGrpSpPr>
            <a:grpSpLocks/>
          </p:cNvGrpSpPr>
          <p:nvPr/>
        </p:nvGrpSpPr>
        <p:grpSpPr bwMode="auto">
          <a:xfrm>
            <a:off x="4510088" y="4251325"/>
            <a:ext cx="1544637" cy="781050"/>
            <a:chOff x="2444" y="2678"/>
            <a:chExt cx="973" cy="492"/>
          </a:xfrm>
        </p:grpSpPr>
        <p:grpSp>
          <p:nvGrpSpPr>
            <p:cNvPr id="35891" name="Group 277"/>
            <p:cNvGrpSpPr>
              <a:grpSpLocks/>
            </p:cNvGrpSpPr>
            <p:nvPr/>
          </p:nvGrpSpPr>
          <p:grpSpPr bwMode="auto">
            <a:xfrm>
              <a:off x="2444" y="2678"/>
              <a:ext cx="408" cy="492"/>
              <a:chOff x="2444" y="2678"/>
              <a:chExt cx="408" cy="492"/>
            </a:xfrm>
          </p:grpSpPr>
          <p:grpSp>
            <p:nvGrpSpPr>
              <p:cNvPr id="35908" name="Group 175"/>
              <p:cNvGrpSpPr>
                <a:grpSpLocks/>
              </p:cNvGrpSpPr>
              <p:nvPr/>
            </p:nvGrpSpPr>
            <p:grpSpPr bwMode="auto">
              <a:xfrm>
                <a:off x="2512" y="2678"/>
                <a:ext cx="272" cy="161"/>
                <a:chOff x="1939" y="3114"/>
                <a:chExt cx="536" cy="144"/>
              </a:xfrm>
            </p:grpSpPr>
            <p:sp>
              <p:nvSpPr>
                <p:cNvPr id="35922" name="Line 176"/>
                <p:cNvSpPr>
                  <a:spLocks noChangeShapeType="1"/>
                </p:cNvSpPr>
                <p:nvPr/>
              </p:nvSpPr>
              <p:spPr bwMode="auto">
                <a:xfrm flipH="1">
                  <a:off x="1939" y="3114"/>
                  <a:ext cx="26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  <p:sp>
              <p:nvSpPr>
                <p:cNvPr id="35923" name="Line 177"/>
                <p:cNvSpPr>
                  <a:spLocks noChangeShapeType="1"/>
                </p:cNvSpPr>
                <p:nvPr/>
              </p:nvSpPr>
              <p:spPr bwMode="auto">
                <a:xfrm>
                  <a:off x="2207" y="3114"/>
                  <a:ext cx="26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35909" name="Group 219"/>
              <p:cNvGrpSpPr>
                <a:grpSpLocks/>
              </p:cNvGrpSpPr>
              <p:nvPr/>
            </p:nvGrpSpPr>
            <p:grpSpPr bwMode="auto">
              <a:xfrm>
                <a:off x="2444" y="2859"/>
                <a:ext cx="408" cy="311"/>
                <a:chOff x="2218" y="2850"/>
                <a:chExt cx="408" cy="311"/>
              </a:xfrm>
            </p:grpSpPr>
            <p:grpSp>
              <p:nvGrpSpPr>
                <p:cNvPr id="35910" name="Group 179"/>
                <p:cNvGrpSpPr>
                  <a:grpSpLocks/>
                </p:cNvGrpSpPr>
                <p:nvPr/>
              </p:nvGrpSpPr>
              <p:grpSpPr bwMode="auto">
                <a:xfrm>
                  <a:off x="2218" y="2850"/>
                  <a:ext cx="131" cy="310"/>
                  <a:chOff x="3360" y="1390"/>
                  <a:chExt cx="131" cy="310"/>
                </a:xfrm>
              </p:grpSpPr>
              <p:grpSp>
                <p:nvGrpSpPr>
                  <p:cNvPr id="35917" name="Group 180"/>
                  <p:cNvGrpSpPr>
                    <a:grpSpLocks/>
                  </p:cNvGrpSpPr>
                  <p:nvPr/>
                </p:nvGrpSpPr>
                <p:grpSpPr bwMode="auto">
                  <a:xfrm>
                    <a:off x="3360" y="1390"/>
                    <a:ext cx="131" cy="185"/>
                    <a:chOff x="2235" y="2982"/>
                    <a:chExt cx="131" cy="185"/>
                  </a:xfrm>
                </p:grpSpPr>
                <p:sp>
                  <p:nvSpPr>
                    <p:cNvPr id="35919" name="Line 1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97" y="3087"/>
                      <a:ext cx="1" cy="80"/>
                    </a:xfrm>
                    <a:prstGeom prst="line">
                      <a:avLst/>
                    </a:prstGeom>
                    <a:noFill/>
                    <a:ln w="1117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5920" name="Line 1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75" y="3145"/>
                      <a:ext cx="43" cy="1"/>
                    </a:xfrm>
                    <a:prstGeom prst="line">
                      <a:avLst/>
                    </a:prstGeom>
                    <a:noFill/>
                    <a:ln w="1117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5921" name="Oval 1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35" y="2982"/>
                      <a:ext cx="131" cy="131"/>
                    </a:xfrm>
                    <a:prstGeom prst="ellipse">
                      <a:avLst/>
                    </a:prstGeom>
                    <a:solidFill>
                      <a:srgbClr val="FF00FF"/>
                    </a:solidFill>
                    <a:ln w="11176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35918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3365" y="1575"/>
                    <a:ext cx="126" cy="1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/>
                    <a:r>
                      <a:rPr lang="fr-FR" sz="1300">
                        <a:solidFill>
                          <a:srgbClr val="000000"/>
                        </a:solidFill>
                        <a:latin typeface="Impact" pitchFamily="34" charset="0"/>
                      </a:rPr>
                      <a:t>WZ</a:t>
                    </a:r>
                    <a:endParaRPr lang="fr-FR">
                      <a:latin typeface="Impact" pitchFamily="34" charset="0"/>
                    </a:endParaRPr>
                  </a:p>
                </p:txBody>
              </p:sp>
            </p:grpSp>
            <p:grpSp>
              <p:nvGrpSpPr>
                <p:cNvPr id="35911" name="Group 185"/>
                <p:cNvGrpSpPr>
                  <a:grpSpLocks/>
                </p:cNvGrpSpPr>
                <p:nvPr/>
              </p:nvGrpSpPr>
              <p:grpSpPr bwMode="auto">
                <a:xfrm>
                  <a:off x="2495" y="2851"/>
                  <a:ext cx="131" cy="310"/>
                  <a:chOff x="3360" y="1390"/>
                  <a:chExt cx="131" cy="310"/>
                </a:xfrm>
              </p:grpSpPr>
              <p:grpSp>
                <p:nvGrpSpPr>
                  <p:cNvPr id="35912" name="Group 186"/>
                  <p:cNvGrpSpPr>
                    <a:grpSpLocks/>
                  </p:cNvGrpSpPr>
                  <p:nvPr/>
                </p:nvGrpSpPr>
                <p:grpSpPr bwMode="auto">
                  <a:xfrm>
                    <a:off x="3360" y="1390"/>
                    <a:ext cx="131" cy="185"/>
                    <a:chOff x="2235" y="2982"/>
                    <a:chExt cx="131" cy="185"/>
                  </a:xfrm>
                </p:grpSpPr>
                <p:sp>
                  <p:nvSpPr>
                    <p:cNvPr id="35914" name="Line 1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97" y="3087"/>
                      <a:ext cx="1" cy="80"/>
                    </a:xfrm>
                    <a:prstGeom prst="line">
                      <a:avLst/>
                    </a:prstGeom>
                    <a:noFill/>
                    <a:ln w="1117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5915" name="Line 1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75" y="3145"/>
                      <a:ext cx="43" cy="1"/>
                    </a:xfrm>
                    <a:prstGeom prst="line">
                      <a:avLst/>
                    </a:prstGeom>
                    <a:noFill/>
                    <a:ln w="1117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5916" name="Oval 1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35" y="2982"/>
                      <a:ext cx="131" cy="131"/>
                    </a:xfrm>
                    <a:prstGeom prst="ellipse">
                      <a:avLst/>
                    </a:prstGeom>
                    <a:solidFill>
                      <a:srgbClr val="FF00FF"/>
                    </a:solidFill>
                    <a:ln w="11176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35913" name="Rectangle 190"/>
                  <p:cNvSpPr>
                    <a:spLocks noChangeArrowheads="1"/>
                  </p:cNvSpPr>
                  <p:nvPr/>
                </p:nvSpPr>
                <p:spPr bwMode="auto">
                  <a:xfrm>
                    <a:off x="3387" y="1575"/>
                    <a:ext cx="82" cy="1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/>
                    <a:r>
                      <a:rPr lang="fr-FR" sz="1300">
                        <a:solidFill>
                          <a:srgbClr val="0000FF"/>
                        </a:solidFill>
                        <a:latin typeface="Impact" pitchFamily="34" charset="0"/>
                      </a:rPr>
                      <a:t>ZZ</a:t>
                    </a:r>
                    <a:endParaRPr lang="fr-FR">
                      <a:solidFill>
                        <a:srgbClr val="0000FF"/>
                      </a:solidFill>
                      <a:latin typeface="Impact" pitchFamily="34" charset="0"/>
                    </a:endParaRPr>
                  </a:p>
                </p:txBody>
              </p:sp>
            </p:grpSp>
          </p:grpSp>
        </p:grpSp>
        <p:grpSp>
          <p:nvGrpSpPr>
            <p:cNvPr id="35892" name="Group 220"/>
            <p:cNvGrpSpPr>
              <a:grpSpLocks/>
            </p:cNvGrpSpPr>
            <p:nvPr/>
          </p:nvGrpSpPr>
          <p:grpSpPr bwMode="auto">
            <a:xfrm>
              <a:off x="3077" y="2678"/>
              <a:ext cx="272" cy="161"/>
              <a:chOff x="1939" y="3114"/>
              <a:chExt cx="536" cy="144"/>
            </a:xfrm>
          </p:grpSpPr>
          <p:sp>
            <p:nvSpPr>
              <p:cNvPr id="35906" name="Line 221"/>
              <p:cNvSpPr>
                <a:spLocks noChangeShapeType="1"/>
              </p:cNvSpPr>
              <p:nvPr/>
            </p:nvSpPr>
            <p:spPr bwMode="auto">
              <a:xfrm flipH="1">
                <a:off x="1939" y="3114"/>
                <a:ext cx="26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35907" name="Line 222"/>
              <p:cNvSpPr>
                <a:spLocks noChangeShapeType="1"/>
              </p:cNvSpPr>
              <p:nvPr/>
            </p:nvSpPr>
            <p:spPr bwMode="auto">
              <a:xfrm>
                <a:off x="2207" y="3114"/>
                <a:ext cx="26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fr-FR"/>
              </a:p>
            </p:txBody>
          </p:sp>
        </p:grpSp>
        <p:grpSp>
          <p:nvGrpSpPr>
            <p:cNvPr id="35893" name="Group 229"/>
            <p:cNvGrpSpPr>
              <a:grpSpLocks/>
            </p:cNvGrpSpPr>
            <p:nvPr/>
          </p:nvGrpSpPr>
          <p:grpSpPr bwMode="auto">
            <a:xfrm>
              <a:off x="3009" y="2859"/>
              <a:ext cx="408" cy="311"/>
              <a:chOff x="2218" y="2850"/>
              <a:chExt cx="408" cy="311"/>
            </a:xfrm>
          </p:grpSpPr>
          <p:grpSp>
            <p:nvGrpSpPr>
              <p:cNvPr id="35894" name="Group 230"/>
              <p:cNvGrpSpPr>
                <a:grpSpLocks/>
              </p:cNvGrpSpPr>
              <p:nvPr/>
            </p:nvGrpSpPr>
            <p:grpSpPr bwMode="auto">
              <a:xfrm>
                <a:off x="2218" y="2850"/>
                <a:ext cx="131" cy="310"/>
                <a:chOff x="3360" y="1390"/>
                <a:chExt cx="131" cy="310"/>
              </a:xfrm>
            </p:grpSpPr>
            <p:grpSp>
              <p:nvGrpSpPr>
                <p:cNvPr id="35901" name="Group 231"/>
                <p:cNvGrpSpPr>
                  <a:grpSpLocks/>
                </p:cNvGrpSpPr>
                <p:nvPr/>
              </p:nvGrpSpPr>
              <p:grpSpPr bwMode="auto">
                <a:xfrm>
                  <a:off x="3360" y="1390"/>
                  <a:ext cx="131" cy="185"/>
                  <a:chOff x="2235" y="2982"/>
                  <a:chExt cx="131" cy="185"/>
                </a:xfrm>
              </p:grpSpPr>
              <p:sp>
                <p:nvSpPr>
                  <p:cNvPr id="35903" name="Line 232"/>
                  <p:cNvSpPr>
                    <a:spLocks noChangeShapeType="1"/>
                  </p:cNvSpPr>
                  <p:nvPr/>
                </p:nvSpPr>
                <p:spPr bwMode="auto">
                  <a:xfrm>
                    <a:off x="2297" y="3087"/>
                    <a:ext cx="1" cy="80"/>
                  </a:xfrm>
                  <a:prstGeom prst="line">
                    <a:avLst/>
                  </a:prstGeom>
                  <a:noFill/>
                  <a:ln w="11176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904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2275" y="3145"/>
                    <a:ext cx="43" cy="1"/>
                  </a:xfrm>
                  <a:prstGeom prst="line">
                    <a:avLst/>
                  </a:prstGeom>
                  <a:noFill/>
                  <a:ln w="11176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905" name="Oval 234"/>
                  <p:cNvSpPr>
                    <a:spLocks noChangeArrowheads="1"/>
                  </p:cNvSpPr>
                  <p:nvPr/>
                </p:nvSpPr>
                <p:spPr bwMode="auto">
                  <a:xfrm>
                    <a:off x="2235" y="2982"/>
                    <a:ext cx="131" cy="131"/>
                  </a:xfrm>
                  <a:prstGeom prst="ellipse">
                    <a:avLst/>
                  </a:prstGeom>
                  <a:solidFill>
                    <a:srgbClr val="FF00FF"/>
                  </a:solidFill>
                  <a:ln w="1117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35902" name="Rectangle 235"/>
                <p:cNvSpPr>
                  <a:spLocks noChangeArrowheads="1"/>
                </p:cNvSpPr>
                <p:nvPr/>
              </p:nvSpPr>
              <p:spPr bwMode="auto">
                <a:xfrm>
                  <a:off x="3365" y="1575"/>
                  <a:ext cx="126" cy="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300">
                      <a:solidFill>
                        <a:srgbClr val="000000"/>
                      </a:solidFill>
                      <a:latin typeface="Impact" pitchFamily="34" charset="0"/>
                    </a:rPr>
                    <a:t>WZ</a:t>
                  </a:r>
                  <a:endParaRPr lang="fr-FR">
                    <a:latin typeface="Impact" pitchFamily="34" charset="0"/>
                  </a:endParaRPr>
                </a:p>
              </p:txBody>
            </p:sp>
          </p:grpSp>
          <p:grpSp>
            <p:nvGrpSpPr>
              <p:cNvPr id="35895" name="Group 236"/>
              <p:cNvGrpSpPr>
                <a:grpSpLocks/>
              </p:cNvGrpSpPr>
              <p:nvPr/>
            </p:nvGrpSpPr>
            <p:grpSpPr bwMode="auto">
              <a:xfrm>
                <a:off x="2495" y="2851"/>
                <a:ext cx="131" cy="310"/>
                <a:chOff x="3360" y="1390"/>
                <a:chExt cx="131" cy="310"/>
              </a:xfrm>
            </p:grpSpPr>
            <p:grpSp>
              <p:nvGrpSpPr>
                <p:cNvPr id="35896" name="Group 237"/>
                <p:cNvGrpSpPr>
                  <a:grpSpLocks/>
                </p:cNvGrpSpPr>
                <p:nvPr/>
              </p:nvGrpSpPr>
              <p:grpSpPr bwMode="auto">
                <a:xfrm>
                  <a:off x="3360" y="1390"/>
                  <a:ext cx="131" cy="185"/>
                  <a:chOff x="2235" y="2982"/>
                  <a:chExt cx="131" cy="185"/>
                </a:xfrm>
              </p:grpSpPr>
              <p:sp>
                <p:nvSpPr>
                  <p:cNvPr id="35898" name="Line 238"/>
                  <p:cNvSpPr>
                    <a:spLocks noChangeShapeType="1"/>
                  </p:cNvSpPr>
                  <p:nvPr/>
                </p:nvSpPr>
                <p:spPr bwMode="auto">
                  <a:xfrm>
                    <a:off x="2297" y="3087"/>
                    <a:ext cx="1" cy="80"/>
                  </a:xfrm>
                  <a:prstGeom prst="line">
                    <a:avLst/>
                  </a:prstGeom>
                  <a:noFill/>
                  <a:ln w="11176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899" name="Line 239"/>
                  <p:cNvSpPr>
                    <a:spLocks noChangeShapeType="1"/>
                  </p:cNvSpPr>
                  <p:nvPr/>
                </p:nvSpPr>
                <p:spPr bwMode="auto">
                  <a:xfrm>
                    <a:off x="2275" y="3145"/>
                    <a:ext cx="43" cy="1"/>
                  </a:xfrm>
                  <a:prstGeom prst="line">
                    <a:avLst/>
                  </a:prstGeom>
                  <a:noFill/>
                  <a:ln w="11176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5900" name="Oval 240"/>
                  <p:cNvSpPr>
                    <a:spLocks noChangeArrowheads="1"/>
                  </p:cNvSpPr>
                  <p:nvPr/>
                </p:nvSpPr>
                <p:spPr bwMode="auto">
                  <a:xfrm>
                    <a:off x="2235" y="2982"/>
                    <a:ext cx="131" cy="131"/>
                  </a:xfrm>
                  <a:prstGeom prst="ellipse">
                    <a:avLst/>
                  </a:prstGeom>
                  <a:solidFill>
                    <a:srgbClr val="FF00FF"/>
                  </a:solidFill>
                  <a:ln w="1117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35897" name="Rectangle 241"/>
                <p:cNvSpPr>
                  <a:spLocks noChangeArrowheads="1"/>
                </p:cNvSpPr>
                <p:nvPr/>
              </p:nvSpPr>
              <p:spPr bwMode="auto">
                <a:xfrm>
                  <a:off x="3387" y="1575"/>
                  <a:ext cx="82" cy="1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fr-FR" sz="1300">
                      <a:solidFill>
                        <a:srgbClr val="0000FF"/>
                      </a:solidFill>
                      <a:latin typeface="Impact" pitchFamily="34" charset="0"/>
                    </a:rPr>
                    <a:t>ZZ</a:t>
                  </a:r>
                  <a:endParaRPr lang="fr-FR">
                    <a:solidFill>
                      <a:srgbClr val="0000FF"/>
                    </a:solidFill>
                    <a:latin typeface="Impact" pitchFamily="34" charset="0"/>
                  </a:endParaRPr>
                </a:p>
              </p:txBody>
            </p:sp>
          </p:grpSp>
        </p:grpSp>
      </p:grpSp>
      <p:grpSp>
        <p:nvGrpSpPr>
          <p:cNvPr id="36920" name="Group 281"/>
          <p:cNvGrpSpPr>
            <a:grpSpLocks/>
          </p:cNvGrpSpPr>
          <p:nvPr/>
        </p:nvGrpSpPr>
        <p:grpSpPr bwMode="auto">
          <a:xfrm>
            <a:off x="6321425" y="4251325"/>
            <a:ext cx="1495425" cy="793750"/>
            <a:chOff x="3585" y="2678"/>
            <a:chExt cx="942" cy="500"/>
          </a:xfrm>
        </p:grpSpPr>
        <p:grpSp>
          <p:nvGrpSpPr>
            <p:cNvPr id="35857" name="Group 276"/>
            <p:cNvGrpSpPr>
              <a:grpSpLocks/>
            </p:cNvGrpSpPr>
            <p:nvPr/>
          </p:nvGrpSpPr>
          <p:grpSpPr bwMode="auto">
            <a:xfrm>
              <a:off x="3585" y="2678"/>
              <a:ext cx="408" cy="492"/>
              <a:chOff x="3585" y="2678"/>
              <a:chExt cx="408" cy="492"/>
            </a:xfrm>
          </p:grpSpPr>
          <p:grpSp>
            <p:nvGrpSpPr>
              <p:cNvPr id="35875" name="Group 223"/>
              <p:cNvGrpSpPr>
                <a:grpSpLocks/>
              </p:cNvGrpSpPr>
              <p:nvPr/>
            </p:nvGrpSpPr>
            <p:grpSpPr bwMode="auto">
              <a:xfrm>
                <a:off x="3653" y="2678"/>
                <a:ext cx="272" cy="161"/>
                <a:chOff x="1939" y="3114"/>
                <a:chExt cx="536" cy="144"/>
              </a:xfrm>
            </p:grpSpPr>
            <p:sp>
              <p:nvSpPr>
                <p:cNvPr id="35889" name="Line 224"/>
                <p:cNvSpPr>
                  <a:spLocks noChangeShapeType="1"/>
                </p:cNvSpPr>
                <p:nvPr/>
              </p:nvSpPr>
              <p:spPr bwMode="auto">
                <a:xfrm flipH="1">
                  <a:off x="1939" y="3114"/>
                  <a:ext cx="26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  <p:sp>
              <p:nvSpPr>
                <p:cNvPr id="35890" name="Line 225"/>
                <p:cNvSpPr>
                  <a:spLocks noChangeShapeType="1"/>
                </p:cNvSpPr>
                <p:nvPr/>
              </p:nvSpPr>
              <p:spPr bwMode="auto">
                <a:xfrm>
                  <a:off x="2207" y="3114"/>
                  <a:ext cx="26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35876" name="Group 242"/>
              <p:cNvGrpSpPr>
                <a:grpSpLocks/>
              </p:cNvGrpSpPr>
              <p:nvPr/>
            </p:nvGrpSpPr>
            <p:grpSpPr bwMode="auto">
              <a:xfrm>
                <a:off x="3585" y="2859"/>
                <a:ext cx="408" cy="311"/>
                <a:chOff x="2218" y="2850"/>
                <a:chExt cx="408" cy="311"/>
              </a:xfrm>
            </p:grpSpPr>
            <p:grpSp>
              <p:nvGrpSpPr>
                <p:cNvPr id="35877" name="Group 243"/>
                <p:cNvGrpSpPr>
                  <a:grpSpLocks/>
                </p:cNvGrpSpPr>
                <p:nvPr/>
              </p:nvGrpSpPr>
              <p:grpSpPr bwMode="auto">
                <a:xfrm>
                  <a:off x="2218" y="2850"/>
                  <a:ext cx="131" cy="310"/>
                  <a:chOff x="3360" y="1390"/>
                  <a:chExt cx="131" cy="310"/>
                </a:xfrm>
              </p:grpSpPr>
              <p:grpSp>
                <p:nvGrpSpPr>
                  <p:cNvPr id="35884" name="Group 244"/>
                  <p:cNvGrpSpPr>
                    <a:grpSpLocks/>
                  </p:cNvGrpSpPr>
                  <p:nvPr/>
                </p:nvGrpSpPr>
                <p:grpSpPr bwMode="auto">
                  <a:xfrm>
                    <a:off x="3360" y="1390"/>
                    <a:ext cx="131" cy="185"/>
                    <a:chOff x="2235" y="2982"/>
                    <a:chExt cx="131" cy="185"/>
                  </a:xfrm>
                </p:grpSpPr>
                <p:sp>
                  <p:nvSpPr>
                    <p:cNvPr id="35886" name="Line 2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97" y="3087"/>
                      <a:ext cx="1" cy="80"/>
                    </a:xfrm>
                    <a:prstGeom prst="line">
                      <a:avLst/>
                    </a:prstGeom>
                    <a:noFill/>
                    <a:ln w="1117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5887" name="Line 2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75" y="3145"/>
                      <a:ext cx="43" cy="1"/>
                    </a:xfrm>
                    <a:prstGeom prst="line">
                      <a:avLst/>
                    </a:prstGeom>
                    <a:noFill/>
                    <a:ln w="1117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5888" name="Oval 2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35" y="2982"/>
                      <a:ext cx="131" cy="131"/>
                    </a:xfrm>
                    <a:prstGeom prst="ellipse">
                      <a:avLst/>
                    </a:prstGeom>
                    <a:solidFill>
                      <a:srgbClr val="FF00FF"/>
                    </a:solidFill>
                    <a:ln w="11176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35885" name="Rectangle 248"/>
                  <p:cNvSpPr>
                    <a:spLocks noChangeArrowheads="1"/>
                  </p:cNvSpPr>
                  <p:nvPr/>
                </p:nvSpPr>
                <p:spPr bwMode="auto">
                  <a:xfrm>
                    <a:off x="3365" y="1575"/>
                    <a:ext cx="126" cy="1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/>
                    <a:r>
                      <a:rPr lang="fr-FR" sz="1300">
                        <a:solidFill>
                          <a:srgbClr val="000000"/>
                        </a:solidFill>
                        <a:latin typeface="Impact" pitchFamily="34" charset="0"/>
                      </a:rPr>
                      <a:t>WZ</a:t>
                    </a:r>
                    <a:endParaRPr lang="fr-FR">
                      <a:latin typeface="Impact" pitchFamily="34" charset="0"/>
                    </a:endParaRPr>
                  </a:p>
                </p:txBody>
              </p:sp>
            </p:grpSp>
            <p:grpSp>
              <p:nvGrpSpPr>
                <p:cNvPr id="35878" name="Group 249"/>
                <p:cNvGrpSpPr>
                  <a:grpSpLocks/>
                </p:cNvGrpSpPr>
                <p:nvPr/>
              </p:nvGrpSpPr>
              <p:grpSpPr bwMode="auto">
                <a:xfrm>
                  <a:off x="2495" y="2851"/>
                  <a:ext cx="131" cy="310"/>
                  <a:chOff x="3360" y="1390"/>
                  <a:chExt cx="131" cy="310"/>
                </a:xfrm>
              </p:grpSpPr>
              <p:grpSp>
                <p:nvGrpSpPr>
                  <p:cNvPr id="35879" name="Group 250"/>
                  <p:cNvGrpSpPr>
                    <a:grpSpLocks/>
                  </p:cNvGrpSpPr>
                  <p:nvPr/>
                </p:nvGrpSpPr>
                <p:grpSpPr bwMode="auto">
                  <a:xfrm>
                    <a:off x="3360" y="1390"/>
                    <a:ext cx="131" cy="185"/>
                    <a:chOff x="2235" y="2982"/>
                    <a:chExt cx="131" cy="185"/>
                  </a:xfrm>
                </p:grpSpPr>
                <p:sp>
                  <p:nvSpPr>
                    <p:cNvPr id="35881" name="Line 2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97" y="3087"/>
                      <a:ext cx="1" cy="80"/>
                    </a:xfrm>
                    <a:prstGeom prst="line">
                      <a:avLst/>
                    </a:prstGeom>
                    <a:noFill/>
                    <a:ln w="1117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5882" name="Line 2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75" y="3145"/>
                      <a:ext cx="43" cy="1"/>
                    </a:xfrm>
                    <a:prstGeom prst="line">
                      <a:avLst/>
                    </a:prstGeom>
                    <a:noFill/>
                    <a:ln w="1117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5883" name="Oval 2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35" y="2982"/>
                      <a:ext cx="131" cy="131"/>
                    </a:xfrm>
                    <a:prstGeom prst="ellipse">
                      <a:avLst/>
                    </a:prstGeom>
                    <a:solidFill>
                      <a:srgbClr val="FF00FF"/>
                    </a:solidFill>
                    <a:ln w="11176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35880" name="Rectangle 254"/>
                  <p:cNvSpPr>
                    <a:spLocks noChangeArrowheads="1"/>
                  </p:cNvSpPr>
                  <p:nvPr/>
                </p:nvSpPr>
                <p:spPr bwMode="auto">
                  <a:xfrm>
                    <a:off x="3387" y="1575"/>
                    <a:ext cx="82" cy="1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/>
                    <a:r>
                      <a:rPr lang="fr-FR" sz="1300">
                        <a:solidFill>
                          <a:srgbClr val="0000FF"/>
                        </a:solidFill>
                        <a:latin typeface="Impact" pitchFamily="34" charset="0"/>
                      </a:rPr>
                      <a:t>ZZ</a:t>
                    </a:r>
                    <a:endParaRPr lang="fr-FR">
                      <a:solidFill>
                        <a:srgbClr val="0000FF"/>
                      </a:solidFill>
                      <a:latin typeface="Impact" pitchFamily="34" charset="0"/>
                    </a:endParaRPr>
                  </a:p>
                </p:txBody>
              </p:sp>
            </p:grpSp>
          </p:grpSp>
        </p:grpSp>
        <p:grpSp>
          <p:nvGrpSpPr>
            <p:cNvPr id="35858" name="Group 279"/>
            <p:cNvGrpSpPr>
              <a:grpSpLocks/>
            </p:cNvGrpSpPr>
            <p:nvPr/>
          </p:nvGrpSpPr>
          <p:grpSpPr bwMode="auto">
            <a:xfrm>
              <a:off x="4119" y="2686"/>
              <a:ext cx="408" cy="492"/>
              <a:chOff x="4200" y="2678"/>
              <a:chExt cx="408" cy="492"/>
            </a:xfrm>
          </p:grpSpPr>
          <p:grpSp>
            <p:nvGrpSpPr>
              <p:cNvPr id="35859" name="Group 226"/>
              <p:cNvGrpSpPr>
                <a:grpSpLocks/>
              </p:cNvGrpSpPr>
              <p:nvPr/>
            </p:nvGrpSpPr>
            <p:grpSpPr bwMode="auto">
              <a:xfrm>
                <a:off x="4268" y="2678"/>
                <a:ext cx="272" cy="161"/>
                <a:chOff x="1939" y="3114"/>
                <a:chExt cx="536" cy="144"/>
              </a:xfrm>
            </p:grpSpPr>
            <p:sp>
              <p:nvSpPr>
                <p:cNvPr id="35873" name="Line 227"/>
                <p:cNvSpPr>
                  <a:spLocks noChangeShapeType="1"/>
                </p:cNvSpPr>
                <p:nvPr/>
              </p:nvSpPr>
              <p:spPr bwMode="auto">
                <a:xfrm flipH="1">
                  <a:off x="1939" y="3114"/>
                  <a:ext cx="26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  <p:sp>
              <p:nvSpPr>
                <p:cNvPr id="35874" name="Line 228"/>
                <p:cNvSpPr>
                  <a:spLocks noChangeShapeType="1"/>
                </p:cNvSpPr>
                <p:nvPr/>
              </p:nvSpPr>
              <p:spPr bwMode="auto">
                <a:xfrm>
                  <a:off x="2207" y="3114"/>
                  <a:ext cx="268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fr-FR"/>
                </a:p>
              </p:txBody>
            </p:sp>
          </p:grpSp>
          <p:grpSp>
            <p:nvGrpSpPr>
              <p:cNvPr id="35860" name="Group 255"/>
              <p:cNvGrpSpPr>
                <a:grpSpLocks/>
              </p:cNvGrpSpPr>
              <p:nvPr/>
            </p:nvGrpSpPr>
            <p:grpSpPr bwMode="auto">
              <a:xfrm>
                <a:off x="4200" y="2859"/>
                <a:ext cx="408" cy="311"/>
                <a:chOff x="2218" y="2850"/>
                <a:chExt cx="408" cy="311"/>
              </a:xfrm>
            </p:grpSpPr>
            <p:grpSp>
              <p:nvGrpSpPr>
                <p:cNvPr id="35861" name="Group 256"/>
                <p:cNvGrpSpPr>
                  <a:grpSpLocks/>
                </p:cNvGrpSpPr>
                <p:nvPr/>
              </p:nvGrpSpPr>
              <p:grpSpPr bwMode="auto">
                <a:xfrm>
                  <a:off x="2218" y="2850"/>
                  <a:ext cx="131" cy="310"/>
                  <a:chOff x="3360" y="1390"/>
                  <a:chExt cx="131" cy="310"/>
                </a:xfrm>
              </p:grpSpPr>
              <p:grpSp>
                <p:nvGrpSpPr>
                  <p:cNvPr id="35868" name="Group 257"/>
                  <p:cNvGrpSpPr>
                    <a:grpSpLocks/>
                  </p:cNvGrpSpPr>
                  <p:nvPr/>
                </p:nvGrpSpPr>
                <p:grpSpPr bwMode="auto">
                  <a:xfrm>
                    <a:off x="3360" y="1390"/>
                    <a:ext cx="131" cy="185"/>
                    <a:chOff x="2235" y="2982"/>
                    <a:chExt cx="131" cy="185"/>
                  </a:xfrm>
                </p:grpSpPr>
                <p:sp>
                  <p:nvSpPr>
                    <p:cNvPr id="35870" name="Line 2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97" y="3087"/>
                      <a:ext cx="1" cy="80"/>
                    </a:xfrm>
                    <a:prstGeom prst="line">
                      <a:avLst/>
                    </a:prstGeom>
                    <a:noFill/>
                    <a:ln w="1117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5871" name="Line 2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75" y="3145"/>
                      <a:ext cx="43" cy="1"/>
                    </a:xfrm>
                    <a:prstGeom prst="line">
                      <a:avLst/>
                    </a:prstGeom>
                    <a:noFill/>
                    <a:ln w="1117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5872" name="Oval 2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35" y="2982"/>
                      <a:ext cx="131" cy="131"/>
                    </a:xfrm>
                    <a:prstGeom prst="ellipse">
                      <a:avLst/>
                    </a:prstGeom>
                    <a:solidFill>
                      <a:srgbClr val="FF00FF"/>
                    </a:solidFill>
                    <a:ln w="11176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35869" name="Rectangle 261"/>
                  <p:cNvSpPr>
                    <a:spLocks noChangeArrowheads="1"/>
                  </p:cNvSpPr>
                  <p:nvPr/>
                </p:nvSpPr>
                <p:spPr bwMode="auto">
                  <a:xfrm>
                    <a:off x="3365" y="1575"/>
                    <a:ext cx="126" cy="1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/>
                    <a:r>
                      <a:rPr lang="fr-FR" sz="1300">
                        <a:solidFill>
                          <a:srgbClr val="000000"/>
                        </a:solidFill>
                        <a:latin typeface="Impact" pitchFamily="34" charset="0"/>
                      </a:rPr>
                      <a:t>WZ</a:t>
                    </a:r>
                    <a:endParaRPr lang="fr-FR">
                      <a:latin typeface="Impact" pitchFamily="34" charset="0"/>
                    </a:endParaRPr>
                  </a:p>
                </p:txBody>
              </p:sp>
            </p:grpSp>
            <p:grpSp>
              <p:nvGrpSpPr>
                <p:cNvPr id="35862" name="Group 262"/>
                <p:cNvGrpSpPr>
                  <a:grpSpLocks/>
                </p:cNvGrpSpPr>
                <p:nvPr/>
              </p:nvGrpSpPr>
              <p:grpSpPr bwMode="auto">
                <a:xfrm>
                  <a:off x="2495" y="2851"/>
                  <a:ext cx="131" cy="310"/>
                  <a:chOff x="3360" y="1390"/>
                  <a:chExt cx="131" cy="310"/>
                </a:xfrm>
              </p:grpSpPr>
              <p:grpSp>
                <p:nvGrpSpPr>
                  <p:cNvPr id="35863" name="Group 263"/>
                  <p:cNvGrpSpPr>
                    <a:grpSpLocks/>
                  </p:cNvGrpSpPr>
                  <p:nvPr/>
                </p:nvGrpSpPr>
                <p:grpSpPr bwMode="auto">
                  <a:xfrm>
                    <a:off x="3360" y="1390"/>
                    <a:ext cx="131" cy="185"/>
                    <a:chOff x="2235" y="2982"/>
                    <a:chExt cx="131" cy="185"/>
                  </a:xfrm>
                </p:grpSpPr>
                <p:sp>
                  <p:nvSpPr>
                    <p:cNvPr id="35865" name="Line 2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97" y="3087"/>
                      <a:ext cx="1" cy="80"/>
                    </a:xfrm>
                    <a:prstGeom prst="line">
                      <a:avLst/>
                    </a:prstGeom>
                    <a:noFill/>
                    <a:ln w="1117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5866" name="Line 2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75" y="3145"/>
                      <a:ext cx="43" cy="1"/>
                    </a:xfrm>
                    <a:prstGeom prst="line">
                      <a:avLst/>
                    </a:prstGeom>
                    <a:noFill/>
                    <a:ln w="11176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5867" name="Oval 2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35" y="2982"/>
                      <a:ext cx="131" cy="131"/>
                    </a:xfrm>
                    <a:prstGeom prst="ellipse">
                      <a:avLst/>
                    </a:prstGeom>
                    <a:solidFill>
                      <a:srgbClr val="FF00FF"/>
                    </a:solidFill>
                    <a:ln w="11176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35864" name="Rectangle 267"/>
                  <p:cNvSpPr>
                    <a:spLocks noChangeArrowheads="1"/>
                  </p:cNvSpPr>
                  <p:nvPr/>
                </p:nvSpPr>
                <p:spPr bwMode="auto">
                  <a:xfrm>
                    <a:off x="3387" y="1575"/>
                    <a:ext cx="82" cy="1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/>
                    <a:r>
                      <a:rPr lang="fr-FR" sz="1300">
                        <a:solidFill>
                          <a:srgbClr val="0000FF"/>
                        </a:solidFill>
                        <a:latin typeface="Impact" pitchFamily="34" charset="0"/>
                      </a:rPr>
                      <a:t>ZZ</a:t>
                    </a:r>
                    <a:endParaRPr lang="fr-FR">
                      <a:solidFill>
                        <a:srgbClr val="0000FF"/>
                      </a:solidFill>
                      <a:latin typeface="Impact" pitchFamily="34" charset="0"/>
                    </a:endParaRPr>
                  </a:p>
                </p:txBody>
              </p:sp>
            </p:grpSp>
          </p:grpSp>
        </p:grpSp>
      </p:grpSp>
      <p:sp>
        <p:nvSpPr>
          <p:cNvPr id="44312" name="Text Box 280"/>
          <p:cNvSpPr txBox="1">
            <a:spLocks noChangeArrowheads="1"/>
          </p:cNvSpPr>
          <p:nvPr/>
        </p:nvSpPr>
        <p:spPr bwMode="auto">
          <a:xfrm>
            <a:off x="5889625" y="1020763"/>
            <a:ext cx="2530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z="1200">
                <a:latin typeface="Arial" pitchFamily="34" charset="0"/>
              </a:rPr>
              <a:t>Taylor, D.  1990 </a:t>
            </a:r>
          </a:p>
          <a:p>
            <a:r>
              <a:rPr lang="fr-FR" sz="1200">
                <a:latin typeface="Arial" pitchFamily="34" charset="0"/>
              </a:rPr>
              <a:t>Evolutionary consequences of cytoplasmic sex ratio distorters </a:t>
            </a:r>
            <a:r>
              <a:rPr lang="fr-FR" sz="1200" i="1">
                <a:latin typeface="Arial" pitchFamily="34" charset="0"/>
              </a:rPr>
              <a:t>Evol. Ecol.</a:t>
            </a:r>
            <a:r>
              <a:rPr lang="fr-FR" sz="1200">
                <a:latin typeface="Arial" pitchFamily="34" charset="0"/>
              </a:rPr>
              <a:t> 4:341-346</a:t>
            </a:r>
          </a:p>
        </p:txBody>
      </p:sp>
      <p:sp>
        <p:nvSpPr>
          <p:cNvPr id="35856" name="Espace réservé du numéro de diapositive 19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37820AC9-7D9E-45B9-B867-8449E24CA444}" type="slidenum">
              <a:rPr lang="fr-FR" smtClean="0"/>
              <a:pPr/>
              <a:t>31</a:t>
            </a:fld>
            <a:endParaRPr lang="fr-FR" smtClean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8100"/>
            <a:ext cx="7391400" cy="1143000"/>
          </a:xfrm>
        </p:spPr>
        <p:txBody>
          <a:bodyPr/>
          <a:lstStyle/>
          <a:p>
            <a:pPr eaLnBrk="1" hangingPunct="1"/>
            <a:r>
              <a:rPr lang="fr-FR" sz="3200" i="1" smtClean="0"/>
              <a:t>Wolbachia</a:t>
            </a:r>
            <a:r>
              <a:rPr lang="fr-FR" sz="3200" smtClean="0"/>
              <a:t> chez </a:t>
            </a:r>
            <a:r>
              <a:rPr lang="fr-FR" sz="3200" i="1" smtClean="0"/>
              <a:t>Armadillidium vulgare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8350" y="990600"/>
            <a:ext cx="7391400" cy="762000"/>
          </a:xfrm>
        </p:spPr>
        <p:txBody>
          <a:bodyPr/>
          <a:lstStyle/>
          <a:p>
            <a:pPr eaLnBrk="1" hangingPunct="1"/>
            <a:r>
              <a:rPr lang="fr-FR" smtClean="0"/>
              <a:t>…et observations dans les populations</a:t>
            </a:r>
          </a:p>
        </p:txBody>
      </p:sp>
      <p:pic>
        <p:nvPicPr>
          <p:cNvPr id="45060" name="Picture 4" descr="carteP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752600"/>
            <a:ext cx="5468937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AF99C872-0A3B-4A2E-82AE-73FD43ED7A1A}" type="slidenum">
              <a:rPr lang="fr-FR" smtClean="0"/>
              <a:pPr/>
              <a:t>32</a:t>
            </a:fld>
            <a:endParaRPr lang="fr-FR" smtClean="0"/>
          </a:p>
        </p:txBody>
      </p:sp>
      <p:pic>
        <p:nvPicPr>
          <p:cNvPr id="3687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49" y="4117974"/>
            <a:ext cx="32480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1"/>
          <p:cNvSpPr>
            <a:spLocks noGrp="1"/>
          </p:cNvSpPr>
          <p:nvPr>
            <p:ph type="title"/>
          </p:nvPr>
        </p:nvSpPr>
        <p:spPr>
          <a:xfrm>
            <a:off x="701675" y="111125"/>
            <a:ext cx="3032125" cy="1143000"/>
          </a:xfrm>
        </p:spPr>
        <p:txBody>
          <a:bodyPr/>
          <a:lstStyle/>
          <a:p>
            <a:pPr eaLnBrk="1" hangingPunct="1"/>
            <a:r>
              <a:rPr lang="fr-FR" smtClean="0"/>
              <a:t>Comment ça marche…</a:t>
            </a:r>
          </a:p>
        </p:txBody>
      </p:sp>
      <p:sp>
        <p:nvSpPr>
          <p:cNvPr id="37891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</a:p>
        </p:txBody>
      </p:sp>
      <p:sp>
        <p:nvSpPr>
          <p:cNvPr id="3789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0D54A64E-0E45-42F7-A2F6-FEB8CF3CE38B}" type="slidenum">
              <a:rPr lang="fr-FR" smtClean="0"/>
              <a:pPr/>
              <a:t>33</a:t>
            </a:fld>
            <a:endParaRPr lang="fr-FR" smtClean="0"/>
          </a:p>
        </p:txBody>
      </p:sp>
      <p:grpSp>
        <p:nvGrpSpPr>
          <p:cNvPr id="37893" name="Group 272"/>
          <p:cNvGrpSpPr>
            <a:grpSpLocks/>
          </p:cNvGrpSpPr>
          <p:nvPr/>
        </p:nvGrpSpPr>
        <p:grpSpPr bwMode="auto">
          <a:xfrm>
            <a:off x="2073275" y="203200"/>
            <a:ext cx="6224588" cy="6321425"/>
            <a:chOff x="909" y="128"/>
            <a:chExt cx="3921" cy="3982"/>
          </a:xfrm>
        </p:grpSpPr>
        <p:grpSp>
          <p:nvGrpSpPr>
            <p:cNvPr id="37895" name="Group 38"/>
            <p:cNvGrpSpPr>
              <a:grpSpLocks/>
            </p:cNvGrpSpPr>
            <p:nvPr/>
          </p:nvGrpSpPr>
          <p:grpSpPr bwMode="auto">
            <a:xfrm>
              <a:off x="909" y="1187"/>
              <a:ext cx="835" cy="574"/>
              <a:chOff x="1136" y="1087"/>
              <a:chExt cx="835" cy="574"/>
            </a:xfrm>
          </p:grpSpPr>
          <p:sp>
            <p:nvSpPr>
              <p:cNvPr id="38087" name="Rectangle 39"/>
              <p:cNvSpPr>
                <a:spLocks noChangeArrowheads="1"/>
              </p:cNvSpPr>
              <p:nvPr/>
            </p:nvSpPr>
            <p:spPr bwMode="auto">
              <a:xfrm>
                <a:off x="1420" y="1584"/>
                <a:ext cx="246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800"/>
                  <a:t>Males %</a:t>
                </a:r>
              </a:p>
            </p:txBody>
          </p:sp>
          <p:sp>
            <p:nvSpPr>
              <p:cNvPr id="38088" name="Rectangle 40"/>
              <p:cNvSpPr>
                <a:spLocks noChangeArrowheads="1"/>
              </p:cNvSpPr>
              <p:nvPr/>
            </p:nvSpPr>
            <p:spPr bwMode="auto">
              <a:xfrm>
                <a:off x="1510" y="1243"/>
                <a:ext cx="70" cy="23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89" name="Rectangle 41"/>
              <p:cNvSpPr>
                <a:spLocks noChangeArrowheads="1"/>
              </p:cNvSpPr>
              <p:nvPr/>
            </p:nvSpPr>
            <p:spPr bwMode="auto">
              <a:xfrm>
                <a:off x="1510" y="1243"/>
                <a:ext cx="70" cy="233"/>
              </a:xfrm>
              <a:prstGeom prst="rect">
                <a:avLst/>
              </a:prstGeom>
              <a:solidFill>
                <a:schemeClr val="bg1"/>
              </a:solidFill>
              <a:ln w="4826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90" name="Rectangle 42"/>
              <p:cNvSpPr>
                <a:spLocks noChangeArrowheads="1"/>
              </p:cNvSpPr>
              <p:nvPr/>
            </p:nvSpPr>
            <p:spPr bwMode="auto">
              <a:xfrm>
                <a:off x="1139" y="1283"/>
                <a:ext cx="67" cy="193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91" name="Rectangle 43"/>
              <p:cNvSpPr>
                <a:spLocks noChangeArrowheads="1"/>
              </p:cNvSpPr>
              <p:nvPr/>
            </p:nvSpPr>
            <p:spPr bwMode="auto">
              <a:xfrm>
                <a:off x="1212" y="1361"/>
                <a:ext cx="70" cy="115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92" name="Rectangle 44"/>
              <p:cNvSpPr>
                <a:spLocks noChangeArrowheads="1"/>
              </p:cNvSpPr>
              <p:nvPr/>
            </p:nvSpPr>
            <p:spPr bwMode="auto">
              <a:xfrm>
                <a:off x="1288" y="1439"/>
                <a:ext cx="67" cy="37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93" name="Rectangle 45"/>
              <p:cNvSpPr>
                <a:spLocks noChangeArrowheads="1"/>
              </p:cNvSpPr>
              <p:nvPr/>
            </p:nvSpPr>
            <p:spPr bwMode="auto">
              <a:xfrm>
                <a:off x="1437" y="1398"/>
                <a:ext cx="67" cy="78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94" name="Rectangle 46"/>
              <p:cNvSpPr>
                <a:spLocks noChangeArrowheads="1"/>
              </p:cNvSpPr>
              <p:nvPr/>
            </p:nvSpPr>
            <p:spPr bwMode="auto">
              <a:xfrm>
                <a:off x="1510" y="1165"/>
                <a:ext cx="70" cy="78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95" name="Rectangle 47"/>
              <p:cNvSpPr>
                <a:spLocks noChangeArrowheads="1"/>
              </p:cNvSpPr>
              <p:nvPr/>
            </p:nvSpPr>
            <p:spPr bwMode="auto">
              <a:xfrm>
                <a:off x="1586" y="1439"/>
                <a:ext cx="67" cy="37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96" name="Rectangle 48"/>
              <p:cNvSpPr>
                <a:spLocks noChangeArrowheads="1"/>
              </p:cNvSpPr>
              <p:nvPr/>
            </p:nvSpPr>
            <p:spPr bwMode="auto">
              <a:xfrm>
                <a:off x="1808" y="1398"/>
                <a:ext cx="70" cy="78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97" name="Rectangle 49"/>
              <p:cNvSpPr>
                <a:spLocks noChangeArrowheads="1"/>
              </p:cNvSpPr>
              <p:nvPr/>
            </p:nvSpPr>
            <p:spPr bwMode="auto">
              <a:xfrm>
                <a:off x="1885" y="1283"/>
                <a:ext cx="66" cy="193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98" name="Line 50"/>
              <p:cNvSpPr>
                <a:spLocks noChangeShapeType="1"/>
              </p:cNvSpPr>
              <p:nvPr/>
            </p:nvSpPr>
            <p:spPr bwMode="auto">
              <a:xfrm>
                <a:off x="1136" y="1087"/>
                <a:ext cx="0" cy="38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99" name="Line 51"/>
              <p:cNvSpPr>
                <a:spLocks noChangeShapeType="1"/>
              </p:cNvSpPr>
              <p:nvPr/>
            </p:nvSpPr>
            <p:spPr bwMode="auto">
              <a:xfrm>
                <a:off x="1136" y="1476"/>
                <a:ext cx="818" cy="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100" name="Line 52"/>
              <p:cNvSpPr>
                <a:spLocks noChangeShapeType="1"/>
              </p:cNvSpPr>
              <p:nvPr/>
            </p:nvSpPr>
            <p:spPr bwMode="auto">
              <a:xfrm flipV="1">
                <a:off x="1136" y="1476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101" name="Line 53"/>
              <p:cNvSpPr>
                <a:spLocks noChangeShapeType="1"/>
              </p:cNvSpPr>
              <p:nvPr/>
            </p:nvSpPr>
            <p:spPr bwMode="auto">
              <a:xfrm flipV="1">
                <a:off x="1209" y="1476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102" name="Line 54"/>
              <p:cNvSpPr>
                <a:spLocks noChangeShapeType="1"/>
              </p:cNvSpPr>
              <p:nvPr/>
            </p:nvSpPr>
            <p:spPr bwMode="auto">
              <a:xfrm flipV="1">
                <a:off x="1285" y="1476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103" name="Line 55"/>
              <p:cNvSpPr>
                <a:spLocks noChangeShapeType="1"/>
              </p:cNvSpPr>
              <p:nvPr/>
            </p:nvSpPr>
            <p:spPr bwMode="auto">
              <a:xfrm flipV="1">
                <a:off x="1358" y="1476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104" name="Line 56"/>
              <p:cNvSpPr>
                <a:spLocks noChangeShapeType="1"/>
              </p:cNvSpPr>
              <p:nvPr/>
            </p:nvSpPr>
            <p:spPr bwMode="auto">
              <a:xfrm flipV="1">
                <a:off x="1434" y="1476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105" name="Line 57"/>
              <p:cNvSpPr>
                <a:spLocks noChangeShapeType="1"/>
              </p:cNvSpPr>
              <p:nvPr/>
            </p:nvSpPr>
            <p:spPr bwMode="auto">
              <a:xfrm flipV="1">
                <a:off x="1507" y="1476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106" name="Line 58"/>
              <p:cNvSpPr>
                <a:spLocks noChangeShapeType="1"/>
              </p:cNvSpPr>
              <p:nvPr/>
            </p:nvSpPr>
            <p:spPr bwMode="auto">
              <a:xfrm flipV="1">
                <a:off x="1583" y="1476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107" name="Line 59"/>
              <p:cNvSpPr>
                <a:spLocks noChangeShapeType="1"/>
              </p:cNvSpPr>
              <p:nvPr/>
            </p:nvSpPr>
            <p:spPr bwMode="auto">
              <a:xfrm flipV="1">
                <a:off x="1656" y="1476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108" name="Line 60"/>
              <p:cNvSpPr>
                <a:spLocks noChangeShapeType="1"/>
              </p:cNvSpPr>
              <p:nvPr/>
            </p:nvSpPr>
            <p:spPr bwMode="auto">
              <a:xfrm flipV="1">
                <a:off x="1732" y="1476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109" name="Line 61"/>
              <p:cNvSpPr>
                <a:spLocks noChangeShapeType="1"/>
              </p:cNvSpPr>
              <p:nvPr/>
            </p:nvSpPr>
            <p:spPr bwMode="auto">
              <a:xfrm flipV="1">
                <a:off x="1805" y="1476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110" name="Line 62"/>
              <p:cNvSpPr>
                <a:spLocks noChangeShapeType="1"/>
              </p:cNvSpPr>
              <p:nvPr/>
            </p:nvSpPr>
            <p:spPr bwMode="auto">
              <a:xfrm flipV="1">
                <a:off x="1881" y="1476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111" name="Line 63"/>
              <p:cNvSpPr>
                <a:spLocks noChangeShapeType="1"/>
              </p:cNvSpPr>
              <p:nvPr/>
            </p:nvSpPr>
            <p:spPr bwMode="auto">
              <a:xfrm flipV="1">
                <a:off x="1954" y="1476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112" name="Rectangle 64"/>
              <p:cNvSpPr>
                <a:spLocks noChangeArrowheads="1"/>
              </p:cNvSpPr>
              <p:nvPr/>
            </p:nvSpPr>
            <p:spPr bwMode="auto">
              <a:xfrm>
                <a:off x="1161" y="1528"/>
                <a:ext cx="31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700"/>
                  <a:t>0</a:t>
                </a:r>
                <a:endParaRPr lang="fr-FR"/>
              </a:p>
            </p:txBody>
          </p:sp>
          <p:sp>
            <p:nvSpPr>
              <p:cNvPr id="38113" name="Rectangle 65"/>
              <p:cNvSpPr>
                <a:spLocks noChangeArrowheads="1"/>
              </p:cNvSpPr>
              <p:nvPr/>
            </p:nvSpPr>
            <p:spPr bwMode="auto">
              <a:xfrm>
                <a:off x="1520" y="1528"/>
                <a:ext cx="62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700"/>
                  <a:t>50</a:t>
                </a:r>
                <a:endParaRPr lang="fr-FR"/>
              </a:p>
            </p:txBody>
          </p:sp>
          <p:sp>
            <p:nvSpPr>
              <p:cNvPr id="38114" name="Rectangle 66"/>
              <p:cNvSpPr>
                <a:spLocks noChangeArrowheads="1"/>
              </p:cNvSpPr>
              <p:nvPr/>
            </p:nvSpPr>
            <p:spPr bwMode="auto">
              <a:xfrm>
                <a:off x="1878" y="1528"/>
                <a:ext cx="93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700"/>
                  <a:t>100</a:t>
                </a:r>
                <a:endParaRPr lang="fr-FR"/>
              </a:p>
            </p:txBody>
          </p:sp>
        </p:grpSp>
        <p:sp>
          <p:nvSpPr>
            <p:cNvPr id="37896" name="Rectangle 67"/>
            <p:cNvSpPr>
              <a:spLocks noChangeArrowheads="1"/>
            </p:cNvSpPr>
            <p:nvPr/>
          </p:nvSpPr>
          <p:spPr bwMode="auto">
            <a:xfrm>
              <a:off x="941" y="844"/>
              <a:ext cx="771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000" dirty="0">
                  <a:cs typeface="Arial" pitchFamily="34" charset="0"/>
                </a:rPr>
                <a:t>Stable integration of </a:t>
              </a:r>
              <a:r>
                <a:rPr lang="en-US" sz="1000" i="1" dirty="0">
                  <a:cs typeface="Arial" pitchFamily="34" charset="0"/>
                </a:rPr>
                <a:t>f</a:t>
              </a:r>
              <a:r>
                <a:rPr lang="en-US" sz="1000" dirty="0">
                  <a:cs typeface="Arial" pitchFamily="34" charset="0"/>
                </a:rPr>
                <a:t> into the host genome</a:t>
              </a:r>
            </a:p>
          </p:txBody>
        </p:sp>
        <p:grpSp>
          <p:nvGrpSpPr>
            <p:cNvPr id="37897" name="Group 68"/>
            <p:cNvGrpSpPr>
              <a:grpSpLocks noChangeAspect="1"/>
            </p:cNvGrpSpPr>
            <p:nvPr/>
          </p:nvGrpSpPr>
          <p:grpSpPr bwMode="auto">
            <a:xfrm>
              <a:off x="1774" y="900"/>
              <a:ext cx="277" cy="898"/>
              <a:chOff x="4800" y="482"/>
              <a:chExt cx="561" cy="1795"/>
            </a:xfrm>
          </p:grpSpPr>
          <p:grpSp>
            <p:nvGrpSpPr>
              <p:cNvPr id="38077" name="Group 69"/>
              <p:cNvGrpSpPr>
                <a:grpSpLocks noChangeAspect="1"/>
              </p:cNvGrpSpPr>
              <p:nvPr/>
            </p:nvGrpSpPr>
            <p:grpSpPr bwMode="auto">
              <a:xfrm>
                <a:off x="4959" y="482"/>
                <a:ext cx="91" cy="1360"/>
                <a:chOff x="612" y="618"/>
                <a:chExt cx="91" cy="1360"/>
              </a:xfrm>
            </p:grpSpPr>
            <p:sp>
              <p:nvSpPr>
                <p:cNvPr id="38085" name="AutoShape 70"/>
                <p:cNvSpPr>
                  <a:spLocks noChangeAspect="1" noChangeArrowheads="1"/>
                </p:cNvSpPr>
                <p:nvPr/>
              </p:nvSpPr>
              <p:spPr bwMode="auto">
                <a:xfrm>
                  <a:off x="612" y="1298"/>
                  <a:ext cx="91" cy="680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8086" name="AutoShape 71"/>
                <p:cNvSpPr>
                  <a:spLocks noChangeAspect="1" noChangeArrowheads="1"/>
                </p:cNvSpPr>
                <p:nvPr/>
              </p:nvSpPr>
              <p:spPr bwMode="auto">
                <a:xfrm>
                  <a:off x="612" y="618"/>
                  <a:ext cx="91" cy="680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38078" name="Group 72"/>
              <p:cNvGrpSpPr>
                <a:grpSpLocks noChangeAspect="1"/>
              </p:cNvGrpSpPr>
              <p:nvPr/>
            </p:nvGrpSpPr>
            <p:grpSpPr bwMode="auto">
              <a:xfrm>
                <a:off x="5115" y="482"/>
                <a:ext cx="91" cy="1360"/>
                <a:chOff x="612" y="618"/>
                <a:chExt cx="91" cy="1360"/>
              </a:xfrm>
            </p:grpSpPr>
            <p:sp>
              <p:nvSpPr>
                <p:cNvPr id="38083" name="AutoShape 73"/>
                <p:cNvSpPr>
                  <a:spLocks noChangeAspect="1" noChangeArrowheads="1"/>
                </p:cNvSpPr>
                <p:nvPr/>
              </p:nvSpPr>
              <p:spPr bwMode="auto">
                <a:xfrm>
                  <a:off x="612" y="1298"/>
                  <a:ext cx="91" cy="680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8084" name="AutoShape 74"/>
                <p:cNvSpPr>
                  <a:spLocks noChangeAspect="1" noChangeArrowheads="1"/>
                </p:cNvSpPr>
                <p:nvPr/>
              </p:nvSpPr>
              <p:spPr bwMode="auto">
                <a:xfrm>
                  <a:off x="612" y="618"/>
                  <a:ext cx="91" cy="680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38079" name="Text Box 75"/>
              <p:cNvSpPr txBox="1">
                <a:spLocks noChangeAspect="1" noChangeArrowheads="1"/>
              </p:cNvSpPr>
              <p:nvPr/>
            </p:nvSpPr>
            <p:spPr bwMode="auto">
              <a:xfrm>
                <a:off x="4800" y="1931"/>
                <a:ext cx="561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9pPr>
              </a:lstStyle>
              <a:p>
                <a:r>
                  <a:rPr lang="fr-FR" sz="1200"/>
                  <a:t>Z Z</a:t>
                </a:r>
                <a:r>
                  <a:rPr lang="fr-FR" sz="1200" i="1" baseline="-25000"/>
                  <a:t>f</a:t>
                </a:r>
              </a:p>
            </p:txBody>
          </p:sp>
          <p:sp>
            <p:nvSpPr>
              <p:cNvPr id="38080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4960" y="521"/>
                <a:ext cx="90" cy="45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8081" name="Rectangle 77"/>
              <p:cNvSpPr>
                <a:spLocks noChangeAspect="1" noChangeArrowheads="1"/>
              </p:cNvSpPr>
              <p:nvPr/>
            </p:nvSpPr>
            <p:spPr bwMode="auto">
              <a:xfrm>
                <a:off x="5115" y="527"/>
                <a:ext cx="90" cy="45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8082" name="Rectangle 78" descr="20 %"/>
              <p:cNvSpPr>
                <a:spLocks noChangeAspect="1" noChangeArrowheads="1"/>
              </p:cNvSpPr>
              <p:nvPr/>
            </p:nvSpPr>
            <p:spPr bwMode="auto">
              <a:xfrm>
                <a:off x="5113" y="885"/>
                <a:ext cx="90" cy="45"/>
              </a:xfrm>
              <a:prstGeom prst="rect">
                <a:avLst/>
              </a:prstGeom>
              <a:pattFill prst="pct20">
                <a:fgClr>
                  <a:schemeClr val="accent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37898" name="Group 79"/>
            <p:cNvGrpSpPr>
              <a:grpSpLocks/>
            </p:cNvGrpSpPr>
            <p:nvPr/>
          </p:nvGrpSpPr>
          <p:grpSpPr bwMode="auto">
            <a:xfrm>
              <a:off x="930" y="2568"/>
              <a:ext cx="835" cy="595"/>
              <a:chOff x="1080" y="2413"/>
              <a:chExt cx="835" cy="595"/>
            </a:xfrm>
          </p:grpSpPr>
          <p:sp>
            <p:nvSpPr>
              <p:cNvPr id="38050" name="Rectangle 80"/>
              <p:cNvSpPr>
                <a:spLocks noChangeArrowheads="1"/>
              </p:cNvSpPr>
              <p:nvPr/>
            </p:nvSpPr>
            <p:spPr bwMode="auto">
              <a:xfrm>
                <a:off x="1083" y="2454"/>
                <a:ext cx="67" cy="348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51" name="Rectangle 81"/>
              <p:cNvSpPr>
                <a:spLocks noChangeArrowheads="1"/>
              </p:cNvSpPr>
              <p:nvPr/>
            </p:nvSpPr>
            <p:spPr bwMode="auto">
              <a:xfrm>
                <a:off x="1156" y="2646"/>
                <a:ext cx="70" cy="156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52" name="Rectangle 82"/>
              <p:cNvSpPr>
                <a:spLocks noChangeArrowheads="1"/>
              </p:cNvSpPr>
              <p:nvPr/>
            </p:nvSpPr>
            <p:spPr bwMode="auto">
              <a:xfrm>
                <a:off x="1232" y="2687"/>
                <a:ext cx="67" cy="115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53" name="Rectangle 83"/>
              <p:cNvSpPr>
                <a:spLocks noChangeArrowheads="1"/>
              </p:cNvSpPr>
              <p:nvPr/>
            </p:nvSpPr>
            <p:spPr bwMode="auto">
              <a:xfrm>
                <a:off x="1381" y="2687"/>
                <a:ext cx="67" cy="115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54" name="Rectangle 84"/>
              <p:cNvSpPr>
                <a:spLocks noChangeArrowheads="1"/>
              </p:cNvSpPr>
              <p:nvPr/>
            </p:nvSpPr>
            <p:spPr bwMode="auto">
              <a:xfrm>
                <a:off x="1454" y="2646"/>
                <a:ext cx="70" cy="156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55" name="Rectangle 85"/>
              <p:cNvSpPr>
                <a:spLocks noChangeArrowheads="1"/>
              </p:cNvSpPr>
              <p:nvPr/>
            </p:nvSpPr>
            <p:spPr bwMode="auto">
              <a:xfrm>
                <a:off x="1530" y="2724"/>
                <a:ext cx="67" cy="78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56" name="Rectangle 86"/>
              <p:cNvSpPr>
                <a:spLocks noChangeArrowheads="1"/>
              </p:cNvSpPr>
              <p:nvPr/>
            </p:nvSpPr>
            <p:spPr bwMode="auto">
              <a:xfrm>
                <a:off x="1680" y="2765"/>
                <a:ext cx="66" cy="37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57" name="Rectangle 87"/>
              <p:cNvSpPr>
                <a:spLocks noChangeArrowheads="1"/>
              </p:cNvSpPr>
              <p:nvPr/>
            </p:nvSpPr>
            <p:spPr bwMode="auto">
              <a:xfrm>
                <a:off x="1753" y="2646"/>
                <a:ext cx="69" cy="156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58" name="Rectangle 88"/>
              <p:cNvSpPr>
                <a:spLocks noChangeArrowheads="1"/>
              </p:cNvSpPr>
              <p:nvPr/>
            </p:nvSpPr>
            <p:spPr bwMode="auto">
              <a:xfrm>
                <a:off x="1829" y="2491"/>
                <a:ext cx="66" cy="311"/>
              </a:xfrm>
              <a:prstGeom prst="rect">
                <a:avLst/>
              </a:prstGeom>
              <a:solidFill>
                <a:schemeClr val="accent1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59" name="Line 89"/>
              <p:cNvSpPr>
                <a:spLocks noChangeShapeType="1"/>
              </p:cNvSpPr>
              <p:nvPr/>
            </p:nvSpPr>
            <p:spPr bwMode="auto">
              <a:xfrm>
                <a:off x="1080" y="2413"/>
                <a:ext cx="0" cy="38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60" name="Line 90"/>
              <p:cNvSpPr>
                <a:spLocks noChangeShapeType="1"/>
              </p:cNvSpPr>
              <p:nvPr/>
            </p:nvSpPr>
            <p:spPr bwMode="auto">
              <a:xfrm>
                <a:off x="1080" y="2802"/>
                <a:ext cx="819" cy="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61" name="Line 91"/>
              <p:cNvSpPr>
                <a:spLocks noChangeShapeType="1"/>
              </p:cNvSpPr>
              <p:nvPr/>
            </p:nvSpPr>
            <p:spPr bwMode="auto">
              <a:xfrm flipV="1">
                <a:off x="1080" y="2802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62" name="Line 92"/>
              <p:cNvSpPr>
                <a:spLocks noChangeShapeType="1"/>
              </p:cNvSpPr>
              <p:nvPr/>
            </p:nvSpPr>
            <p:spPr bwMode="auto">
              <a:xfrm flipV="1">
                <a:off x="1153" y="2802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63" name="Line 93"/>
              <p:cNvSpPr>
                <a:spLocks noChangeShapeType="1"/>
              </p:cNvSpPr>
              <p:nvPr/>
            </p:nvSpPr>
            <p:spPr bwMode="auto">
              <a:xfrm flipV="1">
                <a:off x="1229" y="2802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64" name="Line 94"/>
              <p:cNvSpPr>
                <a:spLocks noChangeShapeType="1"/>
              </p:cNvSpPr>
              <p:nvPr/>
            </p:nvSpPr>
            <p:spPr bwMode="auto">
              <a:xfrm flipV="1">
                <a:off x="1302" y="2802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65" name="Line 95"/>
              <p:cNvSpPr>
                <a:spLocks noChangeShapeType="1"/>
              </p:cNvSpPr>
              <p:nvPr/>
            </p:nvSpPr>
            <p:spPr bwMode="auto">
              <a:xfrm flipV="1">
                <a:off x="1378" y="2802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66" name="Line 96"/>
              <p:cNvSpPr>
                <a:spLocks noChangeShapeType="1"/>
              </p:cNvSpPr>
              <p:nvPr/>
            </p:nvSpPr>
            <p:spPr bwMode="auto">
              <a:xfrm flipV="1">
                <a:off x="1451" y="2802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67" name="Line 97"/>
              <p:cNvSpPr>
                <a:spLocks noChangeShapeType="1"/>
              </p:cNvSpPr>
              <p:nvPr/>
            </p:nvSpPr>
            <p:spPr bwMode="auto">
              <a:xfrm flipV="1">
                <a:off x="1527" y="2802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68" name="Line 98"/>
              <p:cNvSpPr>
                <a:spLocks noChangeShapeType="1"/>
              </p:cNvSpPr>
              <p:nvPr/>
            </p:nvSpPr>
            <p:spPr bwMode="auto">
              <a:xfrm flipV="1">
                <a:off x="1600" y="2802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69" name="Line 99"/>
              <p:cNvSpPr>
                <a:spLocks noChangeShapeType="1"/>
              </p:cNvSpPr>
              <p:nvPr/>
            </p:nvSpPr>
            <p:spPr bwMode="auto">
              <a:xfrm flipV="1">
                <a:off x="1676" y="2802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70" name="Line 100"/>
              <p:cNvSpPr>
                <a:spLocks noChangeShapeType="1"/>
              </p:cNvSpPr>
              <p:nvPr/>
            </p:nvSpPr>
            <p:spPr bwMode="auto">
              <a:xfrm flipV="1">
                <a:off x="1749" y="2802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71" name="Line 101"/>
              <p:cNvSpPr>
                <a:spLocks noChangeShapeType="1"/>
              </p:cNvSpPr>
              <p:nvPr/>
            </p:nvSpPr>
            <p:spPr bwMode="auto">
              <a:xfrm flipV="1">
                <a:off x="1826" y="2802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72" name="Line 102"/>
              <p:cNvSpPr>
                <a:spLocks noChangeShapeType="1"/>
              </p:cNvSpPr>
              <p:nvPr/>
            </p:nvSpPr>
            <p:spPr bwMode="auto">
              <a:xfrm flipV="1">
                <a:off x="1899" y="2802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73" name="Rectangle 103"/>
              <p:cNvSpPr>
                <a:spLocks noChangeArrowheads="1"/>
              </p:cNvSpPr>
              <p:nvPr/>
            </p:nvSpPr>
            <p:spPr bwMode="auto">
              <a:xfrm>
                <a:off x="1105" y="2853"/>
                <a:ext cx="31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700"/>
                  <a:t>0</a:t>
                </a:r>
              </a:p>
            </p:txBody>
          </p:sp>
          <p:sp>
            <p:nvSpPr>
              <p:cNvPr id="38074" name="Rectangle 104"/>
              <p:cNvSpPr>
                <a:spLocks noChangeArrowheads="1"/>
              </p:cNvSpPr>
              <p:nvPr/>
            </p:nvSpPr>
            <p:spPr bwMode="auto">
              <a:xfrm>
                <a:off x="1464" y="2853"/>
                <a:ext cx="62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700"/>
                  <a:t>50</a:t>
                </a:r>
              </a:p>
            </p:txBody>
          </p:sp>
          <p:sp>
            <p:nvSpPr>
              <p:cNvPr id="38075" name="Rectangle 105"/>
              <p:cNvSpPr>
                <a:spLocks noChangeArrowheads="1"/>
              </p:cNvSpPr>
              <p:nvPr/>
            </p:nvSpPr>
            <p:spPr bwMode="auto">
              <a:xfrm>
                <a:off x="1822" y="2853"/>
                <a:ext cx="93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700"/>
                  <a:t>100</a:t>
                </a:r>
                <a:endParaRPr lang="fr-FR"/>
              </a:p>
            </p:txBody>
          </p:sp>
          <p:sp>
            <p:nvSpPr>
              <p:cNvPr id="38076" name="Rectangle 106"/>
              <p:cNvSpPr>
                <a:spLocks noChangeArrowheads="1"/>
              </p:cNvSpPr>
              <p:nvPr/>
            </p:nvSpPr>
            <p:spPr bwMode="auto">
              <a:xfrm>
                <a:off x="1364" y="2931"/>
                <a:ext cx="246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800"/>
                  <a:t>Males %</a:t>
                </a:r>
              </a:p>
            </p:txBody>
          </p:sp>
        </p:grpSp>
        <p:grpSp>
          <p:nvGrpSpPr>
            <p:cNvPr id="37899" name="Group 107"/>
            <p:cNvGrpSpPr>
              <a:grpSpLocks/>
            </p:cNvGrpSpPr>
            <p:nvPr/>
          </p:nvGrpSpPr>
          <p:grpSpPr bwMode="auto">
            <a:xfrm>
              <a:off x="1868" y="2387"/>
              <a:ext cx="244" cy="816"/>
              <a:chOff x="2039" y="2245"/>
              <a:chExt cx="244" cy="816"/>
            </a:xfrm>
          </p:grpSpPr>
          <p:grpSp>
            <p:nvGrpSpPr>
              <p:cNvPr id="38041" name="Group 108"/>
              <p:cNvGrpSpPr>
                <a:grpSpLocks noChangeAspect="1"/>
              </p:cNvGrpSpPr>
              <p:nvPr/>
            </p:nvGrpSpPr>
            <p:grpSpPr bwMode="auto">
              <a:xfrm>
                <a:off x="2097" y="2245"/>
                <a:ext cx="46" cy="684"/>
                <a:chOff x="612" y="618"/>
                <a:chExt cx="91" cy="1360"/>
              </a:xfrm>
            </p:grpSpPr>
            <p:sp>
              <p:nvSpPr>
                <p:cNvPr id="38048" name="AutoShape 109"/>
                <p:cNvSpPr>
                  <a:spLocks noChangeAspect="1" noChangeArrowheads="1"/>
                </p:cNvSpPr>
                <p:nvPr/>
              </p:nvSpPr>
              <p:spPr bwMode="auto">
                <a:xfrm>
                  <a:off x="612" y="1298"/>
                  <a:ext cx="91" cy="680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8049" name="AutoShape 110"/>
                <p:cNvSpPr>
                  <a:spLocks noChangeAspect="1" noChangeArrowheads="1"/>
                </p:cNvSpPr>
                <p:nvPr/>
              </p:nvSpPr>
              <p:spPr bwMode="auto">
                <a:xfrm>
                  <a:off x="612" y="618"/>
                  <a:ext cx="91" cy="680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38042" name="Group 111"/>
              <p:cNvGrpSpPr>
                <a:grpSpLocks noChangeAspect="1"/>
              </p:cNvGrpSpPr>
              <p:nvPr/>
            </p:nvGrpSpPr>
            <p:grpSpPr bwMode="auto">
              <a:xfrm>
                <a:off x="2179" y="2245"/>
                <a:ext cx="46" cy="684"/>
                <a:chOff x="612" y="618"/>
                <a:chExt cx="91" cy="1360"/>
              </a:xfrm>
            </p:grpSpPr>
            <p:sp>
              <p:nvSpPr>
                <p:cNvPr id="38046" name="AutoShape 112"/>
                <p:cNvSpPr>
                  <a:spLocks noChangeAspect="1" noChangeArrowheads="1"/>
                </p:cNvSpPr>
                <p:nvPr/>
              </p:nvSpPr>
              <p:spPr bwMode="auto">
                <a:xfrm>
                  <a:off x="612" y="1298"/>
                  <a:ext cx="91" cy="680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8047" name="AutoShape 113"/>
                <p:cNvSpPr>
                  <a:spLocks noChangeAspect="1" noChangeArrowheads="1"/>
                </p:cNvSpPr>
                <p:nvPr/>
              </p:nvSpPr>
              <p:spPr bwMode="auto">
                <a:xfrm>
                  <a:off x="612" y="618"/>
                  <a:ext cx="91" cy="680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38043" name="Text Box 114"/>
              <p:cNvSpPr txBox="1">
                <a:spLocks noChangeAspect="1" noChangeArrowheads="1"/>
              </p:cNvSpPr>
              <p:nvPr/>
            </p:nvSpPr>
            <p:spPr bwMode="auto">
              <a:xfrm>
                <a:off x="2039" y="2907"/>
                <a:ext cx="24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9pPr>
              </a:lstStyle>
              <a:p>
                <a:r>
                  <a:rPr lang="fr-FR" sz="1000"/>
                  <a:t>A A</a:t>
                </a:r>
              </a:p>
            </p:txBody>
          </p:sp>
          <p:sp>
            <p:nvSpPr>
              <p:cNvPr id="38044" name="Rectangle 115"/>
              <p:cNvSpPr>
                <a:spLocks noChangeAspect="1" noChangeArrowheads="1"/>
              </p:cNvSpPr>
              <p:nvPr/>
            </p:nvSpPr>
            <p:spPr bwMode="auto">
              <a:xfrm>
                <a:off x="2180" y="2359"/>
                <a:ext cx="45" cy="4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r>
                  <a:rPr lang="fr-FR" sz="400" b="1"/>
                  <a:t>m</a:t>
                </a:r>
              </a:p>
            </p:txBody>
          </p:sp>
          <p:sp>
            <p:nvSpPr>
              <p:cNvPr id="38045" name="Rectangle 116"/>
              <p:cNvSpPr>
                <a:spLocks noChangeAspect="1" noChangeArrowheads="1"/>
              </p:cNvSpPr>
              <p:nvPr/>
            </p:nvSpPr>
            <p:spPr bwMode="auto">
              <a:xfrm>
                <a:off x="2098" y="2359"/>
                <a:ext cx="45" cy="4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 anchor="ctr"/>
              <a:lstStyle/>
              <a:p>
                <a:r>
                  <a:rPr lang="fr-FR" sz="400" b="1"/>
                  <a:t>M</a:t>
                </a:r>
              </a:p>
            </p:txBody>
          </p:sp>
        </p:grpSp>
        <p:sp>
          <p:nvSpPr>
            <p:cNvPr id="37900" name="Rectangle 117"/>
            <p:cNvSpPr>
              <a:spLocks noChangeArrowheads="1"/>
            </p:cNvSpPr>
            <p:nvPr/>
          </p:nvSpPr>
          <p:spPr bwMode="auto">
            <a:xfrm>
              <a:off x="962" y="2341"/>
              <a:ext cx="771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000">
                  <a:cs typeface="Arial" pitchFamily="34" charset="0"/>
                </a:rPr>
                <a:t>Selection of masculinizing genes</a:t>
              </a:r>
            </a:p>
          </p:txBody>
        </p:sp>
        <p:grpSp>
          <p:nvGrpSpPr>
            <p:cNvPr id="37901" name="Group 118"/>
            <p:cNvGrpSpPr>
              <a:grpSpLocks/>
            </p:cNvGrpSpPr>
            <p:nvPr/>
          </p:nvGrpSpPr>
          <p:grpSpPr bwMode="auto">
            <a:xfrm>
              <a:off x="2395" y="382"/>
              <a:ext cx="834" cy="508"/>
              <a:chOff x="2488" y="490"/>
              <a:chExt cx="834" cy="508"/>
            </a:xfrm>
          </p:grpSpPr>
          <p:sp>
            <p:nvSpPr>
              <p:cNvPr id="38018" name="Rectangle 119"/>
              <p:cNvSpPr>
                <a:spLocks noChangeArrowheads="1"/>
              </p:cNvSpPr>
              <p:nvPr/>
            </p:nvSpPr>
            <p:spPr bwMode="auto">
              <a:xfrm>
                <a:off x="2789" y="723"/>
                <a:ext cx="67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19" name="Rectangle 120"/>
              <p:cNvSpPr>
                <a:spLocks noChangeArrowheads="1"/>
              </p:cNvSpPr>
              <p:nvPr/>
            </p:nvSpPr>
            <p:spPr bwMode="auto">
              <a:xfrm>
                <a:off x="2789" y="723"/>
                <a:ext cx="67" cy="156"/>
              </a:xfrm>
              <a:prstGeom prst="rect">
                <a:avLst/>
              </a:prstGeom>
              <a:solidFill>
                <a:schemeClr val="bg1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20" name="Rectangle 121"/>
              <p:cNvSpPr>
                <a:spLocks noChangeArrowheads="1"/>
              </p:cNvSpPr>
              <p:nvPr/>
            </p:nvSpPr>
            <p:spPr bwMode="auto">
              <a:xfrm>
                <a:off x="2862" y="531"/>
                <a:ext cx="70" cy="34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21" name="Rectangle 122"/>
              <p:cNvSpPr>
                <a:spLocks noChangeArrowheads="1"/>
              </p:cNvSpPr>
              <p:nvPr/>
            </p:nvSpPr>
            <p:spPr bwMode="auto">
              <a:xfrm>
                <a:off x="2862" y="531"/>
                <a:ext cx="70" cy="348"/>
              </a:xfrm>
              <a:prstGeom prst="rect">
                <a:avLst/>
              </a:prstGeom>
              <a:solidFill>
                <a:schemeClr val="bg1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22" name="Rectangle 123"/>
              <p:cNvSpPr>
                <a:spLocks noChangeArrowheads="1"/>
              </p:cNvSpPr>
              <p:nvPr/>
            </p:nvSpPr>
            <p:spPr bwMode="auto">
              <a:xfrm>
                <a:off x="2938" y="764"/>
                <a:ext cx="67" cy="11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23" name="Rectangle 124"/>
              <p:cNvSpPr>
                <a:spLocks noChangeArrowheads="1"/>
              </p:cNvSpPr>
              <p:nvPr/>
            </p:nvSpPr>
            <p:spPr bwMode="auto">
              <a:xfrm>
                <a:off x="2938" y="764"/>
                <a:ext cx="67" cy="115"/>
              </a:xfrm>
              <a:prstGeom prst="rect">
                <a:avLst/>
              </a:prstGeom>
              <a:solidFill>
                <a:schemeClr val="bg1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24" name="Line 125"/>
              <p:cNvSpPr>
                <a:spLocks noChangeShapeType="1"/>
              </p:cNvSpPr>
              <p:nvPr/>
            </p:nvSpPr>
            <p:spPr bwMode="auto">
              <a:xfrm>
                <a:off x="2488" y="490"/>
                <a:ext cx="0" cy="38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25" name="Line 126"/>
              <p:cNvSpPr>
                <a:spLocks noChangeShapeType="1"/>
              </p:cNvSpPr>
              <p:nvPr/>
            </p:nvSpPr>
            <p:spPr bwMode="auto">
              <a:xfrm>
                <a:off x="2488" y="879"/>
                <a:ext cx="818" cy="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26" name="Line 127"/>
              <p:cNvSpPr>
                <a:spLocks noChangeShapeType="1"/>
              </p:cNvSpPr>
              <p:nvPr/>
            </p:nvSpPr>
            <p:spPr bwMode="auto">
              <a:xfrm flipV="1">
                <a:off x="2488" y="879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27" name="Line 128"/>
              <p:cNvSpPr>
                <a:spLocks noChangeShapeType="1"/>
              </p:cNvSpPr>
              <p:nvPr/>
            </p:nvSpPr>
            <p:spPr bwMode="auto">
              <a:xfrm flipV="1">
                <a:off x="2561" y="879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28" name="Line 129"/>
              <p:cNvSpPr>
                <a:spLocks noChangeShapeType="1"/>
              </p:cNvSpPr>
              <p:nvPr/>
            </p:nvSpPr>
            <p:spPr bwMode="auto">
              <a:xfrm flipV="1">
                <a:off x="2637" y="879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29" name="Line 130"/>
              <p:cNvSpPr>
                <a:spLocks noChangeShapeType="1"/>
              </p:cNvSpPr>
              <p:nvPr/>
            </p:nvSpPr>
            <p:spPr bwMode="auto">
              <a:xfrm flipV="1">
                <a:off x="2710" y="879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30" name="Line 131"/>
              <p:cNvSpPr>
                <a:spLocks noChangeShapeType="1"/>
              </p:cNvSpPr>
              <p:nvPr/>
            </p:nvSpPr>
            <p:spPr bwMode="auto">
              <a:xfrm flipV="1">
                <a:off x="2786" y="879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31" name="Line 132"/>
              <p:cNvSpPr>
                <a:spLocks noChangeShapeType="1"/>
              </p:cNvSpPr>
              <p:nvPr/>
            </p:nvSpPr>
            <p:spPr bwMode="auto">
              <a:xfrm flipV="1">
                <a:off x="2859" y="879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32" name="Line 133"/>
              <p:cNvSpPr>
                <a:spLocks noChangeShapeType="1"/>
              </p:cNvSpPr>
              <p:nvPr/>
            </p:nvSpPr>
            <p:spPr bwMode="auto">
              <a:xfrm flipV="1">
                <a:off x="2935" y="879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33" name="Line 134"/>
              <p:cNvSpPr>
                <a:spLocks noChangeShapeType="1"/>
              </p:cNvSpPr>
              <p:nvPr/>
            </p:nvSpPr>
            <p:spPr bwMode="auto">
              <a:xfrm flipV="1">
                <a:off x="3008" y="879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34" name="Line 135"/>
              <p:cNvSpPr>
                <a:spLocks noChangeShapeType="1"/>
              </p:cNvSpPr>
              <p:nvPr/>
            </p:nvSpPr>
            <p:spPr bwMode="auto">
              <a:xfrm flipV="1">
                <a:off x="3084" y="879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35" name="Line 136"/>
              <p:cNvSpPr>
                <a:spLocks noChangeShapeType="1"/>
              </p:cNvSpPr>
              <p:nvPr/>
            </p:nvSpPr>
            <p:spPr bwMode="auto">
              <a:xfrm flipV="1">
                <a:off x="3157" y="879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36" name="Line 137"/>
              <p:cNvSpPr>
                <a:spLocks noChangeShapeType="1"/>
              </p:cNvSpPr>
              <p:nvPr/>
            </p:nvSpPr>
            <p:spPr bwMode="auto">
              <a:xfrm flipV="1">
                <a:off x="3233" y="879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37" name="Line 138"/>
              <p:cNvSpPr>
                <a:spLocks noChangeShapeType="1"/>
              </p:cNvSpPr>
              <p:nvPr/>
            </p:nvSpPr>
            <p:spPr bwMode="auto">
              <a:xfrm flipV="1">
                <a:off x="3306" y="879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38" name="Rectangle 139"/>
              <p:cNvSpPr>
                <a:spLocks noChangeArrowheads="1"/>
              </p:cNvSpPr>
              <p:nvPr/>
            </p:nvSpPr>
            <p:spPr bwMode="auto">
              <a:xfrm>
                <a:off x="2513" y="931"/>
                <a:ext cx="31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700"/>
                  <a:t>0</a:t>
                </a:r>
                <a:endParaRPr lang="fr-FR"/>
              </a:p>
            </p:txBody>
          </p:sp>
          <p:sp>
            <p:nvSpPr>
              <p:cNvPr id="38039" name="Rectangle 140"/>
              <p:cNvSpPr>
                <a:spLocks noChangeArrowheads="1"/>
              </p:cNvSpPr>
              <p:nvPr/>
            </p:nvSpPr>
            <p:spPr bwMode="auto">
              <a:xfrm>
                <a:off x="2871" y="931"/>
                <a:ext cx="62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700"/>
                  <a:t>50</a:t>
                </a:r>
                <a:endParaRPr lang="fr-FR"/>
              </a:p>
            </p:txBody>
          </p:sp>
          <p:sp>
            <p:nvSpPr>
              <p:cNvPr id="38040" name="Rectangle 141"/>
              <p:cNvSpPr>
                <a:spLocks noChangeArrowheads="1"/>
              </p:cNvSpPr>
              <p:nvPr/>
            </p:nvSpPr>
            <p:spPr bwMode="auto">
              <a:xfrm>
                <a:off x="3229" y="931"/>
                <a:ext cx="93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700"/>
                  <a:t>100</a:t>
                </a:r>
                <a:endParaRPr lang="fr-FR"/>
              </a:p>
            </p:txBody>
          </p:sp>
        </p:grpSp>
        <p:sp>
          <p:nvSpPr>
            <p:cNvPr id="37902" name="Text Box 142"/>
            <p:cNvSpPr txBox="1">
              <a:spLocks noChangeArrowheads="1"/>
            </p:cNvSpPr>
            <p:nvPr/>
          </p:nvSpPr>
          <p:spPr bwMode="auto">
            <a:xfrm>
              <a:off x="2381" y="128"/>
              <a:ext cx="848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fr-FR"/>
              </a:defPPr>
              <a:lvl1pPr>
                <a:defRPr sz="1000">
                  <a:cs typeface="Arial" pitchFamily="34" charset="0"/>
                </a:defRPr>
              </a:lvl1pPr>
            </a:lstStyle>
            <a:p>
              <a:r>
                <a:rPr lang="en-GB" dirty="0"/>
                <a:t>Chromosomal Sex Determination</a:t>
              </a:r>
            </a:p>
          </p:txBody>
        </p:sp>
        <p:grpSp>
          <p:nvGrpSpPr>
            <p:cNvPr id="37903" name="Group 143"/>
            <p:cNvGrpSpPr>
              <a:grpSpLocks/>
            </p:cNvGrpSpPr>
            <p:nvPr/>
          </p:nvGrpSpPr>
          <p:grpSpPr bwMode="auto">
            <a:xfrm>
              <a:off x="3243" y="168"/>
              <a:ext cx="236" cy="813"/>
              <a:chOff x="2683" y="1117"/>
              <a:chExt cx="236" cy="813"/>
            </a:xfrm>
          </p:grpSpPr>
          <p:grpSp>
            <p:nvGrpSpPr>
              <p:cNvPr id="38009" name="Group 144"/>
              <p:cNvGrpSpPr>
                <a:grpSpLocks noChangeAspect="1"/>
              </p:cNvGrpSpPr>
              <p:nvPr/>
            </p:nvGrpSpPr>
            <p:grpSpPr bwMode="auto">
              <a:xfrm>
                <a:off x="2741" y="1117"/>
                <a:ext cx="45" cy="678"/>
                <a:chOff x="612" y="618"/>
                <a:chExt cx="91" cy="1360"/>
              </a:xfrm>
            </p:grpSpPr>
            <p:sp>
              <p:nvSpPr>
                <p:cNvPr id="38016" name="AutoShape 145"/>
                <p:cNvSpPr>
                  <a:spLocks noChangeAspect="1" noChangeArrowheads="1"/>
                </p:cNvSpPr>
                <p:nvPr/>
              </p:nvSpPr>
              <p:spPr bwMode="auto">
                <a:xfrm>
                  <a:off x="612" y="1298"/>
                  <a:ext cx="91" cy="680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8017" name="AutoShape 146"/>
                <p:cNvSpPr>
                  <a:spLocks noChangeAspect="1" noChangeArrowheads="1"/>
                </p:cNvSpPr>
                <p:nvPr/>
              </p:nvSpPr>
              <p:spPr bwMode="auto">
                <a:xfrm>
                  <a:off x="612" y="618"/>
                  <a:ext cx="91" cy="680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38010" name="Group 147"/>
              <p:cNvGrpSpPr>
                <a:grpSpLocks noChangeAspect="1"/>
              </p:cNvGrpSpPr>
              <p:nvPr/>
            </p:nvGrpSpPr>
            <p:grpSpPr bwMode="auto">
              <a:xfrm>
                <a:off x="2818" y="1117"/>
                <a:ext cx="46" cy="678"/>
                <a:chOff x="612" y="618"/>
                <a:chExt cx="91" cy="1360"/>
              </a:xfrm>
            </p:grpSpPr>
            <p:sp>
              <p:nvSpPr>
                <p:cNvPr id="38014" name="AutoShape 148"/>
                <p:cNvSpPr>
                  <a:spLocks noChangeAspect="1" noChangeArrowheads="1"/>
                </p:cNvSpPr>
                <p:nvPr/>
              </p:nvSpPr>
              <p:spPr bwMode="auto">
                <a:xfrm>
                  <a:off x="612" y="1298"/>
                  <a:ext cx="91" cy="680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8015" name="AutoShape 149"/>
                <p:cNvSpPr>
                  <a:spLocks noChangeAspect="1" noChangeArrowheads="1"/>
                </p:cNvSpPr>
                <p:nvPr/>
              </p:nvSpPr>
              <p:spPr bwMode="auto">
                <a:xfrm>
                  <a:off x="612" y="618"/>
                  <a:ext cx="91" cy="680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38011" name="Text Box 150"/>
              <p:cNvSpPr txBox="1">
                <a:spLocks noChangeAspect="1" noChangeArrowheads="1"/>
              </p:cNvSpPr>
              <p:nvPr/>
            </p:nvSpPr>
            <p:spPr bwMode="auto">
              <a:xfrm>
                <a:off x="2683" y="1776"/>
                <a:ext cx="23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9pPr>
              </a:lstStyle>
              <a:p>
                <a:r>
                  <a:rPr lang="fr-FR" sz="1000"/>
                  <a:t>Z Z</a:t>
                </a:r>
              </a:p>
            </p:txBody>
          </p:sp>
          <p:sp>
            <p:nvSpPr>
              <p:cNvPr id="38012" name="Rectangle 151"/>
              <p:cNvSpPr>
                <a:spLocks noChangeAspect="1" noChangeArrowheads="1"/>
              </p:cNvSpPr>
              <p:nvPr/>
            </p:nvSpPr>
            <p:spPr bwMode="auto">
              <a:xfrm>
                <a:off x="2741" y="1136"/>
                <a:ext cx="45" cy="23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8013" name="Rectangle 152"/>
              <p:cNvSpPr>
                <a:spLocks noChangeAspect="1" noChangeArrowheads="1"/>
              </p:cNvSpPr>
              <p:nvPr/>
            </p:nvSpPr>
            <p:spPr bwMode="auto">
              <a:xfrm>
                <a:off x="2818" y="1139"/>
                <a:ext cx="45" cy="23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37904" name="Group 153"/>
            <p:cNvGrpSpPr>
              <a:grpSpLocks/>
            </p:cNvGrpSpPr>
            <p:nvPr/>
          </p:nvGrpSpPr>
          <p:grpSpPr bwMode="auto">
            <a:xfrm>
              <a:off x="3443" y="165"/>
              <a:ext cx="263" cy="813"/>
              <a:chOff x="3012" y="1115"/>
              <a:chExt cx="263" cy="813"/>
            </a:xfrm>
          </p:grpSpPr>
          <p:grpSp>
            <p:nvGrpSpPr>
              <p:cNvPr id="37999" name="Group 154"/>
              <p:cNvGrpSpPr>
                <a:grpSpLocks noChangeAspect="1"/>
              </p:cNvGrpSpPr>
              <p:nvPr/>
            </p:nvGrpSpPr>
            <p:grpSpPr bwMode="auto">
              <a:xfrm>
                <a:off x="3083" y="1115"/>
                <a:ext cx="45" cy="680"/>
                <a:chOff x="612" y="618"/>
                <a:chExt cx="91" cy="1360"/>
              </a:xfrm>
            </p:grpSpPr>
            <p:sp>
              <p:nvSpPr>
                <p:cNvPr id="38007" name="AutoShape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612" y="1298"/>
                  <a:ext cx="91" cy="680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8008" name="AutoShape 156"/>
                <p:cNvSpPr>
                  <a:spLocks noChangeAspect="1" noChangeArrowheads="1"/>
                </p:cNvSpPr>
                <p:nvPr/>
              </p:nvSpPr>
              <p:spPr bwMode="auto">
                <a:xfrm>
                  <a:off x="612" y="618"/>
                  <a:ext cx="91" cy="680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38000" name="Rectangle 157"/>
              <p:cNvSpPr>
                <a:spLocks noChangeAspect="1" noChangeArrowheads="1"/>
              </p:cNvSpPr>
              <p:nvPr/>
            </p:nvSpPr>
            <p:spPr bwMode="auto">
              <a:xfrm>
                <a:off x="3082" y="1206"/>
                <a:ext cx="45" cy="2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8001" name="Text Box 158"/>
              <p:cNvSpPr txBox="1">
                <a:spLocks noChangeAspect="1" noChangeArrowheads="1"/>
              </p:cNvSpPr>
              <p:nvPr/>
            </p:nvSpPr>
            <p:spPr bwMode="auto">
              <a:xfrm>
                <a:off x="3012" y="1774"/>
                <a:ext cx="26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9pPr>
              </a:lstStyle>
              <a:p>
                <a:r>
                  <a:rPr lang="fr-FR" sz="1000"/>
                  <a:t>W Z</a:t>
                </a:r>
              </a:p>
            </p:txBody>
          </p:sp>
          <p:grpSp>
            <p:nvGrpSpPr>
              <p:cNvPr id="38002" name="Group 159"/>
              <p:cNvGrpSpPr>
                <a:grpSpLocks noChangeAspect="1"/>
              </p:cNvGrpSpPr>
              <p:nvPr/>
            </p:nvGrpSpPr>
            <p:grpSpPr bwMode="auto">
              <a:xfrm>
                <a:off x="3193" y="1116"/>
                <a:ext cx="47" cy="681"/>
                <a:chOff x="2788" y="618"/>
                <a:chExt cx="92" cy="1360"/>
              </a:xfrm>
            </p:grpSpPr>
            <p:grpSp>
              <p:nvGrpSpPr>
                <p:cNvPr id="38003" name="Group 160"/>
                <p:cNvGrpSpPr>
                  <a:grpSpLocks noChangeAspect="1"/>
                </p:cNvGrpSpPr>
                <p:nvPr/>
              </p:nvGrpSpPr>
              <p:grpSpPr bwMode="auto">
                <a:xfrm>
                  <a:off x="2789" y="618"/>
                  <a:ext cx="91" cy="1360"/>
                  <a:chOff x="612" y="618"/>
                  <a:chExt cx="91" cy="1360"/>
                </a:xfrm>
              </p:grpSpPr>
              <p:sp>
                <p:nvSpPr>
                  <p:cNvPr id="38005" name="AutoShape 1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2" y="1298"/>
                    <a:ext cx="91" cy="680"/>
                  </a:xfrm>
                  <a:prstGeom prst="octagon">
                    <a:avLst>
                      <a:gd name="adj" fmla="val 29287"/>
                    </a:avLst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38006" name="AutoShape 1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2" y="618"/>
                    <a:ext cx="91" cy="680"/>
                  </a:xfrm>
                  <a:prstGeom prst="octagon">
                    <a:avLst>
                      <a:gd name="adj" fmla="val 29287"/>
                    </a:avLst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</p:grpSp>
            <p:sp>
              <p:nvSpPr>
                <p:cNvPr id="38004" name="Rectangle 163"/>
                <p:cNvSpPr>
                  <a:spLocks noChangeAspect="1" noChangeArrowheads="1"/>
                </p:cNvSpPr>
                <p:nvPr/>
              </p:nvSpPr>
              <p:spPr bwMode="auto">
                <a:xfrm>
                  <a:off x="2788" y="663"/>
                  <a:ext cx="90" cy="45"/>
                </a:xfrm>
                <a:prstGeom prst="rect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37905" name="Group 164"/>
            <p:cNvGrpSpPr>
              <a:grpSpLocks/>
            </p:cNvGrpSpPr>
            <p:nvPr/>
          </p:nvGrpSpPr>
          <p:grpSpPr bwMode="auto">
            <a:xfrm>
              <a:off x="3995" y="1220"/>
              <a:ext cx="835" cy="507"/>
              <a:chOff x="3530" y="1312"/>
              <a:chExt cx="835" cy="507"/>
            </a:xfrm>
          </p:grpSpPr>
          <p:sp>
            <p:nvSpPr>
              <p:cNvPr id="37975" name="Rectangle 165"/>
              <p:cNvSpPr>
                <a:spLocks noChangeArrowheads="1"/>
              </p:cNvSpPr>
              <p:nvPr/>
            </p:nvSpPr>
            <p:spPr bwMode="auto">
              <a:xfrm>
                <a:off x="3831" y="1545"/>
                <a:ext cx="67" cy="15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76" name="Rectangle 166"/>
              <p:cNvSpPr>
                <a:spLocks noChangeArrowheads="1"/>
              </p:cNvSpPr>
              <p:nvPr/>
            </p:nvSpPr>
            <p:spPr bwMode="auto">
              <a:xfrm>
                <a:off x="3831" y="1545"/>
                <a:ext cx="67" cy="155"/>
              </a:xfrm>
              <a:prstGeom prst="rect">
                <a:avLst/>
              </a:prstGeom>
              <a:solidFill>
                <a:schemeClr val="bg1"/>
              </a:solidFill>
              <a:ln w="4826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77" name="Rectangle 167"/>
              <p:cNvSpPr>
                <a:spLocks noChangeArrowheads="1"/>
              </p:cNvSpPr>
              <p:nvPr/>
            </p:nvSpPr>
            <p:spPr bwMode="auto">
              <a:xfrm>
                <a:off x="3904" y="1352"/>
                <a:ext cx="70" cy="3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78" name="Rectangle 168"/>
              <p:cNvSpPr>
                <a:spLocks noChangeArrowheads="1"/>
              </p:cNvSpPr>
              <p:nvPr/>
            </p:nvSpPr>
            <p:spPr bwMode="auto">
              <a:xfrm>
                <a:off x="3904" y="1352"/>
                <a:ext cx="70" cy="348"/>
              </a:xfrm>
              <a:prstGeom prst="rect">
                <a:avLst/>
              </a:prstGeom>
              <a:solidFill>
                <a:schemeClr val="bg1"/>
              </a:solidFill>
              <a:ln w="4826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79" name="Rectangle 169"/>
              <p:cNvSpPr>
                <a:spLocks noChangeArrowheads="1"/>
              </p:cNvSpPr>
              <p:nvPr/>
            </p:nvSpPr>
            <p:spPr bwMode="auto">
              <a:xfrm>
                <a:off x="3980" y="1585"/>
                <a:ext cx="67" cy="11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80" name="Rectangle 170"/>
              <p:cNvSpPr>
                <a:spLocks noChangeArrowheads="1"/>
              </p:cNvSpPr>
              <p:nvPr/>
            </p:nvSpPr>
            <p:spPr bwMode="auto">
              <a:xfrm>
                <a:off x="3980" y="1585"/>
                <a:ext cx="67" cy="115"/>
              </a:xfrm>
              <a:prstGeom prst="rect">
                <a:avLst/>
              </a:prstGeom>
              <a:solidFill>
                <a:schemeClr val="bg1"/>
              </a:solidFill>
              <a:ln w="4826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81" name="Rectangle 171"/>
              <p:cNvSpPr>
                <a:spLocks noChangeArrowheads="1"/>
              </p:cNvSpPr>
              <p:nvPr/>
            </p:nvSpPr>
            <p:spPr bwMode="auto">
              <a:xfrm>
                <a:off x="3533" y="1430"/>
                <a:ext cx="67" cy="270"/>
              </a:xfrm>
              <a:prstGeom prst="rect">
                <a:avLst/>
              </a:prstGeom>
              <a:solidFill>
                <a:schemeClr val="tx2"/>
              </a:solidFill>
              <a:ln w="4826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82" name="Line 172"/>
              <p:cNvSpPr>
                <a:spLocks noChangeShapeType="1"/>
              </p:cNvSpPr>
              <p:nvPr/>
            </p:nvSpPr>
            <p:spPr bwMode="auto">
              <a:xfrm>
                <a:off x="3530" y="1312"/>
                <a:ext cx="0" cy="38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83" name="Line 173"/>
              <p:cNvSpPr>
                <a:spLocks noChangeShapeType="1"/>
              </p:cNvSpPr>
              <p:nvPr/>
            </p:nvSpPr>
            <p:spPr bwMode="auto">
              <a:xfrm>
                <a:off x="3530" y="1700"/>
                <a:ext cx="819" cy="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84" name="Line 174"/>
              <p:cNvSpPr>
                <a:spLocks noChangeShapeType="1"/>
              </p:cNvSpPr>
              <p:nvPr/>
            </p:nvSpPr>
            <p:spPr bwMode="auto">
              <a:xfrm flipV="1">
                <a:off x="3530" y="1700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85" name="Line 175"/>
              <p:cNvSpPr>
                <a:spLocks noChangeShapeType="1"/>
              </p:cNvSpPr>
              <p:nvPr/>
            </p:nvSpPr>
            <p:spPr bwMode="auto">
              <a:xfrm flipV="1">
                <a:off x="3603" y="1700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86" name="Line 176"/>
              <p:cNvSpPr>
                <a:spLocks noChangeShapeType="1"/>
              </p:cNvSpPr>
              <p:nvPr/>
            </p:nvSpPr>
            <p:spPr bwMode="auto">
              <a:xfrm flipV="1">
                <a:off x="3679" y="1700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87" name="Line 177"/>
              <p:cNvSpPr>
                <a:spLocks noChangeShapeType="1"/>
              </p:cNvSpPr>
              <p:nvPr/>
            </p:nvSpPr>
            <p:spPr bwMode="auto">
              <a:xfrm flipV="1">
                <a:off x="3752" y="1700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88" name="Line 178"/>
              <p:cNvSpPr>
                <a:spLocks noChangeShapeType="1"/>
              </p:cNvSpPr>
              <p:nvPr/>
            </p:nvSpPr>
            <p:spPr bwMode="auto">
              <a:xfrm flipV="1">
                <a:off x="3828" y="1700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89" name="Line 179"/>
              <p:cNvSpPr>
                <a:spLocks noChangeShapeType="1"/>
              </p:cNvSpPr>
              <p:nvPr/>
            </p:nvSpPr>
            <p:spPr bwMode="auto">
              <a:xfrm flipV="1">
                <a:off x="3901" y="1700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90" name="Line 180"/>
              <p:cNvSpPr>
                <a:spLocks noChangeShapeType="1"/>
              </p:cNvSpPr>
              <p:nvPr/>
            </p:nvSpPr>
            <p:spPr bwMode="auto">
              <a:xfrm flipV="1">
                <a:off x="3977" y="1700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91" name="Line 181"/>
              <p:cNvSpPr>
                <a:spLocks noChangeShapeType="1"/>
              </p:cNvSpPr>
              <p:nvPr/>
            </p:nvSpPr>
            <p:spPr bwMode="auto">
              <a:xfrm flipV="1">
                <a:off x="4050" y="1700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92" name="Line 182"/>
              <p:cNvSpPr>
                <a:spLocks noChangeShapeType="1"/>
              </p:cNvSpPr>
              <p:nvPr/>
            </p:nvSpPr>
            <p:spPr bwMode="auto">
              <a:xfrm flipV="1">
                <a:off x="4126" y="1700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93" name="Line 183"/>
              <p:cNvSpPr>
                <a:spLocks noChangeShapeType="1"/>
              </p:cNvSpPr>
              <p:nvPr/>
            </p:nvSpPr>
            <p:spPr bwMode="auto">
              <a:xfrm flipV="1">
                <a:off x="4199" y="1700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94" name="Line 184"/>
              <p:cNvSpPr>
                <a:spLocks noChangeShapeType="1"/>
              </p:cNvSpPr>
              <p:nvPr/>
            </p:nvSpPr>
            <p:spPr bwMode="auto">
              <a:xfrm flipV="1">
                <a:off x="4276" y="1700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95" name="Line 185"/>
              <p:cNvSpPr>
                <a:spLocks noChangeShapeType="1"/>
              </p:cNvSpPr>
              <p:nvPr/>
            </p:nvSpPr>
            <p:spPr bwMode="auto">
              <a:xfrm flipV="1">
                <a:off x="4349" y="1700"/>
                <a:ext cx="0" cy="18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96" name="Rectangle 186"/>
              <p:cNvSpPr>
                <a:spLocks noChangeArrowheads="1"/>
              </p:cNvSpPr>
              <p:nvPr/>
            </p:nvSpPr>
            <p:spPr bwMode="auto">
              <a:xfrm>
                <a:off x="3555" y="1752"/>
                <a:ext cx="31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700"/>
                  <a:t>0</a:t>
                </a:r>
                <a:endParaRPr lang="fr-FR"/>
              </a:p>
            </p:txBody>
          </p:sp>
          <p:sp>
            <p:nvSpPr>
              <p:cNvPr id="37997" name="Rectangle 187"/>
              <p:cNvSpPr>
                <a:spLocks noChangeArrowheads="1"/>
              </p:cNvSpPr>
              <p:nvPr/>
            </p:nvSpPr>
            <p:spPr bwMode="auto">
              <a:xfrm>
                <a:off x="3914" y="1752"/>
                <a:ext cx="62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700"/>
                  <a:t>50</a:t>
                </a:r>
                <a:endParaRPr lang="fr-FR"/>
              </a:p>
            </p:txBody>
          </p:sp>
          <p:sp>
            <p:nvSpPr>
              <p:cNvPr id="37998" name="Rectangle 188"/>
              <p:cNvSpPr>
                <a:spLocks noChangeArrowheads="1"/>
              </p:cNvSpPr>
              <p:nvPr/>
            </p:nvSpPr>
            <p:spPr bwMode="auto">
              <a:xfrm>
                <a:off x="4272" y="1752"/>
                <a:ext cx="93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700"/>
                  <a:t>100</a:t>
                </a:r>
                <a:endParaRPr lang="fr-FR"/>
              </a:p>
            </p:txBody>
          </p:sp>
        </p:grpSp>
        <p:grpSp>
          <p:nvGrpSpPr>
            <p:cNvPr id="37906" name="Group 201"/>
            <p:cNvGrpSpPr>
              <a:grpSpLocks/>
            </p:cNvGrpSpPr>
            <p:nvPr/>
          </p:nvGrpSpPr>
          <p:grpSpPr bwMode="auto">
            <a:xfrm>
              <a:off x="3713" y="2576"/>
              <a:ext cx="835" cy="578"/>
              <a:chOff x="3713" y="2547"/>
              <a:chExt cx="835" cy="578"/>
            </a:xfrm>
          </p:grpSpPr>
          <p:sp>
            <p:nvSpPr>
              <p:cNvPr id="37952" name="Rectangle 202"/>
              <p:cNvSpPr>
                <a:spLocks noChangeArrowheads="1"/>
              </p:cNvSpPr>
              <p:nvPr/>
            </p:nvSpPr>
            <p:spPr bwMode="auto">
              <a:xfrm>
                <a:off x="3995" y="3048"/>
                <a:ext cx="246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800"/>
                  <a:t>Males %</a:t>
                </a:r>
                <a:endParaRPr lang="fr-FR"/>
              </a:p>
            </p:txBody>
          </p:sp>
          <p:grpSp>
            <p:nvGrpSpPr>
              <p:cNvPr id="37953" name="Group 203"/>
              <p:cNvGrpSpPr>
                <a:grpSpLocks/>
              </p:cNvGrpSpPr>
              <p:nvPr/>
            </p:nvGrpSpPr>
            <p:grpSpPr bwMode="auto">
              <a:xfrm>
                <a:off x="3713" y="2547"/>
                <a:ext cx="835" cy="507"/>
                <a:chOff x="3713" y="2547"/>
                <a:chExt cx="835" cy="507"/>
              </a:xfrm>
            </p:grpSpPr>
            <p:sp>
              <p:nvSpPr>
                <p:cNvPr id="37954" name="Rectangle 204"/>
                <p:cNvSpPr>
                  <a:spLocks noChangeArrowheads="1"/>
                </p:cNvSpPr>
                <p:nvPr/>
              </p:nvSpPr>
              <p:spPr bwMode="auto">
                <a:xfrm>
                  <a:off x="3716" y="2821"/>
                  <a:ext cx="67" cy="115"/>
                </a:xfrm>
                <a:prstGeom prst="rect">
                  <a:avLst/>
                </a:prstGeom>
                <a:solidFill>
                  <a:schemeClr val="accent1"/>
                </a:solidFill>
                <a:ln w="4763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955" name="Rectangle 205"/>
                <p:cNvSpPr>
                  <a:spLocks noChangeArrowheads="1"/>
                </p:cNvSpPr>
                <p:nvPr/>
              </p:nvSpPr>
              <p:spPr bwMode="auto">
                <a:xfrm>
                  <a:off x="3716" y="2588"/>
                  <a:ext cx="67" cy="233"/>
                </a:xfrm>
                <a:prstGeom prst="rect">
                  <a:avLst/>
                </a:prstGeom>
                <a:solidFill>
                  <a:schemeClr val="tx1"/>
                </a:solidFill>
                <a:ln w="4826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956" name="Rectangle 206"/>
                <p:cNvSpPr>
                  <a:spLocks noChangeArrowheads="1"/>
                </p:cNvSpPr>
                <p:nvPr/>
              </p:nvSpPr>
              <p:spPr bwMode="auto">
                <a:xfrm>
                  <a:off x="3789" y="2780"/>
                  <a:ext cx="70" cy="156"/>
                </a:xfrm>
                <a:prstGeom prst="rect">
                  <a:avLst/>
                </a:prstGeom>
                <a:solidFill>
                  <a:schemeClr val="tx1"/>
                </a:solidFill>
                <a:ln w="4826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957" name="Rectangle 207"/>
                <p:cNvSpPr>
                  <a:spLocks noChangeArrowheads="1"/>
                </p:cNvSpPr>
                <p:nvPr/>
              </p:nvSpPr>
              <p:spPr bwMode="auto">
                <a:xfrm>
                  <a:off x="3865" y="2821"/>
                  <a:ext cx="67" cy="115"/>
                </a:xfrm>
                <a:prstGeom prst="rect">
                  <a:avLst/>
                </a:prstGeom>
                <a:solidFill>
                  <a:schemeClr val="tx1"/>
                </a:solidFill>
                <a:ln w="4826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958" name="Line 208"/>
                <p:cNvSpPr>
                  <a:spLocks noChangeShapeType="1"/>
                </p:cNvSpPr>
                <p:nvPr/>
              </p:nvSpPr>
              <p:spPr bwMode="auto">
                <a:xfrm>
                  <a:off x="3713" y="2547"/>
                  <a:ext cx="0" cy="389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959" name="Line 209"/>
                <p:cNvSpPr>
                  <a:spLocks noChangeShapeType="1"/>
                </p:cNvSpPr>
                <p:nvPr/>
              </p:nvSpPr>
              <p:spPr bwMode="auto">
                <a:xfrm>
                  <a:off x="3713" y="2936"/>
                  <a:ext cx="818" cy="0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960" name="Line 210"/>
                <p:cNvSpPr>
                  <a:spLocks noChangeShapeType="1"/>
                </p:cNvSpPr>
                <p:nvPr/>
              </p:nvSpPr>
              <p:spPr bwMode="auto">
                <a:xfrm flipV="1">
                  <a:off x="3713" y="2936"/>
                  <a:ext cx="0" cy="1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961" name="Line 211"/>
                <p:cNvSpPr>
                  <a:spLocks noChangeShapeType="1"/>
                </p:cNvSpPr>
                <p:nvPr/>
              </p:nvSpPr>
              <p:spPr bwMode="auto">
                <a:xfrm flipV="1">
                  <a:off x="3786" y="2936"/>
                  <a:ext cx="0" cy="1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962" name="Line 212"/>
                <p:cNvSpPr>
                  <a:spLocks noChangeShapeType="1"/>
                </p:cNvSpPr>
                <p:nvPr/>
              </p:nvSpPr>
              <p:spPr bwMode="auto">
                <a:xfrm flipV="1">
                  <a:off x="3862" y="2936"/>
                  <a:ext cx="0" cy="1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963" name="Line 213"/>
                <p:cNvSpPr>
                  <a:spLocks noChangeShapeType="1"/>
                </p:cNvSpPr>
                <p:nvPr/>
              </p:nvSpPr>
              <p:spPr bwMode="auto">
                <a:xfrm flipV="1">
                  <a:off x="3935" y="2936"/>
                  <a:ext cx="0" cy="1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964" name="Line 214"/>
                <p:cNvSpPr>
                  <a:spLocks noChangeShapeType="1"/>
                </p:cNvSpPr>
                <p:nvPr/>
              </p:nvSpPr>
              <p:spPr bwMode="auto">
                <a:xfrm flipV="1">
                  <a:off x="4011" y="2936"/>
                  <a:ext cx="0" cy="1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965" name="Line 215"/>
                <p:cNvSpPr>
                  <a:spLocks noChangeShapeType="1"/>
                </p:cNvSpPr>
                <p:nvPr/>
              </p:nvSpPr>
              <p:spPr bwMode="auto">
                <a:xfrm flipV="1">
                  <a:off x="4084" y="2936"/>
                  <a:ext cx="0" cy="1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966" name="Line 216"/>
                <p:cNvSpPr>
                  <a:spLocks noChangeShapeType="1"/>
                </p:cNvSpPr>
                <p:nvPr/>
              </p:nvSpPr>
              <p:spPr bwMode="auto">
                <a:xfrm flipV="1">
                  <a:off x="4160" y="2936"/>
                  <a:ext cx="0" cy="1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967" name="Line 217"/>
                <p:cNvSpPr>
                  <a:spLocks noChangeShapeType="1"/>
                </p:cNvSpPr>
                <p:nvPr/>
              </p:nvSpPr>
              <p:spPr bwMode="auto">
                <a:xfrm flipV="1">
                  <a:off x="4233" y="2936"/>
                  <a:ext cx="0" cy="1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968" name="Line 218"/>
                <p:cNvSpPr>
                  <a:spLocks noChangeShapeType="1"/>
                </p:cNvSpPr>
                <p:nvPr/>
              </p:nvSpPr>
              <p:spPr bwMode="auto">
                <a:xfrm flipV="1">
                  <a:off x="4309" y="2936"/>
                  <a:ext cx="0" cy="1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969" name="Line 219"/>
                <p:cNvSpPr>
                  <a:spLocks noChangeShapeType="1"/>
                </p:cNvSpPr>
                <p:nvPr/>
              </p:nvSpPr>
              <p:spPr bwMode="auto">
                <a:xfrm flipV="1">
                  <a:off x="4382" y="2936"/>
                  <a:ext cx="0" cy="1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970" name="Line 220"/>
                <p:cNvSpPr>
                  <a:spLocks noChangeShapeType="1"/>
                </p:cNvSpPr>
                <p:nvPr/>
              </p:nvSpPr>
              <p:spPr bwMode="auto">
                <a:xfrm flipV="1">
                  <a:off x="4459" y="2936"/>
                  <a:ext cx="0" cy="1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971" name="Line 221"/>
                <p:cNvSpPr>
                  <a:spLocks noChangeShapeType="1"/>
                </p:cNvSpPr>
                <p:nvPr/>
              </p:nvSpPr>
              <p:spPr bwMode="auto">
                <a:xfrm flipV="1">
                  <a:off x="4531" y="2936"/>
                  <a:ext cx="0" cy="18"/>
                </a:xfrm>
                <a:prstGeom prst="line">
                  <a:avLst/>
                </a:prstGeom>
                <a:no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7972" name="Rectangle 222"/>
                <p:cNvSpPr>
                  <a:spLocks noChangeArrowheads="1"/>
                </p:cNvSpPr>
                <p:nvPr/>
              </p:nvSpPr>
              <p:spPr bwMode="auto">
                <a:xfrm>
                  <a:off x="3738" y="2987"/>
                  <a:ext cx="31" cy="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sz="700"/>
                    <a:t>0</a:t>
                  </a:r>
                  <a:endParaRPr lang="fr-FR"/>
                </a:p>
              </p:txBody>
            </p:sp>
            <p:sp>
              <p:nvSpPr>
                <p:cNvPr id="37973" name="Rectangle 223"/>
                <p:cNvSpPr>
                  <a:spLocks noChangeArrowheads="1"/>
                </p:cNvSpPr>
                <p:nvPr/>
              </p:nvSpPr>
              <p:spPr bwMode="auto">
                <a:xfrm>
                  <a:off x="4097" y="2987"/>
                  <a:ext cx="62" cy="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sz="700"/>
                    <a:t>50</a:t>
                  </a:r>
                  <a:endParaRPr lang="fr-FR"/>
                </a:p>
              </p:txBody>
            </p:sp>
            <p:sp>
              <p:nvSpPr>
                <p:cNvPr id="37974" name="Rectangle 224"/>
                <p:cNvSpPr>
                  <a:spLocks noChangeArrowheads="1"/>
                </p:cNvSpPr>
                <p:nvPr/>
              </p:nvSpPr>
              <p:spPr bwMode="auto">
                <a:xfrm>
                  <a:off x="4455" y="2987"/>
                  <a:ext cx="93" cy="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fr-FR" sz="700"/>
                    <a:t>100</a:t>
                  </a:r>
                  <a:endParaRPr lang="fr-FR"/>
                </a:p>
              </p:txBody>
            </p:sp>
          </p:grpSp>
        </p:grpSp>
        <p:sp>
          <p:nvSpPr>
            <p:cNvPr id="37907" name="Text Box 225"/>
            <p:cNvSpPr txBox="1">
              <a:spLocks noChangeArrowheads="1"/>
            </p:cNvSpPr>
            <p:nvPr/>
          </p:nvSpPr>
          <p:spPr bwMode="auto">
            <a:xfrm>
              <a:off x="3738" y="2342"/>
              <a:ext cx="784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en-US" sz="1000">
                  <a:cs typeface="Arial" pitchFamily="34" charset="0"/>
                </a:rPr>
                <a:t>Cytoplasmic Sex  Determination</a:t>
              </a:r>
            </a:p>
          </p:txBody>
        </p:sp>
        <p:grpSp>
          <p:nvGrpSpPr>
            <p:cNvPr id="37908" name="Group 226"/>
            <p:cNvGrpSpPr>
              <a:grpSpLocks/>
            </p:cNvGrpSpPr>
            <p:nvPr/>
          </p:nvGrpSpPr>
          <p:grpSpPr bwMode="auto">
            <a:xfrm>
              <a:off x="3370" y="2390"/>
              <a:ext cx="236" cy="813"/>
              <a:chOff x="2683" y="1117"/>
              <a:chExt cx="236" cy="813"/>
            </a:xfrm>
          </p:grpSpPr>
          <p:grpSp>
            <p:nvGrpSpPr>
              <p:cNvPr id="37943" name="Group 227"/>
              <p:cNvGrpSpPr>
                <a:grpSpLocks noChangeAspect="1"/>
              </p:cNvGrpSpPr>
              <p:nvPr/>
            </p:nvGrpSpPr>
            <p:grpSpPr bwMode="auto">
              <a:xfrm>
                <a:off x="2741" y="1117"/>
                <a:ext cx="45" cy="678"/>
                <a:chOff x="612" y="618"/>
                <a:chExt cx="91" cy="1360"/>
              </a:xfrm>
            </p:grpSpPr>
            <p:sp>
              <p:nvSpPr>
                <p:cNvPr id="37950" name="AutoShape 228"/>
                <p:cNvSpPr>
                  <a:spLocks noChangeAspect="1" noChangeArrowheads="1"/>
                </p:cNvSpPr>
                <p:nvPr/>
              </p:nvSpPr>
              <p:spPr bwMode="auto">
                <a:xfrm>
                  <a:off x="612" y="1298"/>
                  <a:ext cx="91" cy="680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7951" name="AutoShape 229"/>
                <p:cNvSpPr>
                  <a:spLocks noChangeAspect="1" noChangeArrowheads="1"/>
                </p:cNvSpPr>
                <p:nvPr/>
              </p:nvSpPr>
              <p:spPr bwMode="auto">
                <a:xfrm>
                  <a:off x="612" y="618"/>
                  <a:ext cx="91" cy="680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37944" name="Group 230"/>
              <p:cNvGrpSpPr>
                <a:grpSpLocks noChangeAspect="1"/>
              </p:cNvGrpSpPr>
              <p:nvPr/>
            </p:nvGrpSpPr>
            <p:grpSpPr bwMode="auto">
              <a:xfrm>
                <a:off x="2818" y="1117"/>
                <a:ext cx="46" cy="678"/>
                <a:chOff x="612" y="618"/>
                <a:chExt cx="91" cy="1360"/>
              </a:xfrm>
            </p:grpSpPr>
            <p:sp>
              <p:nvSpPr>
                <p:cNvPr id="37948" name="AutoShape 231"/>
                <p:cNvSpPr>
                  <a:spLocks noChangeAspect="1" noChangeArrowheads="1"/>
                </p:cNvSpPr>
                <p:nvPr/>
              </p:nvSpPr>
              <p:spPr bwMode="auto">
                <a:xfrm>
                  <a:off x="612" y="1298"/>
                  <a:ext cx="91" cy="680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7949" name="AutoShape 232"/>
                <p:cNvSpPr>
                  <a:spLocks noChangeAspect="1" noChangeArrowheads="1"/>
                </p:cNvSpPr>
                <p:nvPr/>
              </p:nvSpPr>
              <p:spPr bwMode="auto">
                <a:xfrm>
                  <a:off x="612" y="618"/>
                  <a:ext cx="91" cy="680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37945" name="Text Box 233"/>
              <p:cNvSpPr txBox="1">
                <a:spLocks noChangeAspect="1" noChangeArrowheads="1"/>
              </p:cNvSpPr>
              <p:nvPr/>
            </p:nvSpPr>
            <p:spPr bwMode="auto">
              <a:xfrm>
                <a:off x="2683" y="1776"/>
                <a:ext cx="23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itchFamily="34" charset="0"/>
                  </a:defRPr>
                </a:lvl9pPr>
              </a:lstStyle>
              <a:p>
                <a:r>
                  <a:rPr lang="fr-FR" sz="1000"/>
                  <a:t>Z Z</a:t>
                </a:r>
              </a:p>
            </p:txBody>
          </p:sp>
          <p:sp>
            <p:nvSpPr>
              <p:cNvPr id="37946" name="Rectangle 234"/>
              <p:cNvSpPr>
                <a:spLocks noChangeAspect="1" noChangeArrowheads="1"/>
              </p:cNvSpPr>
              <p:nvPr/>
            </p:nvSpPr>
            <p:spPr bwMode="auto">
              <a:xfrm>
                <a:off x="2741" y="1136"/>
                <a:ext cx="45" cy="23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7947" name="Rectangle 235"/>
              <p:cNvSpPr>
                <a:spLocks noChangeAspect="1" noChangeArrowheads="1"/>
              </p:cNvSpPr>
              <p:nvPr/>
            </p:nvSpPr>
            <p:spPr bwMode="auto">
              <a:xfrm>
                <a:off x="2818" y="1139"/>
                <a:ext cx="45" cy="23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37909" name="Group 236"/>
            <p:cNvGrpSpPr>
              <a:grpSpLocks/>
            </p:cNvGrpSpPr>
            <p:nvPr/>
          </p:nvGrpSpPr>
          <p:grpSpPr bwMode="auto">
            <a:xfrm>
              <a:off x="2458" y="3509"/>
              <a:ext cx="835" cy="508"/>
              <a:chOff x="2236" y="3283"/>
              <a:chExt cx="835" cy="508"/>
            </a:xfrm>
          </p:grpSpPr>
          <p:sp>
            <p:nvSpPr>
              <p:cNvPr id="37922" name="Rectangle 237"/>
              <p:cNvSpPr>
                <a:spLocks noChangeArrowheads="1"/>
              </p:cNvSpPr>
              <p:nvPr/>
            </p:nvSpPr>
            <p:spPr bwMode="auto">
              <a:xfrm>
                <a:off x="2239" y="3324"/>
                <a:ext cx="67" cy="348"/>
              </a:xfrm>
              <a:prstGeom prst="rect">
                <a:avLst/>
              </a:prstGeom>
              <a:solidFill>
                <a:schemeClr val="accent1"/>
              </a:solidFill>
              <a:ln w="4826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23" name="Rectangle 238"/>
              <p:cNvSpPr>
                <a:spLocks noChangeArrowheads="1"/>
              </p:cNvSpPr>
              <p:nvPr/>
            </p:nvSpPr>
            <p:spPr bwMode="auto">
              <a:xfrm>
                <a:off x="2312" y="3517"/>
                <a:ext cx="70" cy="155"/>
              </a:xfrm>
              <a:prstGeom prst="rect">
                <a:avLst/>
              </a:prstGeom>
              <a:solidFill>
                <a:schemeClr val="accent1"/>
              </a:solidFill>
              <a:ln w="4826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24" name="Rectangle 239"/>
              <p:cNvSpPr>
                <a:spLocks noChangeArrowheads="1"/>
              </p:cNvSpPr>
              <p:nvPr/>
            </p:nvSpPr>
            <p:spPr bwMode="auto">
              <a:xfrm>
                <a:off x="2388" y="3557"/>
                <a:ext cx="67" cy="115"/>
              </a:xfrm>
              <a:prstGeom prst="rect">
                <a:avLst/>
              </a:prstGeom>
              <a:solidFill>
                <a:schemeClr val="accent1"/>
              </a:solidFill>
              <a:ln w="4826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25" name="Rectangle 240"/>
              <p:cNvSpPr>
                <a:spLocks noChangeArrowheads="1"/>
              </p:cNvSpPr>
              <p:nvPr/>
            </p:nvSpPr>
            <p:spPr bwMode="auto">
              <a:xfrm>
                <a:off x="2610" y="3594"/>
                <a:ext cx="70" cy="78"/>
              </a:xfrm>
              <a:prstGeom prst="rect">
                <a:avLst/>
              </a:prstGeom>
              <a:solidFill>
                <a:schemeClr val="accent1"/>
              </a:solidFill>
              <a:ln w="4826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26" name="Line 241"/>
              <p:cNvSpPr>
                <a:spLocks noChangeShapeType="1"/>
              </p:cNvSpPr>
              <p:nvPr/>
            </p:nvSpPr>
            <p:spPr bwMode="auto">
              <a:xfrm>
                <a:off x="2236" y="3283"/>
                <a:ext cx="0" cy="38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27" name="Line 242"/>
              <p:cNvSpPr>
                <a:spLocks noChangeShapeType="1"/>
              </p:cNvSpPr>
              <p:nvPr/>
            </p:nvSpPr>
            <p:spPr bwMode="auto">
              <a:xfrm>
                <a:off x="2236" y="3672"/>
                <a:ext cx="818" cy="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28" name="Line 243"/>
              <p:cNvSpPr>
                <a:spLocks noChangeShapeType="1"/>
              </p:cNvSpPr>
              <p:nvPr/>
            </p:nvSpPr>
            <p:spPr bwMode="auto">
              <a:xfrm flipV="1">
                <a:off x="2236" y="3672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29" name="Line 244"/>
              <p:cNvSpPr>
                <a:spLocks noChangeShapeType="1"/>
              </p:cNvSpPr>
              <p:nvPr/>
            </p:nvSpPr>
            <p:spPr bwMode="auto">
              <a:xfrm flipV="1">
                <a:off x="2309" y="3672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30" name="Line 245"/>
              <p:cNvSpPr>
                <a:spLocks noChangeShapeType="1"/>
              </p:cNvSpPr>
              <p:nvPr/>
            </p:nvSpPr>
            <p:spPr bwMode="auto">
              <a:xfrm flipV="1">
                <a:off x="2385" y="3672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31" name="Line 246"/>
              <p:cNvSpPr>
                <a:spLocks noChangeShapeType="1"/>
              </p:cNvSpPr>
              <p:nvPr/>
            </p:nvSpPr>
            <p:spPr bwMode="auto">
              <a:xfrm flipV="1">
                <a:off x="2458" y="3672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32" name="Line 247"/>
              <p:cNvSpPr>
                <a:spLocks noChangeShapeType="1"/>
              </p:cNvSpPr>
              <p:nvPr/>
            </p:nvSpPr>
            <p:spPr bwMode="auto">
              <a:xfrm flipV="1">
                <a:off x="2534" y="3672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33" name="Line 248"/>
              <p:cNvSpPr>
                <a:spLocks noChangeShapeType="1"/>
              </p:cNvSpPr>
              <p:nvPr/>
            </p:nvSpPr>
            <p:spPr bwMode="auto">
              <a:xfrm flipV="1">
                <a:off x="2607" y="3672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34" name="Line 249"/>
              <p:cNvSpPr>
                <a:spLocks noChangeShapeType="1"/>
              </p:cNvSpPr>
              <p:nvPr/>
            </p:nvSpPr>
            <p:spPr bwMode="auto">
              <a:xfrm flipV="1">
                <a:off x="2683" y="3672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35" name="Line 250"/>
              <p:cNvSpPr>
                <a:spLocks noChangeShapeType="1"/>
              </p:cNvSpPr>
              <p:nvPr/>
            </p:nvSpPr>
            <p:spPr bwMode="auto">
              <a:xfrm flipV="1">
                <a:off x="2756" y="3672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36" name="Line 251"/>
              <p:cNvSpPr>
                <a:spLocks noChangeShapeType="1"/>
              </p:cNvSpPr>
              <p:nvPr/>
            </p:nvSpPr>
            <p:spPr bwMode="auto">
              <a:xfrm flipV="1">
                <a:off x="2832" y="3672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37" name="Line 252"/>
              <p:cNvSpPr>
                <a:spLocks noChangeShapeType="1"/>
              </p:cNvSpPr>
              <p:nvPr/>
            </p:nvSpPr>
            <p:spPr bwMode="auto">
              <a:xfrm flipV="1">
                <a:off x="2905" y="3672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38" name="Line 253"/>
              <p:cNvSpPr>
                <a:spLocks noChangeShapeType="1"/>
              </p:cNvSpPr>
              <p:nvPr/>
            </p:nvSpPr>
            <p:spPr bwMode="auto">
              <a:xfrm flipV="1">
                <a:off x="2982" y="3672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39" name="Line 254"/>
              <p:cNvSpPr>
                <a:spLocks noChangeShapeType="1"/>
              </p:cNvSpPr>
              <p:nvPr/>
            </p:nvSpPr>
            <p:spPr bwMode="auto">
              <a:xfrm flipV="1">
                <a:off x="3054" y="3672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40" name="Rectangle 255"/>
              <p:cNvSpPr>
                <a:spLocks noChangeArrowheads="1"/>
              </p:cNvSpPr>
              <p:nvPr/>
            </p:nvSpPr>
            <p:spPr bwMode="auto">
              <a:xfrm>
                <a:off x="2261" y="3724"/>
                <a:ext cx="31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700"/>
                  <a:t>0</a:t>
                </a:r>
                <a:endParaRPr lang="fr-FR"/>
              </a:p>
            </p:txBody>
          </p:sp>
          <p:sp>
            <p:nvSpPr>
              <p:cNvPr id="37941" name="Rectangle 256"/>
              <p:cNvSpPr>
                <a:spLocks noChangeArrowheads="1"/>
              </p:cNvSpPr>
              <p:nvPr/>
            </p:nvSpPr>
            <p:spPr bwMode="auto">
              <a:xfrm>
                <a:off x="2620" y="3724"/>
                <a:ext cx="62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700"/>
                  <a:t>50</a:t>
                </a:r>
                <a:endParaRPr lang="fr-FR"/>
              </a:p>
            </p:txBody>
          </p:sp>
          <p:sp>
            <p:nvSpPr>
              <p:cNvPr id="37942" name="Rectangle 257"/>
              <p:cNvSpPr>
                <a:spLocks noChangeArrowheads="1"/>
              </p:cNvSpPr>
              <p:nvPr/>
            </p:nvSpPr>
            <p:spPr bwMode="auto">
              <a:xfrm>
                <a:off x="2978" y="3724"/>
                <a:ext cx="93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700"/>
                  <a:t>100</a:t>
                </a:r>
                <a:endParaRPr lang="fr-FR"/>
              </a:p>
            </p:txBody>
          </p:sp>
        </p:grpSp>
        <p:sp>
          <p:nvSpPr>
            <p:cNvPr id="37910" name="Rectangle 258"/>
            <p:cNvSpPr>
              <a:spLocks noChangeArrowheads="1"/>
            </p:cNvSpPr>
            <p:nvPr/>
          </p:nvSpPr>
          <p:spPr bwMode="auto">
            <a:xfrm>
              <a:off x="2152" y="3249"/>
              <a:ext cx="1456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000">
                  <a:cs typeface="Arial" pitchFamily="34" charset="0"/>
                </a:rPr>
                <a:t>(</a:t>
              </a:r>
              <a:r>
                <a:rPr lang="en-US" sz="1000" i="1">
                  <a:cs typeface="Arial" pitchFamily="34" charset="0"/>
                </a:rPr>
                <a:t>f</a:t>
              </a:r>
              <a:r>
                <a:rPr lang="en-US" sz="1000">
                  <a:cs typeface="Arial" pitchFamily="34" charset="0"/>
                </a:rPr>
                <a:t>) </a:t>
              </a:r>
              <a:r>
                <a:rPr lang="en-US" sz="1000" i="1">
                  <a:cs typeface="Arial" pitchFamily="34" charset="0"/>
                </a:rPr>
                <a:t>Wolbachia</a:t>
              </a:r>
              <a:r>
                <a:rPr lang="en-US" sz="1000">
                  <a:cs typeface="Arial" pitchFamily="34" charset="0"/>
                </a:rPr>
                <a:t> DNA fragment integrated into the host genome</a:t>
              </a:r>
            </a:p>
          </p:txBody>
        </p:sp>
        <p:sp>
          <p:nvSpPr>
            <p:cNvPr id="37911" name="Rectangle 259"/>
            <p:cNvSpPr>
              <a:spLocks noChangeArrowheads="1"/>
            </p:cNvSpPr>
            <p:nvPr/>
          </p:nvSpPr>
          <p:spPr bwMode="auto">
            <a:xfrm>
              <a:off x="2758" y="4033"/>
              <a:ext cx="246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800"/>
                <a:t>Males %</a:t>
              </a:r>
              <a:endParaRPr lang="fr-FR"/>
            </a:p>
          </p:txBody>
        </p:sp>
        <p:sp>
          <p:nvSpPr>
            <p:cNvPr id="37912" name="Freeform 261"/>
            <p:cNvSpPr>
              <a:spLocks noEditPoints="1"/>
            </p:cNvSpPr>
            <p:nvPr/>
          </p:nvSpPr>
          <p:spPr bwMode="auto">
            <a:xfrm rot="-368762">
              <a:off x="4332" y="1875"/>
              <a:ext cx="212" cy="875"/>
            </a:xfrm>
            <a:custGeom>
              <a:avLst/>
              <a:gdLst>
                <a:gd name="T0" fmla="*/ 200 w 212"/>
                <a:gd name="T1" fmla="*/ 0 h 940"/>
                <a:gd name="T2" fmla="*/ 205 w 212"/>
                <a:gd name="T3" fmla="*/ 34 h 940"/>
                <a:gd name="T4" fmla="*/ 209 w 212"/>
                <a:gd name="T5" fmla="*/ 68 h 940"/>
                <a:gd name="T6" fmla="*/ 211 w 212"/>
                <a:gd name="T7" fmla="*/ 102 h 940"/>
                <a:gd name="T8" fmla="*/ 212 w 212"/>
                <a:gd name="T9" fmla="*/ 135 h 940"/>
                <a:gd name="T10" fmla="*/ 211 w 212"/>
                <a:gd name="T11" fmla="*/ 169 h 940"/>
                <a:gd name="T12" fmla="*/ 209 w 212"/>
                <a:gd name="T13" fmla="*/ 205 h 940"/>
                <a:gd name="T14" fmla="*/ 205 w 212"/>
                <a:gd name="T15" fmla="*/ 239 h 940"/>
                <a:gd name="T16" fmla="*/ 199 w 212"/>
                <a:gd name="T17" fmla="*/ 274 h 940"/>
                <a:gd name="T18" fmla="*/ 192 w 212"/>
                <a:gd name="T19" fmla="*/ 308 h 940"/>
                <a:gd name="T20" fmla="*/ 183 w 212"/>
                <a:gd name="T21" fmla="*/ 342 h 940"/>
                <a:gd name="T22" fmla="*/ 173 w 212"/>
                <a:gd name="T23" fmla="*/ 374 h 940"/>
                <a:gd name="T24" fmla="*/ 161 w 212"/>
                <a:gd name="T25" fmla="*/ 408 h 940"/>
                <a:gd name="T26" fmla="*/ 148 w 212"/>
                <a:gd name="T27" fmla="*/ 440 h 940"/>
                <a:gd name="T28" fmla="*/ 133 w 212"/>
                <a:gd name="T29" fmla="*/ 472 h 940"/>
                <a:gd name="T30" fmla="*/ 116 w 212"/>
                <a:gd name="T31" fmla="*/ 506 h 940"/>
                <a:gd name="T32" fmla="*/ 98 w 212"/>
                <a:gd name="T33" fmla="*/ 537 h 940"/>
                <a:gd name="T34" fmla="*/ 79 w 212"/>
                <a:gd name="T35" fmla="*/ 570 h 940"/>
                <a:gd name="T36" fmla="*/ 58 w 212"/>
                <a:gd name="T37" fmla="*/ 600 h 940"/>
                <a:gd name="T38" fmla="*/ 37 w 212"/>
                <a:gd name="T39" fmla="*/ 629 h 940"/>
                <a:gd name="T40" fmla="*/ 14 w 212"/>
                <a:gd name="T41" fmla="*/ 621 h 940"/>
                <a:gd name="T42" fmla="*/ 34 w 212"/>
                <a:gd name="T43" fmla="*/ 592 h 940"/>
                <a:gd name="T44" fmla="*/ 55 w 212"/>
                <a:gd name="T45" fmla="*/ 561 h 940"/>
                <a:gd name="T46" fmla="*/ 74 w 212"/>
                <a:gd name="T47" fmla="*/ 532 h 940"/>
                <a:gd name="T48" fmla="*/ 92 w 212"/>
                <a:gd name="T49" fmla="*/ 500 h 940"/>
                <a:gd name="T50" fmla="*/ 108 w 212"/>
                <a:gd name="T51" fmla="*/ 468 h 940"/>
                <a:gd name="T52" fmla="*/ 122 w 212"/>
                <a:gd name="T53" fmla="*/ 436 h 940"/>
                <a:gd name="T54" fmla="*/ 136 w 212"/>
                <a:gd name="T55" fmla="*/ 403 h 940"/>
                <a:gd name="T56" fmla="*/ 147 w 212"/>
                <a:gd name="T57" fmla="*/ 370 h 940"/>
                <a:gd name="T58" fmla="*/ 157 w 212"/>
                <a:gd name="T59" fmla="*/ 338 h 940"/>
                <a:gd name="T60" fmla="*/ 166 w 212"/>
                <a:gd name="T61" fmla="*/ 305 h 940"/>
                <a:gd name="T62" fmla="*/ 173 w 212"/>
                <a:gd name="T63" fmla="*/ 271 h 940"/>
                <a:gd name="T64" fmla="*/ 179 w 212"/>
                <a:gd name="T65" fmla="*/ 237 h 940"/>
                <a:gd name="T66" fmla="*/ 183 w 212"/>
                <a:gd name="T67" fmla="*/ 205 h 940"/>
                <a:gd name="T68" fmla="*/ 185 w 212"/>
                <a:gd name="T69" fmla="*/ 169 h 940"/>
                <a:gd name="T70" fmla="*/ 186 w 212"/>
                <a:gd name="T71" fmla="*/ 136 h 940"/>
                <a:gd name="T72" fmla="*/ 185 w 212"/>
                <a:gd name="T73" fmla="*/ 103 h 940"/>
                <a:gd name="T74" fmla="*/ 183 w 212"/>
                <a:gd name="T75" fmla="*/ 69 h 940"/>
                <a:gd name="T76" fmla="*/ 179 w 212"/>
                <a:gd name="T77" fmla="*/ 35 h 940"/>
                <a:gd name="T78" fmla="*/ 173 w 212"/>
                <a:gd name="T79" fmla="*/ 3 h 940"/>
                <a:gd name="T80" fmla="*/ 200 w 212"/>
                <a:gd name="T81" fmla="*/ 0 h 940"/>
                <a:gd name="T82" fmla="*/ 25 w 212"/>
                <a:gd name="T83" fmla="*/ 624 h 940"/>
                <a:gd name="T84" fmla="*/ 73 w 212"/>
                <a:gd name="T85" fmla="*/ 622 h 940"/>
                <a:gd name="T86" fmla="*/ 0 w 212"/>
                <a:gd name="T87" fmla="*/ 657 h 940"/>
                <a:gd name="T88" fmla="*/ 4 w 212"/>
                <a:gd name="T89" fmla="*/ 595 h 940"/>
                <a:gd name="T90" fmla="*/ 25 w 212"/>
                <a:gd name="T91" fmla="*/ 624 h 94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12"/>
                <a:gd name="T139" fmla="*/ 0 h 940"/>
                <a:gd name="T140" fmla="*/ 212 w 212"/>
                <a:gd name="T141" fmla="*/ 940 h 94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12" h="940">
                  <a:moveTo>
                    <a:pt x="200" y="0"/>
                  </a:moveTo>
                  <a:lnTo>
                    <a:pt x="205" y="48"/>
                  </a:lnTo>
                  <a:lnTo>
                    <a:pt x="209" y="97"/>
                  </a:lnTo>
                  <a:lnTo>
                    <a:pt x="211" y="146"/>
                  </a:lnTo>
                  <a:lnTo>
                    <a:pt x="212" y="194"/>
                  </a:lnTo>
                  <a:lnTo>
                    <a:pt x="211" y="244"/>
                  </a:lnTo>
                  <a:lnTo>
                    <a:pt x="209" y="293"/>
                  </a:lnTo>
                  <a:lnTo>
                    <a:pt x="205" y="342"/>
                  </a:lnTo>
                  <a:lnTo>
                    <a:pt x="199" y="391"/>
                  </a:lnTo>
                  <a:lnTo>
                    <a:pt x="192" y="440"/>
                  </a:lnTo>
                  <a:lnTo>
                    <a:pt x="183" y="488"/>
                  </a:lnTo>
                  <a:lnTo>
                    <a:pt x="173" y="536"/>
                  </a:lnTo>
                  <a:lnTo>
                    <a:pt x="161" y="583"/>
                  </a:lnTo>
                  <a:lnTo>
                    <a:pt x="148" y="631"/>
                  </a:lnTo>
                  <a:lnTo>
                    <a:pt x="133" y="677"/>
                  </a:lnTo>
                  <a:lnTo>
                    <a:pt x="116" y="724"/>
                  </a:lnTo>
                  <a:lnTo>
                    <a:pt x="98" y="769"/>
                  </a:lnTo>
                  <a:lnTo>
                    <a:pt x="79" y="814"/>
                  </a:lnTo>
                  <a:lnTo>
                    <a:pt x="58" y="859"/>
                  </a:lnTo>
                  <a:lnTo>
                    <a:pt x="37" y="900"/>
                  </a:lnTo>
                  <a:lnTo>
                    <a:pt x="14" y="888"/>
                  </a:lnTo>
                  <a:lnTo>
                    <a:pt x="34" y="848"/>
                  </a:lnTo>
                  <a:lnTo>
                    <a:pt x="55" y="804"/>
                  </a:lnTo>
                  <a:lnTo>
                    <a:pt x="74" y="760"/>
                  </a:lnTo>
                  <a:lnTo>
                    <a:pt x="92" y="715"/>
                  </a:lnTo>
                  <a:lnTo>
                    <a:pt x="108" y="669"/>
                  </a:lnTo>
                  <a:lnTo>
                    <a:pt x="122" y="623"/>
                  </a:lnTo>
                  <a:lnTo>
                    <a:pt x="136" y="577"/>
                  </a:lnTo>
                  <a:lnTo>
                    <a:pt x="147" y="530"/>
                  </a:lnTo>
                  <a:lnTo>
                    <a:pt x="157" y="483"/>
                  </a:lnTo>
                  <a:lnTo>
                    <a:pt x="166" y="436"/>
                  </a:lnTo>
                  <a:lnTo>
                    <a:pt x="173" y="388"/>
                  </a:lnTo>
                  <a:lnTo>
                    <a:pt x="179" y="340"/>
                  </a:lnTo>
                  <a:lnTo>
                    <a:pt x="183" y="292"/>
                  </a:lnTo>
                  <a:lnTo>
                    <a:pt x="185" y="243"/>
                  </a:lnTo>
                  <a:lnTo>
                    <a:pt x="186" y="195"/>
                  </a:lnTo>
                  <a:lnTo>
                    <a:pt x="185" y="147"/>
                  </a:lnTo>
                  <a:lnTo>
                    <a:pt x="183" y="99"/>
                  </a:lnTo>
                  <a:lnTo>
                    <a:pt x="179" y="51"/>
                  </a:lnTo>
                  <a:lnTo>
                    <a:pt x="173" y="3"/>
                  </a:lnTo>
                  <a:lnTo>
                    <a:pt x="200" y="0"/>
                  </a:lnTo>
                  <a:close/>
                  <a:moveTo>
                    <a:pt x="25" y="894"/>
                  </a:moveTo>
                  <a:lnTo>
                    <a:pt x="73" y="890"/>
                  </a:lnTo>
                  <a:lnTo>
                    <a:pt x="0" y="940"/>
                  </a:lnTo>
                  <a:lnTo>
                    <a:pt x="4" y="852"/>
                  </a:lnTo>
                  <a:lnTo>
                    <a:pt x="25" y="894"/>
                  </a:lnTo>
                  <a:close/>
                </a:path>
              </a:pathLst>
            </a:custGeom>
            <a:solidFill>
              <a:schemeClr val="accent1"/>
            </a:solidFill>
            <a:ln w="1651">
              <a:solidFill>
                <a:schemeClr val="accent1"/>
              </a:solidFill>
              <a:bevel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913" name="Rectangle 262"/>
            <p:cNvSpPr>
              <a:spLocks noChangeArrowheads="1"/>
            </p:cNvSpPr>
            <p:nvPr/>
          </p:nvSpPr>
          <p:spPr bwMode="auto">
            <a:xfrm>
              <a:off x="4288" y="1752"/>
              <a:ext cx="26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800"/>
                <a:t> Males %</a:t>
              </a:r>
            </a:p>
          </p:txBody>
        </p:sp>
        <p:sp>
          <p:nvSpPr>
            <p:cNvPr id="37914" name="Freeform 263"/>
            <p:cNvSpPr>
              <a:spLocks noEditPoints="1"/>
            </p:cNvSpPr>
            <p:nvPr/>
          </p:nvSpPr>
          <p:spPr bwMode="auto">
            <a:xfrm rot="-520777">
              <a:off x="3272" y="3413"/>
              <a:ext cx="697" cy="289"/>
            </a:xfrm>
            <a:custGeom>
              <a:avLst/>
              <a:gdLst>
                <a:gd name="T0" fmla="*/ 895 w 655"/>
                <a:gd name="T1" fmla="*/ 27 h 280"/>
                <a:gd name="T2" fmla="*/ 844 w 655"/>
                <a:gd name="T3" fmla="*/ 53 h 280"/>
                <a:gd name="T4" fmla="*/ 793 w 655"/>
                <a:gd name="T5" fmla="*/ 78 h 280"/>
                <a:gd name="T6" fmla="*/ 740 w 655"/>
                <a:gd name="T7" fmla="*/ 105 h 280"/>
                <a:gd name="T8" fmla="*/ 687 w 655"/>
                <a:gd name="T9" fmla="*/ 131 h 280"/>
                <a:gd name="T10" fmla="*/ 634 w 655"/>
                <a:gd name="T11" fmla="*/ 152 h 280"/>
                <a:gd name="T12" fmla="*/ 579 w 655"/>
                <a:gd name="T13" fmla="*/ 174 h 280"/>
                <a:gd name="T14" fmla="*/ 525 w 655"/>
                <a:gd name="T15" fmla="*/ 194 h 280"/>
                <a:gd name="T16" fmla="*/ 467 w 655"/>
                <a:gd name="T17" fmla="*/ 213 h 280"/>
                <a:gd name="T18" fmla="*/ 411 w 655"/>
                <a:gd name="T19" fmla="*/ 229 h 280"/>
                <a:gd name="T20" fmla="*/ 355 w 655"/>
                <a:gd name="T21" fmla="*/ 246 h 280"/>
                <a:gd name="T22" fmla="*/ 297 w 655"/>
                <a:gd name="T23" fmla="*/ 260 h 280"/>
                <a:gd name="T24" fmla="*/ 239 w 655"/>
                <a:gd name="T25" fmla="*/ 272 h 280"/>
                <a:gd name="T26" fmla="*/ 180 w 655"/>
                <a:gd name="T27" fmla="*/ 285 h 280"/>
                <a:gd name="T28" fmla="*/ 121 w 655"/>
                <a:gd name="T29" fmla="*/ 295 h 280"/>
                <a:gd name="T30" fmla="*/ 73 w 655"/>
                <a:gd name="T31" fmla="*/ 302 h 280"/>
                <a:gd name="T32" fmla="*/ 68 w 655"/>
                <a:gd name="T33" fmla="*/ 271 h 280"/>
                <a:gd name="T34" fmla="*/ 114 w 655"/>
                <a:gd name="T35" fmla="*/ 264 h 280"/>
                <a:gd name="T36" fmla="*/ 172 w 655"/>
                <a:gd name="T37" fmla="*/ 255 h 280"/>
                <a:gd name="T38" fmla="*/ 229 w 655"/>
                <a:gd name="T39" fmla="*/ 244 h 280"/>
                <a:gd name="T40" fmla="*/ 285 w 655"/>
                <a:gd name="T41" fmla="*/ 231 h 280"/>
                <a:gd name="T42" fmla="*/ 343 w 655"/>
                <a:gd name="T43" fmla="*/ 217 h 280"/>
                <a:gd name="T44" fmla="*/ 400 w 655"/>
                <a:gd name="T45" fmla="*/ 202 h 280"/>
                <a:gd name="T46" fmla="*/ 454 w 655"/>
                <a:gd name="T47" fmla="*/ 184 h 280"/>
                <a:gd name="T48" fmla="*/ 509 w 655"/>
                <a:gd name="T49" fmla="*/ 166 h 280"/>
                <a:gd name="T50" fmla="*/ 563 w 655"/>
                <a:gd name="T51" fmla="*/ 146 h 280"/>
                <a:gd name="T52" fmla="*/ 617 w 655"/>
                <a:gd name="T53" fmla="*/ 126 h 280"/>
                <a:gd name="T54" fmla="*/ 669 w 655"/>
                <a:gd name="T55" fmla="*/ 103 h 280"/>
                <a:gd name="T56" fmla="*/ 721 w 655"/>
                <a:gd name="T57" fmla="*/ 77 h 280"/>
                <a:gd name="T58" fmla="*/ 774 w 655"/>
                <a:gd name="T59" fmla="*/ 55 h 280"/>
                <a:gd name="T60" fmla="*/ 825 w 655"/>
                <a:gd name="T61" fmla="*/ 28 h 280"/>
                <a:gd name="T62" fmla="*/ 876 w 655"/>
                <a:gd name="T63" fmla="*/ 0 h 280"/>
                <a:gd name="T64" fmla="*/ 895 w 655"/>
                <a:gd name="T65" fmla="*/ 27 h 280"/>
                <a:gd name="T66" fmla="*/ 71 w 655"/>
                <a:gd name="T67" fmla="*/ 287 h 280"/>
                <a:gd name="T68" fmla="*/ 114 w 655"/>
                <a:gd name="T69" fmla="*/ 328 h 280"/>
                <a:gd name="T70" fmla="*/ 0 w 655"/>
                <a:gd name="T71" fmla="*/ 295 h 280"/>
                <a:gd name="T72" fmla="*/ 99 w 655"/>
                <a:gd name="T73" fmla="*/ 236 h 280"/>
                <a:gd name="T74" fmla="*/ 71 w 655"/>
                <a:gd name="T75" fmla="*/ 287 h 2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55"/>
                <a:gd name="T115" fmla="*/ 0 h 280"/>
                <a:gd name="T116" fmla="*/ 655 w 655"/>
                <a:gd name="T117" fmla="*/ 280 h 28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55" h="280">
                  <a:moveTo>
                    <a:pt x="655" y="22"/>
                  </a:moveTo>
                  <a:lnTo>
                    <a:pt x="618" y="45"/>
                  </a:lnTo>
                  <a:lnTo>
                    <a:pt x="581" y="68"/>
                  </a:lnTo>
                  <a:lnTo>
                    <a:pt x="542" y="90"/>
                  </a:lnTo>
                  <a:lnTo>
                    <a:pt x="504" y="111"/>
                  </a:lnTo>
                  <a:lnTo>
                    <a:pt x="464" y="130"/>
                  </a:lnTo>
                  <a:lnTo>
                    <a:pt x="424" y="149"/>
                  </a:lnTo>
                  <a:lnTo>
                    <a:pt x="384" y="166"/>
                  </a:lnTo>
                  <a:lnTo>
                    <a:pt x="343" y="182"/>
                  </a:lnTo>
                  <a:lnTo>
                    <a:pt x="301" y="196"/>
                  </a:lnTo>
                  <a:lnTo>
                    <a:pt x="260" y="210"/>
                  </a:lnTo>
                  <a:lnTo>
                    <a:pt x="217" y="222"/>
                  </a:lnTo>
                  <a:lnTo>
                    <a:pt x="175" y="233"/>
                  </a:lnTo>
                  <a:lnTo>
                    <a:pt x="132" y="243"/>
                  </a:lnTo>
                  <a:lnTo>
                    <a:pt x="89" y="252"/>
                  </a:lnTo>
                  <a:lnTo>
                    <a:pt x="54" y="258"/>
                  </a:lnTo>
                  <a:lnTo>
                    <a:pt x="50" y="232"/>
                  </a:lnTo>
                  <a:lnTo>
                    <a:pt x="84" y="226"/>
                  </a:lnTo>
                  <a:lnTo>
                    <a:pt x="126" y="218"/>
                  </a:lnTo>
                  <a:lnTo>
                    <a:pt x="168" y="208"/>
                  </a:lnTo>
                  <a:lnTo>
                    <a:pt x="210" y="197"/>
                  </a:lnTo>
                  <a:lnTo>
                    <a:pt x="252" y="185"/>
                  </a:lnTo>
                  <a:lnTo>
                    <a:pt x="293" y="172"/>
                  </a:lnTo>
                  <a:lnTo>
                    <a:pt x="333" y="157"/>
                  </a:lnTo>
                  <a:lnTo>
                    <a:pt x="373" y="141"/>
                  </a:lnTo>
                  <a:lnTo>
                    <a:pt x="413" y="125"/>
                  </a:lnTo>
                  <a:lnTo>
                    <a:pt x="452" y="107"/>
                  </a:lnTo>
                  <a:lnTo>
                    <a:pt x="491" y="88"/>
                  </a:lnTo>
                  <a:lnTo>
                    <a:pt x="529" y="67"/>
                  </a:lnTo>
                  <a:lnTo>
                    <a:pt x="567" y="46"/>
                  </a:lnTo>
                  <a:lnTo>
                    <a:pt x="604" y="23"/>
                  </a:lnTo>
                  <a:lnTo>
                    <a:pt x="641" y="0"/>
                  </a:lnTo>
                  <a:lnTo>
                    <a:pt x="655" y="22"/>
                  </a:lnTo>
                  <a:close/>
                  <a:moveTo>
                    <a:pt x="52" y="245"/>
                  </a:moveTo>
                  <a:lnTo>
                    <a:pt x="84" y="280"/>
                  </a:lnTo>
                  <a:lnTo>
                    <a:pt x="0" y="252"/>
                  </a:lnTo>
                  <a:lnTo>
                    <a:pt x="72" y="202"/>
                  </a:lnTo>
                  <a:lnTo>
                    <a:pt x="52" y="245"/>
                  </a:lnTo>
                  <a:close/>
                </a:path>
              </a:pathLst>
            </a:custGeom>
            <a:solidFill>
              <a:schemeClr val="accent1"/>
            </a:solidFill>
            <a:ln w="1651">
              <a:solidFill>
                <a:schemeClr val="accent1"/>
              </a:solidFill>
              <a:bevel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915" name="Freeform 264"/>
            <p:cNvSpPr>
              <a:spLocks noEditPoints="1"/>
            </p:cNvSpPr>
            <p:nvPr/>
          </p:nvSpPr>
          <p:spPr bwMode="auto">
            <a:xfrm rot="375772">
              <a:off x="1567" y="3203"/>
              <a:ext cx="635" cy="409"/>
            </a:xfrm>
            <a:custGeom>
              <a:avLst/>
              <a:gdLst>
                <a:gd name="T0" fmla="*/ 2821 w 434"/>
                <a:gd name="T1" fmla="*/ 638 h 366"/>
                <a:gd name="T2" fmla="*/ 2616 w 434"/>
                <a:gd name="T3" fmla="*/ 608 h 366"/>
                <a:gd name="T4" fmla="*/ 2414 w 434"/>
                <a:gd name="T5" fmla="*/ 577 h 366"/>
                <a:gd name="T6" fmla="*/ 2214 w 434"/>
                <a:gd name="T7" fmla="*/ 544 h 366"/>
                <a:gd name="T8" fmla="*/ 2016 w 434"/>
                <a:gd name="T9" fmla="*/ 508 h 366"/>
                <a:gd name="T10" fmla="*/ 1825 w 434"/>
                <a:gd name="T11" fmla="*/ 475 h 366"/>
                <a:gd name="T12" fmla="*/ 1636 w 434"/>
                <a:gd name="T13" fmla="*/ 437 h 366"/>
                <a:gd name="T14" fmla="*/ 1447 w 434"/>
                <a:gd name="T15" fmla="*/ 401 h 366"/>
                <a:gd name="T16" fmla="*/ 1270 w 434"/>
                <a:gd name="T17" fmla="*/ 361 h 366"/>
                <a:gd name="T18" fmla="*/ 1087 w 434"/>
                <a:gd name="T19" fmla="*/ 322 h 366"/>
                <a:gd name="T20" fmla="*/ 912 w 434"/>
                <a:gd name="T21" fmla="*/ 280 h 366"/>
                <a:gd name="T22" fmla="*/ 739 w 434"/>
                <a:gd name="T23" fmla="*/ 238 h 366"/>
                <a:gd name="T24" fmla="*/ 563 w 434"/>
                <a:gd name="T25" fmla="*/ 198 h 366"/>
                <a:gd name="T26" fmla="*/ 405 w 434"/>
                <a:gd name="T27" fmla="*/ 153 h 366"/>
                <a:gd name="T28" fmla="*/ 244 w 434"/>
                <a:gd name="T29" fmla="*/ 107 h 366"/>
                <a:gd name="T30" fmla="*/ 161 w 434"/>
                <a:gd name="T31" fmla="*/ 85 h 366"/>
                <a:gd name="T32" fmla="*/ 296 w 434"/>
                <a:gd name="T33" fmla="*/ 55 h 366"/>
                <a:gd name="T34" fmla="*/ 366 w 434"/>
                <a:gd name="T35" fmla="*/ 76 h 366"/>
                <a:gd name="T36" fmla="*/ 533 w 434"/>
                <a:gd name="T37" fmla="*/ 120 h 366"/>
                <a:gd name="T38" fmla="*/ 692 w 434"/>
                <a:gd name="T39" fmla="*/ 163 h 366"/>
                <a:gd name="T40" fmla="*/ 859 w 434"/>
                <a:gd name="T41" fmla="*/ 206 h 366"/>
                <a:gd name="T42" fmla="*/ 1027 w 434"/>
                <a:gd name="T43" fmla="*/ 248 h 366"/>
                <a:gd name="T44" fmla="*/ 1198 w 434"/>
                <a:gd name="T45" fmla="*/ 287 h 366"/>
                <a:gd name="T46" fmla="*/ 1374 w 434"/>
                <a:gd name="T47" fmla="*/ 326 h 366"/>
                <a:gd name="T48" fmla="*/ 1554 w 434"/>
                <a:gd name="T49" fmla="*/ 364 h 366"/>
                <a:gd name="T50" fmla="*/ 1738 w 434"/>
                <a:gd name="T51" fmla="*/ 401 h 366"/>
                <a:gd name="T52" fmla="*/ 1927 w 434"/>
                <a:gd name="T53" fmla="*/ 436 h 366"/>
                <a:gd name="T54" fmla="*/ 2117 w 434"/>
                <a:gd name="T55" fmla="*/ 470 h 366"/>
                <a:gd name="T56" fmla="*/ 2306 w 434"/>
                <a:gd name="T57" fmla="*/ 506 h 366"/>
                <a:gd name="T58" fmla="*/ 2506 w 434"/>
                <a:gd name="T59" fmla="*/ 535 h 366"/>
                <a:gd name="T60" fmla="*/ 2704 w 434"/>
                <a:gd name="T61" fmla="*/ 568 h 366"/>
                <a:gd name="T62" fmla="*/ 2909 w 434"/>
                <a:gd name="T63" fmla="*/ 597 h 366"/>
                <a:gd name="T64" fmla="*/ 2821 w 434"/>
                <a:gd name="T65" fmla="*/ 638 h 366"/>
                <a:gd name="T66" fmla="*/ 230 w 434"/>
                <a:gd name="T67" fmla="*/ 70 h 366"/>
                <a:gd name="T68" fmla="*/ 142 w 434"/>
                <a:gd name="T69" fmla="*/ 150 h 366"/>
                <a:gd name="T70" fmla="*/ 0 w 434"/>
                <a:gd name="T71" fmla="*/ 0 h 366"/>
                <a:gd name="T72" fmla="*/ 546 w 434"/>
                <a:gd name="T73" fmla="*/ 59 h 366"/>
                <a:gd name="T74" fmla="*/ 230 w 434"/>
                <a:gd name="T75" fmla="*/ 70 h 36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34"/>
                <a:gd name="T115" fmla="*/ 0 h 366"/>
                <a:gd name="T116" fmla="*/ 434 w 434"/>
                <a:gd name="T117" fmla="*/ 366 h 36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34" h="366">
                  <a:moveTo>
                    <a:pt x="421" y="366"/>
                  </a:moveTo>
                  <a:lnTo>
                    <a:pt x="390" y="349"/>
                  </a:lnTo>
                  <a:lnTo>
                    <a:pt x="360" y="331"/>
                  </a:lnTo>
                  <a:lnTo>
                    <a:pt x="330" y="312"/>
                  </a:lnTo>
                  <a:lnTo>
                    <a:pt x="301" y="292"/>
                  </a:lnTo>
                  <a:lnTo>
                    <a:pt x="272" y="272"/>
                  </a:lnTo>
                  <a:lnTo>
                    <a:pt x="244" y="251"/>
                  </a:lnTo>
                  <a:lnTo>
                    <a:pt x="216" y="230"/>
                  </a:lnTo>
                  <a:lnTo>
                    <a:pt x="189" y="208"/>
                  </a:lnTo>
                  <a:lnTo>
                    <a:pt x="162" y="185"/>
                  </a:lnTo>
                  <a:lnTo>
                    <a:pt x="136" y="161"/>
                  </a:lnTo>
                  <a:lnTo>
                    <a:pt x="110" y="137"/>
                  </a:lnTo>
                  <a:lnTo>
                    <a:pt x="84" y="113"/>
                  </a:lnTo>
                  <a:lnTo>
                    <a:pt x="60" y="88"/>
                  </a:lnTo>
                  <a:lnTo>
                    <a:pt x="36" y="62"/>
                  </a:lnTo>
                  <a:lnTo>
                    <a:pt x="24" y="49"/>
                  </a:lnTo>
                  <a:lnTo>
                    <a:pt x="44" y="31"/>
                  </a:lnTo>
                  <a:lnTo>
                    <a:pt x="55" y="44"/>
                  </a:lnTo>
                  <a:lnTo>
                    <a:pt x="79" y="69"/>
                  </a:lnTo>
                  <a:lnTo>
                    <a:pt x="103" y="94"/>
                  </a:lnTo>
                  <a:lnTo>
                    <a:pt x="128" y="118"/>
                  </a:lnTo>
                  <a:lnTo>
                    <a:pt x="153" y="142"/>
                  </a:lnTo>
                  <a:lnTo>
                    <a:pt x="179" y="165"/>
                  </a:lnTo>
                  <a:lnTo>
                    <a:pt x="205" y="187"/>
                  </a:lnTo>
                  <a:lnTo>
                    <a:pt x="232" y="209"/>
                  </a:lnTo>
                  <a:lnTo>
                    <a:pt x="259" y="230"/>
                  </a:lnTo>
                  <a:lnTo>
                    <a:pt x="287" y="250"/>
                  </a:lnTo>
                  <a:lnTo>
                    <a:pt x="316" y="270"/>
                  </a:lnTo>
                  <a:lnTo>
                    <a:pt x="344" y="290"/>
                  </a:lnTo>
                  <a:lnTo>
                    <a:pt x="374" y="308"/>
                  </a:lnTo>
                  <a:lnTo>
                    <a:pt x="403" y="326"/>
                  </a:lnTo>
                  <a:lnTo>
                    <a:pt x="434" y="343"/>
                  </a:lnTo>
                  <a:lnTo>
                    <a:pt x="421" y="366"/>
                  </a:lnTo>
                  <a:close/>
                  <a:moveTo>
                    <a:pt x="34" y="40"/>
                  </a:moveTo>
                  <a:lnTo>
                    <a:pt x="21" y="86"/>
                  </a:lnTo>
                  <a:lnTo>
                    <a:pt x="0" y="0"/>
                  </a:lnTo>
                  <a:lnTo>
                    <a:pt x="81" y="34"/>
                  </a:lnTo>
                  <a:lnTo>
                    <a:pt x="34" y="40"/>
                  </a:lnTo>
                  <a:close/>
                </a:path>
              </a:pathLst>
            </a:custGeom>
            <a:solidFill>
              <a:schemeClr val="accent1"/>
            </a:solidFill>
            <a:ln w="1651">
              <a:solidFill>
                <a:schemeClr val="accent1"/>
              </a:solidFill>
              <a:bevel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916" name="Freeform 266"/>
            <p:cNvSpPr>
              <a:spLocks noEditPoints="1"/>
            </p:cNvSpPr>
            <p:nvPr/>
          </p:nvSpPr>
          <p:spPr bwMode="auto">
            <a:xfrm rot="-197529">
              <a:off x="1610" y="666"/>
              <a:ext cx="630" cy="451"/>
            </a:xfrm>
            <a:custGeom>
              <a:avLst/>
              <a:gdLst>
                <a:gd name="T0" fmla="*/ 0 w 630"/>
                <a:gd name="T1" fmla="*/ 434 h 451"/>
                <a:gd name="T2" fmla="*/ 32 w 630"/>
                <a:gd name="T3" fmla="*/ 398 h 451"/>
                <a:gd name="T4" fmla="*/ 65 w 630"/>
                <a:gd name="T5" fmla="*/ 362 h 451"/>
                <a:gd name="T6" fmla="*/ 99 w 630"/>
                <a:gd name="T7" fmla="*/ 328 h 451"/>
                <a:gd name="T8" fmla="*/ 134 w 630"/>
                <a:gd name="T9" fmla="*/ 295 h 451"/>
                <a:gd name="T10" fmla="*/ 170 w 630"/>
                <a:gd name="T11" fmla="*/ 263 h 451"/>
                <a:gd name="T12" fmla="*/ 207 w 630"/>
                <a:gd name="T13" fmla="*/ 232 h 451"/>
                <a:gd name="T14" fmla="*/ 245 w 630"/>
                <a:gd name="T15" fmla="*/ 203 h 451"/>
                <a:gd name="T16" fmla="*/ 284 w 630"/>
                <a:gd name="T17" fmla="*/ 175 h 451"/>
                <a:gd name="T18" fmla="*/ 324 w 630"/>
                <a:gd name="T19" fmla="*/ 147 h 451"/>
                <a:gd name="T20" fmla="*/ 365 w 630"/>
                <a:gd name="T21" fmla="*/ 122 h 451"/>
                <a:gd name="T22" fmla="*/ 406 w 630"/>
                <a:gd name="T23" fmla="*/ 97 h 451"/>
                <a:gd name="T24" fmla="*/ 448 w 630"/>
                <a:gd name="T25" fmla="*/ 74 h 451"/>
                <a:gd name="T26" fmla="*/ 491 w 630"/>
                <a:gd name="T27" fmla="*/ 52 h 451"/>
                <a:gd name="T28" fmla="*/ 535 w 630"/>
                <a:gd name="T29" fmla="*/ 32 h 451"/>
                <a:gd name="T30" fmla="*/ 575 w 630"/>
                <a:gd name="T31" fmla="*/ 15 h 451"/>
                <a:gd name="T32" fmla="*/ 586 w 630"/>
                <a:gd name="T33" fmla="*/ 39 h 451"/>
                <a:gd name="T34" fmla="*/ 546 w 630"/>
                <a:gd name="T35" fmla="*/ 56 h 451"/>
                <a:gd name="T36" fmla="*/ 503 w 630"/>
                <a:gd name="T37" fmla="*/ 76 h 451"/>
                <a:gd name="T38" fmla="*/ 461 w 630"/>
                <a:gd name="T39" fmla="*/ 97 h 451"/>
                <a:gd name="T40" fmla="*/ 420 w 630"/>
                <a:gd name="T41" fmla="*/ 120 h 451"/>
                <a:gd name="T42" fmla="*/ 379 w 630"/>
                <a:gd name="T43" fmla="*/ 144 h 451"/>
                <a:gd name="T44" fmla="*/ 339 w 630"/>
                <a:gd name="T45" fmla="*/ 169 h 451"/>
                <a:gd name="T46" fmla="*/ 300 w 630"/>
                <a:gd name="T47" fmla="*/ 196 h 451"/>
                <a:gd name="T48" fmla="*/ 261 w 630"/>
                <a:gd name="T49" fmla="*/ 224 h 451"/>
                <a:gd name="T50" fmla="*/ 224 w 630"/>
                <a:gd name="T51" fmla="*/ 253 h 451"/>
                <a:gd name="T52" fmla="*/ 188 w 630"/>
                <a:gd name="T53" fmla="*/ 283 h 451"/>
                <a:gd name="T54" fmla="*/ 152 w 630"/>
                <a:gd name="T55" fmla="*/ 314 h 451"/>
                <a:gd name="T56" fmla="*/ 118 w 630"/>
                <a:gd name="T57" fmla="*/ 347 h 451"/>
                <a:gd name="T58" fmla="*/ 84 w 630"/>
                <a:gd name="T59" fmla="*/ 380 h 451"/>
                <a:gd name="T60" fmla="*/ 52 w 630"/>
                <a:gd name="T61" fmla="*/ 415 h 451"/>
                <a:gd name="T62" fmla="*/ 20 w 630"/>
                <a:gd name="T63" fmla="*/ 451 h 451"/>
                <a:gd name="T64" fmla="*/ 0 w 630"/>
                <a:gd name="T65" fmla="*/ 434 h 451"/>
                <a:gd name="T66" fmla="*/ 581 w 630"/>
                <a:gd name="T67" fmla="*/ 27 h 451"/>
                <a:gd name="T68" fmla="*/ 542 w 630"/>
                <a:gd name="T69" fmla="*/ 0 h 451"/>
                <a:gd name="T70" fmla="*/ 630 w 630"/>
                <a:gd name="T71" fmla="*/ 7 h 451"/>
                <a:gd name="T72" fmla="*/ 570 w 630"/>
                <a:gd name="T73" fmla="*/ 73 h 451"/>
                <a:gd name="T74" fmla="*/ 581 w 630"/>
                <a:gd name="T75" fmla="*/ 27 h 45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0"/>
                <a:gd name="T115" fmla="*/ 0 h 451"/>
                <a:gd name="T116" fmla="*/ 630 w 630"/>
                <a:gd name="T117" fmla="*/ 451 h 45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0" h="451">
                  <a:moveTo>
                    <a:pt x="0" y="434"/>
                  </a:moveTo>
                  <a:lnTo>
                    <a:pt x="32" y="398"/>
                  </a:lnTo>
                  <a:lnTo>
                    <a:pt x="65" y="362"/>
                  </a:lnTo>
                  <a:lnTo>
                    <a:pt x="99" y="328"/>
                  </a:lnTo>
                  <a:lnTo>
                    <a:pt x="134" y="295"/>
                  </a:lnTo>
                  <a:lnTo>
                    <a:pt x="170" y="263"/>
                  </a:lnTo>
                  <a:lnTo>
                    <a:pt x="207" y="232"/>
                  </a:lnTo>
                  <a:lnTo>
                    <a:pt x="245" y="203"/>
                  </a:lnTo>
                  <a:lnTo>
                    <a:pt x="284" y="175"/>
                  </a:lnTo>
                  <a:lnTo>
                    <a:pt x="324" y="147"/>
                  </a:lnTo>
                  <a:lnTo>
                    <a:pt x="365" y="122"/>
                  </a:lnTo>
                  <a:lnTo>
                    <a:pt x="406" y="97"/>
                  </a:lnTo>
                  <a:lnTo>
                    <a:pt x="448" y="74"/>
                  </a:lnTo>
                  <a:lnTo>
                    <a:pt x="491" y="52"/>
                  </a:lnTo>
                  <a:lnTo>
                    <a:pt x="535" y="32"/>
                  </a:lnTo>
                  <a:lnTo>
                    <a:pt x="575" y="15"/>
                  </a:lnTo>
                  <a:lnTo>
                    <a:pt x="586" y="39"/>
                  </a:lnTo>
                  <a:lnTo>
                    <a:pt x="546" y="56"/>
                  </a:lnTo>
                  <a:lnTo>
                    <a:pt x="503" y="76"/>
                  </a:lnTo>
                  <a:lnTo>
                    <a:pt x="461" y="97"/>
                  </a:lnTo>
                  <a:lnTo>
                    <a:pt x="420" y="120"/>
                  </a:lnTo>
                  <a:lnTo>
                    <a:pt x="379" y="144"/>
                  </a:lnTo>
                  <a:lnTo>
                    <a:pt x="339" y="169"/>
                  </a:lnTo>
                  <a:lnTo>
                    <a:pt x="300" y="196"/>
                  </a:lnTo>
                  <a:lnTo>
                    <a:pt x="261" y="224"/>
                  </a:lnTo>
                  <a:lnTo>
                    <a:pt x="224" y="253"/>
                  </a:lnTo>
                  <a:lnTo>
                    <a:pt x="188" y="283"/>
                  </a:lnTo>
                  <a:lnTo>
                    <a:pt x="152" y="314"/>
                  </a:lnTo>
                  <a:lnTo>
                    <a:pt x="118" y="347"/>
                  </a:lnTo>
                  <a:lnTo>
                    <a:pt x="84" y="380"/>
                  </a:lnTo>
                  <a:lnTo>
                    <a:pt x="52" y="415"/>
                  </a:lnTo>
                  <a:lnTo>
                    <a:pt x="20" y="451"/>
                  </a:lnTo>
                  <a:lnTo>
                    <a:pt x="0" y="434"/>
                  </a:lnTo>
                  <a:close/>
                  <a:moveTo>
                    <a:pt x="581" y="27"/>
                  </a:moveTo>
                  <a:lnTo>
                    <a:pt x="542" y="0"/>
                  </a:lnTo>
                  <a:lnTo>
                    <a:pt x="630" y="7"/>
                  </a:lnTo>
                  <a:lnTo>
                    <a:pt x="570" y="73"/>
                  </a:lnTo>
                  <a:lnTo>
                    <a:pt x="581" y="27"/>
                  </a:lnTo>
                  <a:close/>
                </a:path>
              </a:pathLst>
            </a:custGeom>
            <a:solidFill>
              <a:schemeClr val="accent1"/>
            </a:solidFill>
            <a:ln w="1651">
              <a:solidFill>
                <a:schemeClr val="accent1"/>
              </a:solidFill>
              <a:bevel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917" name="Freeform 267"/>
            <p:cNvSpPr>
              <a:spLocks noEditPoints="1"/>
            </p:cNvSpPr>
            <p:nvPr/>
          </p:nvSpPr>
          <p:spPr bwMode="auto">
            <a:xfrm rot="341380">
              <a:off x="3655" y="754"/>
              <a:ext cx="668" cy="544"/>
            </a:xfrm>
            <a:custGeom>
              <a:avLst/>
              <a:gdLst>
                <a:gd name="T0" fmla="*/ 9 w 668"/>
                <a:gd name="T1" fmla="*/ 0 h 479"/>
                <a:gd name="T2" fmla="*/ 57 w 668"/>
                <a:gd name="T3" fmla="*/ 34 h 479"/>
                <a:gd name="T4" fmla="*/ 105 w 668"/>
                <a:gd name="T5" fmla="*/ 70 h 479"/>
                <a:gd name="T6" fmla="*/ 152 w 668"/>
                <a:gd name="T7" fmla="*/ 111 h 479"/>
                <a:gd name="T8" fmla="*/ 199 w 668"/>
                <a:gd name="T9" fmla="*/ 154 h 479"/>
                <a:gd name="T10" fmla="*/ 244 w 668"/>
                <a:gd name="T11" fmla="*/ 199 h 479"/>
                <a:gd name="T12" fmla="*/ 289 w 668"/>
                <a:gd name="T13" fmla="*/ 249 h 479"/>
                <a:gd name="T14" fmla="*/ 333 w 668"/>
                <a:gd name="T15" fmla="*/ 302 h 479"/>
                <a:gd name="T16" fmla="*/ 376 w 668"/>
                <a:gd name="T17" fmla="*/ 355 h 479"/>
                <a:gd name="T18" fmla="*/ 417 w 668"/>
                <a:gd name="T19" fmla="*/ 415 h 479"/>
                <a:gd name="T20" fmla="*/ 458 w 668"/>
                <a:gd name="T21" fmla="*/ 475 h 479"/>
                <a:gd name="T22" fmla="*/ 498 w 668"/>
                <a:gd name="T23" fmla="*/ 538 h 479"/>
                <a:gd name="T24" fmla="*/ 536 w 668"/>
                <a:gd name="T25" fmla="*/ 602 h 479"/>
                <a:gd name="T26" fmla="*/ 574 w 668"/>
                <a:gd name="T27" fmla="*/ 669 h 479"/>
                <a:gd name="T28" fmla="*/ 610 w 668"/>
                <a:gd name="T29" fmla="*/ 740 h 479"/>
                <a:gd name="T30" fmla="*/ 644 w 668"/>
                <a:gd name="T31" fmla="*/ 811 h 479"/>
                <a:gd name="T32" fmla="*/ 624 w 668"/>
                <a:gd name="T33" fmla="*/ 845 h 479"/>
                <a:gd name="T34" fmla="*/ 591 w 668"/>
                <a:gd name="T35" fmla="*/ 776 h 479"/>
                <a:gd name="T36" fmla="*/ 555 w 668"/>
                <a:gd name="T37" fmla="*/ 708 h 479"/>
                <a:gd name="T38" fmla="*/ 519 w 668"/>
                <a:gd name="T39" fmla="*/ 638 h 479"/>
                <a:gd name="T40" fmla="*/ 481 w 668"/>
                <a:gd name="T41" fmla="*/ 574 h 479"/>
                <a:gd name="T42" fmla="*/ 442 w 668"/>
                <a:gd name="T43" fmla="*/ 512 h 479"/>
                <a:gd name="T44" fmla="*/ 402 w 668"/>
                <a:gd name="T45" fmla="*/ 454 h 479"/>
                <a:gd name="T46" fmla="*/ 361 w 668"/>
                <a:gd name="T47" fmla="*/ 396 h 479"/>
                <a:gd name="T48" fmla="*/ 319 w 668"/>
                <a:gd name="T49" fmla="*/ 344 h 479"/>
                <a:gd name="T50" fmla="*/ 276 w 668"/>
                <a:gd name="T51" fmla="*/ 293 h 479"/>
                <a:gd name="T52" fmla="*/ 232 w 668"/>
                <a:gd name="T53" fmla="*/ 245 h 479"/>
                <a:gd name="T54" fmla="*/ 187 w 668"/>
                <a:gd name="T55" fmla="*/ 198 h 479"/>
                <a:gd name="T56" fmla="*/ 142 w 668"/>
                <a:gd name="T57" fmla="*/ 158 h 479"/>
                <a:gd name="T58" fmla="*/ 95 w 668"/>
                <a:gd name="T59" fmla="*/ 116 h 479"/>
                <a:gd name="T60" fmla="*/ 48 w 668"/>
                <a:gd name="T61" fmla="*/ 79 h 479"/>
                <a:gd name="T62" fmla="*/ 0 w 668"/>
                <a:gd name="T63" fmla="*/ 45 h 479"/>
                <a:gd name="T64" fmla="*/ 9 w 668"/>
                <a:gd name="T65" fmla="*/ 0 h 479"/>
                <a:gd name="T66" fmla="*/ 634 w 668"/>
                <a:gd name="T67" fmla="*/ 827 h 479"/>
                <a:gd name="T68" fmla="*/ 647 w 668"/>
                <a:gd name="T69" fmla="*/ 743 h 479"/>
                <a:gd name="T70" fmla="*/ 668 w 668"/>
                <a:gd name="T71" fmla="*/ 905 h 479"/>
                <a:gd name="T72" fmla="*/ 587 w 668"/>
                <a:gd name="T73" fmla="*/ 838 h 479"/>
                <a:gd name="T74" fmla="*/ 634 w 668"/>
                <a:gd name="T75" fmla="*/ 827 h 47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68"/>
                <a:gd name="T115" fmla="*/ 0 h 479"/>
                <a:gd name="T116" fmla="*/ 668 w 668"/>
                <a:gd name="T117" fmla="*/ 479 h 47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68" h="479">
                  <a:moveTo>
                    <a:pt x="9" y="0"/>
                  </a:moveTo>
                  <a:lnTo>
                    <a:pt x="57" y="18"/>
                  </a:lnTo>
                  <a:lnTo>
                    <a:pt x="105" y="37"/>
                  </a:lnTo>
                  <a:lnTo>
                    <a:pt x="152" y="59"/>
                  </a:lnTo>
                  <a:lnTo>
                    <a:pt x="199" y="82"/>
                  </a:lnTo>
                  <a:lnTo>
                    <a:pt x="244" y="106"/>
                  </a:lnTo>
                  <a:lnTo>
                    <a:pt x="289" y="132"/>
                  </a:lnTo>
                  <a:lnTo>
                    <a:pt x="333" y="159"/>
                  </a:lnTo>
                  <a:lnTo>
                    <a:pt x="376" y="188"/>
                  </a:lnTo>
                  <a:lnTo>
                    <a:pt x="417" y="219"/>
                  </a:lnTo>
                  <a:lnTo>
                    <a:pt x="458" y="251"/>
                  </a:lnTo>
                  <a:lnTo>
                    <a:pt x="498" y="284"/>
                  </a:lnTo>
                  <a:lnTo>
                    <a:pt x="536" y="319"/>
                  </a:lnTo>
                  <a:lnTo>
                    <a:pt x="574" y="354"/>
                  </a:lnTo>
                  <a:lnTo>
                    <a:pt x="610" y="392"/>
                  </a:lnTo>
                  <a:lnTo>
                    <a:pt x="644" y="430"/>
                  </a:lnTo>
                  <a:lnTo>
                    <a:pt x="624" y="447"/>
                  </a:lnTo>
                  <a:lnTo>
                    <a:pt x="591" y="410"/>
                  </a:lnTo>
                  <a:lnTo>
                    <a:pt x="555" y="374"/>
                  </a:lnTo>
                  <a:lnTo>
                    <a:pt x="519" y="338"/>
                  </a:lnTo>
                  <a:lnTo>
                    <a:pt x="481" y="304"/>
                  </a:lnTo>
                  <a:lnTo>
                    <a:pt x="442" y="271"/>
                  </a:lnTo>
                  <a:lnTo>
                    <a:pt x="402" y="240"/>
                  </a:lnTo>
                  <a:lnTo>
                    <a:pt x="361" y="210"/>
                  </a:lnTo>
                  <a:lnTo>
                    <a:pt x="319" y="182"/>
                  </a:lnTo>
                  <a:lnTo>
                    <a:pt x="276" y="155"/>
                  </a:lnTo>
                  <a:lnTo>
                    <a:pt x="232" y="129"/>
                  </a:lnTo>
                  <a:lnTo>
                    <a:pt x="187" y="105"/>
                  </a:lnTo>
                  <a:lnTo>
                    <a:pt x="142" y="83"/>
                  </a:lnTo>
                  <a:lnTo>
                    <a:pt x="95" y="62"/>
                  </a:lnTo>
                  <a:lnTo>
                    <a:pt x="48" y="42"/>
                  </a:lnTo>
                  <a:lnTo>
                    <a:pt x="0" y="24"/>
                  </a:lnTo>
                  <a:lnTo>
                    <a:pt x="9" y="0"/>
                  </a:lnTo>
                  <a:close/>
                  <a:moveTo>
                    <a:pt x="634" y="438"/>
                  </a:moveTo>
                  <a:lnTo>
                    <a:pt x="647" y="393"/>
                  </a:lnTo>
                  <a:lnTo>
                    <a:pt x="668" y="479"/>
                  </a:lnTo>
                  <a:lnTo>
                    <a:pt x="587" y="444"/>
                  </a:lnTo>
                  <a:lnTo>
                    <a:pt x="634" y="438"/>
                  </a:lnTo>
                  <a:close/>
                </a:path>
              </a:pathLst>
            </a:custGeom>
            <a:solidFill>
              <a:schemeClr val="accent1"/>
            </a:solidFill>
            <a:ln w="1651">
              <a:solidFill>
                <a:schemeClr val="accent1"/>
              </a:solidFill>
              <a:bevel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918" name="Freeform 268"/>
            <p:cNvSpPr>
              <a:spLocks noEditPoints="1"/>
            </p:cNvSpPr>
            <p:nvPr/>
          </p:nvSpPr>
          <p:spPr bwMode="auto">
            <a:xfrm rot="238686">
              <a:off x="4213" y="947"/>
              <a:ext cx="93" cy="373"/>
            </a:xfrm>
            <a:custGeom>
              <a:avLst/>
              <a:gdLst>
                <a:gd name="T0" fmla="*/ 50 w 93"/>
                <a:gd name="T1" fmla="*/ 338 h 373"/>
                <a:gd name="T2" fmla="*/ 40 w 93"/>
                <a:gd name="T3" fmla="*/ 323 h 373"/>
                <a:gd name="T4" fmla="*/ 29 w 93"/>
                <a:gd name="T5" fmla="*/ 301 h 373"/>
                <a:gd name="T6" fmla="*/ 20 w 93"/>
                <a:gd name="T7" fmla="*/ 278 h 373"/>
                <a:gd name="T8" fmla="*/ 12 w 93"/>
                <a:gd name="T9" fmla="*/ 255 h 373"/>
                <a:gd name="T10" fmla="*/ 7 w 93"/>
                <a:gd name="T11" fmla="*/ 230 h 373"/>
                <a:gd name="T12" fmla="*/ 3 w 93"/>
                <a:gd name="T13" fmla="*/ 206 h 373"/>
                <a:gd name="T14" fmla="*/ 0 w 93"/>
                <a:gd name="T15" fmla="*/ 180 h 373"/>
                <a:gd name="T16" fmla="*/ 0 w 93"/>
                <a:gd name="T17" fmla="*/ 155 h 373"/>
                <a:gd name="T18" fmla="*/ 1 w 93"/>
                <a:gd name="T19" fmla="*/ 129 h 373"/>
                <a:gd name="T20" fmla="*/ 5 w 93"/>
                <a:gd name="T21" fmla="*/ 103 h 373"/>
                <a:gd name="T22" fmla="*/ 9 w 93"/>
                <a:gd name="T23" fmla="*/ 77 h 373"/>
                <a:gd name="T24" fmla="*/ 16 w 93"/>
                <a:gd name="T25" fmla="*/ 51 h 373"/>
                <a:gd name="T26" fmla="*/ 25 w 93"/>
                <a:gd name="T27" fmla="*/ 25 h 373"/>
                <a:gd name="T28" fmla="*/ 36 w 93"/>
                <a:gd name="T29" fmla="*/ 0 h 373"/>
                <a:gd name="T30" fmla="*/ 60 w 93"/>
                <a:gd name="T31" fmla="*/ 10 h 373"/>
                <a:gd name="T32" fmla="*/ 50 w 93"/>
                <a:gd name="T33" fmla="*/ 33 h 373"/>
                <a:gd name="T34" fmla="*/ 42 w 93"/>
                <a:gd name="T35" fmla="*/ 58 h 373"/>
                <a:gd name="T36" fmla="*/ 35 w 93"/>
                <a:gd name="T37" fmla="*/ 82 h 373"/>
                <a:gd name="T38" fmla="*/ 31 w 93"/>
                <a:gd name="T39" fmla="*/ 106 h 373"/>
                <a:gd name="T40" fmla="*/ 28 w 93"/>
                <a:gd name="T41" fmla="*/ 130 h 373"/>
                <a:gd name="T42" fmla="*/ 26 w 93"/>
                <a:gd name="T43" fmla="*/ 154 h 373"/>
                <a:gd name="T44" fmla="*/ 27 w 93"/>
                <a:gd name="T45" fmla="*/ 178 h 373"/>
                <a:gd name="T46" fmla="*/ 29 w 93"/>
                <a:gd name="T47" fmla="*/ 201 h 373"/>
                <a:gd name="T48" fmla="*/ 32 w 93"/>
                <a:gd name="T49" fmla="*/ 224 h 373"/>
                <a:gd name="T50" fmla="*/ 37 w 93"/>
                <a:gd name="T51" fmla="*/ 247 h 373"/>
                <a:gd name="T52" fmla="*/ 44 w 93"/>
                <a:gd name="T53" fmla="*/ 268 h 373"/>
                <a:gd name="T54" fmla="*/ 53 w 93"/>
                <a:gd name="T55" fmla="*/ 289 h 373"/>
                <a:gd name="T56" fmla="*/ 63 w 93"/>
                <a:gd name="T57" fmla="*/ 309 h 373"/>
                <a:gd name="T58" fmla="*/ 72 w 93"/>
                <a:gd name="T59" fmla="*/ 324 h 373"/>
                <a:gd name="T60" fmla="*/ 50 w 93"/>
                <a:gd name="T61" fmla="*/ 338 h 373"/>
                <a:gd name="T62" fmla="*/ 61 w 93"/>
                <a:gd name="T63" fmla="*/ 331 h 373"/>
                <a:gd name="T64" fmla="*/ 76 w 93"/>
                <a:gd name="T65" fmla="*/ 286 h 373"/>
                <a:gd name="T66" fmla="*/ 93 w 93"/>
                <a:gd name="T67" fmla="*/ 373 h 373"/>
                <a:gd name="T68" fmla="*/ 13 w 93"/>
                <a:gd name="T69" fmla="*/ 335 h 373"/>
                <a:gd name="T70" fmla="*/ 61 w 93"/>
                <a:gd name="T71" fmla="*/ 331 h 37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3"/>
                <a:gd name="T109" fmla="*/ 0 h 373"/>
                <a:gd name="T110" fmla="*/ 93 w 93"/>
                <a:gd name="T111" fmla="*/ 373 h 37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3" h="373">
                  <a:moveTo>
                    <a:pt x="50" y="338"/>
                  </a:moveTo>
                  <a:lnTo>
                    <a:pt x="40" y="323"/>
                  </a:lnTo>
                  <a:lnTo>
                    <a:pt x="29" y="301"/>
                  </a:lnTo>
                  <a:lnTo>
                    <a:pt x="20" y="278"/>
                  </a:lnTo>
                  <a:lnTo>
                    <a:pt x="12" y="255"/>
                  </a:lnTo>
                  <a:lnTo>
                    <a:pt x="7" y="230"/>
                  </a:lnTo>
                  <a:lnTo>
                    <a:pt x="3" y="206"/>
                  </a:lnTo>
                  <a:lnTo>
                    <a:pt x="0" y="180"/>
                  </a:lnTo>
                  <a:lnTo>
                    <a:pt x="0" y="155"/>
                  </a:lnTo>
                  <a:lnTo>
                    <a:pt x="1" y="129"/>
                  </a:lnTo>
                  <a:lnTo>
                    <a:pt x="5" y="103"/>
                  </a:lnTo>
                  <a:lnTo>
                    <a:pt x="9" y="77"/>
                  </a:lnTo>
                  <a:lnTo>
                    <a:pt x="16" y="51"/>
                  </a:lnTo>
                  <a:lnTo>
                    <a:pt x="25" y="25"/>
                  </a:lnTo>
                  <a:lnTo>
                    <a:pt x="36" y="0"/>
                  </a:lnTo>
                  <a:lnTo>
                    <a:pt x="60" y="10"/>
                  </a:lnTo>
                  <a:lnTo>
                    <a:pt x="50" y="33"/>
                  </a:lnTo>
                  <a:lnTo>
                    <a:pt x="42" y="58"/>
                  </a:lnTo>
                  <a:lnTo>
                    <a:pt x="35" y="82"/>
                  </a:lnTo>
                  <a:lnTo>
                    <a:pt x="31" y="106"/>
                  </a:lnTo>
                  <a:lnTo>
                    <a:pt x="28" y="130"/>
                  </a:lnTo>
                  <a:lnTo>
                    <a:pt x="26" y="154"/>
                  </a:lnTo>
                  <a:lnTo>
                    <a:pt x="27" y="178"/>
                  </a:lnTo>
                  <a:lnTo>
                    <a:pt x="29" y="201"/>
                  </a:lnTo>
                  <a:lnTo>
                    <a:pt x="32" y="224"/>
                  </a:lnTo>
                  <a:lnTo>
                    <a:pt x="37" y="247"/>
                  </a:lnTo>
                  <a:lnTo>
                    <a:pt x="44" y="268"/>
                  </a:lnTo>
                  <a:lnTo>
                    <a:pt x="53" y="289"/>
                  </a:lnTo>
                  <a:lnTo>
                    <a:pt x="63" y="309"/>
                  </a:lnTo>
                  <a:lnTo>
                    <a:pt x="72" y="324"/>
                  </a:lnTo>
                  <a:lnTo>
                    <a:pt x="50" y="338"/>
                  </a:lnTo>
                  <a:close/>
                  <a:moveTo>
                    <a:pt x="61" y="331"/>
                  </a:moveTo>
                  <a:lnTo>
                    <a:pt x="76" y="286"/>
                  </a:lnTo>
                  <a:lnTo>
                    <a:pt x="93" y="373"/>
                  </a:lnTo>
                  <a:lnTo>
                    <a:pt x="13" y="335"/>
                  </a:lnTo>
                  <a:lnTo>
                    <a:pt x="61" y="331"/>
                  </a:lnTo>
                  <a:close/>
                </a:path>
              </a:pathLst>
            </a:custGeom>
            <a:solidFill>
              <a:schemeClr val="accent1"/>
            </a:solidFill>
            <a:ln w="1651">
              <a:solidFill>
                <a:schemeClr val="accent1"/>
              </a:solidFill>
              <a:bevel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919" name="Rectangle 269"/>
            <p:cNvSpPr>
              <a:spLocks noChangeArrowheads="1"/>
            </p:cNvSpPr>
            <p:nvPr/>
          </p:nvSpPr>
          <p:spPr bwMode="auto">
            <a:xfrm>
              <a:off x="4186" y="791"/>
              <a:ext cx="59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1500" b="1" i="1"/>
                <a:t>Wolbachia</a:t>
              </a:r>
              <a:endParaRPr lang="fr-FR" b="1"/>
            </a:p>
          </p:txBody>
        </p:sp>
        <p:sp>
          <p:nvSpPr>
            <p:cNvPr id="37920" name="Freeform 270"/>
            <p:cNvSpPr>
              <a:spLocks noEditPoints="1"/>
            </p:cNvSpPr>
            <p:nvPr/>
          </p:nvSpPr>
          <p:spPr bwMode="auto">
            <a:xfrm rot="232711">
              <a:off x="1247" y="1797"/>
              <a:ext cx="68" cy="521"/>
            </a:xfrm>
            <a:custGeom>
              <a:avLst/>
              <a:gdLst>
                <a:gd name="T0" fmla="*/ 26 w 77"/>
                <a:gd name="T1" fmla="*/ 132 h 735"/>
                <a:gd name="T2" fmla="*/ 20 w 77"/>
                <a:gd name="T3" fmla="*/ 123 h 735"/>
                <a:gd name="T4" fmla="*/ 16 w 77"/>
                <a:gd name="T5" fmla="*/ 115 h 735"/>
                <a:gd name="T6" fmla="*/ 11 w 77"/>
                <a:gd name="T7" fmla="*/ 106 h 735"/>
                <a:gd name="T8" fmla="*/ 7 w 77"/>
                <a:gd name="T9" fmla="*/ 98 h 735"/>
                <a:gd name="T10" fmla="*/ 4 w 77"/>
                <a:gd name="T11" fmla="*/ 89 h 735"/>
                <a:gd name="T12" fmla="*/ 4 w 77"/>
                <a:gd name="T13" fmla="*/ 80 h 735"/>
                <a:gd name="T14" fmla="*/ 1 w 77"/>
                <a:gd name="T15" fmla="*/ 72 h 735"/>
                <a:gd name="T16" fmla="*/ 0 w 77"/>
                <a:gd name="T17" fmla="*/ 63 h 735"/>
                <a:gd name="T18" fmla="*/ 1 w 77"/>
                <a:gd name="T19" fmla="*/ 55 h 735"/>
                <a:gd name="T20" fmla="*/ 3 w 77"/>
                <a:gd name="T21" fmla="*/ 47 h 735"/>
                <a:gd name="T22" fmla="*/ 4 w 77"/>
                <a:gd name="T23" fmla="*/ 39 h 735"/>
                <a:gd name="T24" fmla="*/ 6 w 77"/>
                <a:gd name="T25" fmla="*/ 31 h 735"/>
                <a:gd name="T26" fmla="*/ 9 w 77"/>
                <a:gd name="T27" fmla="*/ 23 h 735"/>
                <a:gd name="T28" fmla="*/ 13 w 77"/>
                <a:gd name="T29" fmla="*/ 15 h 735"/>
                <a:gd name="T30" fmla="*/ 17 w 77"/>
                <a:gd name="T31" fmla="*/ 9 h 735"/>
                <a:gd name="T32" fmla="*/ 30 w 77"/>
                <a:gd name="T33" fmla="*/ 9 h 735"/>
                <a:gd name="T34" fmla="*/ 26 w 77"/>
                <a:gd name="T35" fmla="*/ 16 h 735"/>
                <a:gd name="T36" fmla="*/ 23 w 77"/>
                <a:gd name="T37" fmla="*/ 23 h 735"/>
                <a:gd name="T38" fmla="*/ 20 w 77"/>
                <a:gd name="T39" fmla="*/ 32 h 735"/>
                <a:gd name="T40" fmla="*/ 18 w 77"/>
                <a:gd name="T41" fmla="*/ 39 h 735"/>
                <a:gd name="T42" fmla="*/ 16 w 77"/>
                <a:gd name="T43" fmla="*/ 47 h 735"/>
                <a:gd name="T44" fmla="*/ 15 w 77"/>
                <a:gd name="T45" fmla="*/ 55 h 735"/>
                <a:gd name="T46" fmla="*/ 15 w 77"/>
                <a:gd name="T47" fmla="*/ 63 h 735"/>
                <a:gd name="T48" fmla="*/ 15 w 77"/>
                <a:gd name="T49" fmla="*/ 72 h 735"/>
                <a:gd name="T50" fmla="*/ 16 w 77"/>
                <a:gd name="T51" fmla="*/ 80 h 735"/>
                <a:gd name="T52" fmla="*/ 18 w 77"/>
                <a:gd name="T53" fmla="*/ 89 h 735"/>
                <a:gd name="T54" fmla="*/ 20 w 77"/>
                <a:gd name="T55" fmla="*/ 96 h 735"/>
                <a:gd name="T56" fmla="*/ 25 w 77"/>
                <a:gd name="T57" fmla="*/ 106 h 735"/>
                <a:gd name="T58" fmla="*/ 29 w 77"/>
                <a:gd name="T59" fmla="*/ 113 h 735"/>
                <a:gd name="T60" fmla="*/ 34 w 77"/>
                <a:gd name="T61" fmla="*/ 122 h 735"/>
                <a:gd name="T62" fmla="*/ 41 w 77"/>
                <a:gd name="T63" fmla="*/ 130 h 735"/>
                <a:gd name="T64" fmla="*/ 26 w 77"/>
                <a:gd name="T65" fmla="*/ 132 h 735"/>
                <a:gd name="T66" fmla="*/ 23 w 77"/>
                <a:gd name="T67" fmla="*/ 9 h 735"/>
                <a:gd name="T68" fmla="*/ 0 w 77"/>
                <a:gd name="T69" fmla="*/ 13 h 735"/>
                <a:gd name="T70" fmla="*/ 30 w 77"/>
                <a:gd name="T71" fmla="*/ 0 h 735"/>
                <a:gd name="T72" fmla="*/ 42 w 77"/>
                <a:gd name="T73" fmla="*/ 15 h 735"/>
                <a:gd name="T74" fmla="*/ 23 w 77"/>
                <a:gd name="T75" fmla="*/ 9 h 73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7"/>
                <a:gd name="T115" fmla="*/ 0 h 735"/>
                <a:gd name="T116" fmla="*/ 77 w 77"/>
                <a:gd name="T117" fmla="*/ 735 h 73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7" h="735">
                  <a:moveTo>
                    <a:pt x="50" y="735"/>
                  </a:moveTo>
                  <a:lnTo>
                    <a:pt x="39" y="688"/>
                  </a:lnTo>
                  <a:lnTo>
                    <a:pt x="29" y="641"/>
                  </a:lnTo>
                  <a:lnTo>
                    <a:pt x="20" y="593"/>
                  </a:lnTo>
                  <a:lnTo>
                    <a:pt x="13" y="545"/>
                  </a:lnTo>
                  <a:lnTo>
                    <a:pt x="8" y="496"/>
                  </a:lnTo>
                  <a:lnTo>
                    <a:pt x="4" y="448"/>
                  </a:lnTo>
                  <a:lnTo>
                    <a:pt x="1" y="400"/>
                  </a:lnTo>
                  <a:lnTo>
                    <a:pt x="0" y="351"/>
                  </a:lnTo>
                  <a:lnTo>
                    <a:pt x="1" y="306"/>
                  </a:lnTo>
                  <a:lnTo>
                    <a:pt x="3" y="262"/>
                  </a:lnTo>
                  <a:lnTo>
                    <a:pt x="6" y="217"/>
                  </a:lnTo>
                  <a:lnTo>
                    <a:pt x="11" y="173"/>
                  </a:lnTo>
                  <a:lnTo>
                    <a:pt x="17" y="129"/>
                  </a:lnTo>
                  <a:lnTo>
                    <a:pt x="24" y="85"/>
                  </a:lnTo>
                  <a:lnTo>
                    <a:pt x="31" y="49"/>
                  </a:lnTo>
                  <a:lnTo>
                    <a:pt x="57" y="54"/>
                  </a:lnTo>
                  <a:lnTo>
                    <a:pt x="50" y="89"/>
                  </a:lnTo>
                  <a:lnTo>
                    <a:pt x="43" y="132"/>
                  </a:lnTo>
                  <a:lnTo>
                    <a:pt x="37" y="176"/>
                  </a:lnTo>
                  <a:lnTo>
                    <a:pt x="33" y="219"/>
                  </a:lnTo>
                  <a:lnTo>
                    <a:pt x="29" y="263"/>
                  </a:lnTo>
                  <a:lnTo>
                    <a:pt x="28" y="307"/>
                  </a:lnTo>
                  <a:lnTo>
                    <a:pt x="27" y="351"/>
                  </a:lnTo>
                  <a:lnTo>
                    <a:pt x="28" y="398"/>
                  </a:lnTo>
                  <a:lnTo>
                    <a:pt x="30" y="446"/>
                  </a:lnTo>
                  <a:lnTo>
                    <a:pt x="34" y="494"/>
                  </a:lnTo>
                  <a:lnTo>
                    <a:pt x="39" y="541"/>
                  </a:lnTo>
                  <a:lnTo>
                    <a:pt x="46" y="588"/>
                  </a:lnTo>
                  <a:lnTo>
                    <a:pt x="54" y="635"/>
                  </a:lnTo>
                  <a:lnTo>
                    <a:pt x="64" y="682"/>
                  </a:lnTo>
                  <a:lnTo>
                    <a:pt x="76" y="728"/>
                  </a:lnTo>
                  <a:lnTo>
                    <a:pt x="50" y="735"/>
                  </a:lnTo>
                  <a:close/>
                  <a:moveTo>
                    <a:pt x="44" y="52"/>
                  </a:moveTo>
                  <a:lnTo>
                    <a:pt x="0" y="69"/>
                  </a:lnTo>
                  <a:lnTo>
                    <a:pt x="55" y="0"/>
                  </a:lnTo>
                  <a:lnTo>
                    <a:pt x="77" y="86"/>
                  </a:lnTo>
                  <a:lnTo>
                    <a:pt x="44" y="52"/>
                  </a:lnTo>
                  <a:close/>
                </a:path>
              </a:pathLst>
            </a:custGeom>
            <a:solidFill>
              <a:schemeClr val="accent1"/>
            </a:solidFill>
            <a:ln w="1651">
              <a:solidFill>
                <a:schemeClr val="accent1"/>
              </a:solidFill>
              <a:bevel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921" name="Rectangle 271"/>
            <p:cNvSpPr>
              <a:spLocks noChangeArrowheads="1"/>
            </p:cNvSpPr>
            <p:nvPr/>
          </p:nvSpPr>
          <p:spPr bwMode="auto">
            <a:xfrm>
              <a:off x="2671" y="937"/>
              <a:ext cx="26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sz="800"/>
                <a:t> Males %</a:t>
              </a:r>
            </a:p>
          </p:txBody>
        </p:sp>
      </p:grpSp>
      <p:sp>
        <p:nvSpPr>
          <p:cNvPr id="37894" name="Rectangle 405"/>
          <p:cNvSpPr>
            <a:spLocks noChangeArrowheads="1"/>
          </p:cNvSpPr>
          <p:nvPr/>
        </p:nvSpPr>
        <p:spPr bwMode="auto">
          <a:xfrm>
            <a:off x="965200" y="5227638"/>
            <a:ext cx="15843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7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Transfer of a </a:t>
            </a:r>
            <a:r>
              <a:rPr lang="fr-FR" sz="7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parasitic</a:t>
            </a:r>
            <a:r>
              <a:rPr lang="fr-FR" sz="7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fr-FR" sz="7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sex</a:t>
            </a:r>
            <a:r>
              <a:rPr lang="fr-FR" sz="7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factor to the </a:t>
            </a:r>
            <a:r>
              <a:rPr lang="fr-FR" sz="7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nuclear</a:t>
            </a:r>
            <a:r>
              <a:rPr lang="fr-FR" sz="7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fr-FR" sz="7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genome</a:t>
            </a:r>
            <a:r>
              <a:rPr lang="fr-FR" sz="7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the host: a </a:t>
            </a:r>
            <a:r>
              <a:rPr lang="fr-FR" sz="7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hypothesis</a:t>
            </a:r>
            <a:r>
              <a:rPr lang="fr-FR" sz="7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on the </a:t>
            </a:r>
            <a:r>
              <a:rPr lang="fr-FR" sz="7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evolution</a:t>
            </a:r>
            <a:r>
              <a:rPr lang="fr-FR" sz="7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</a:t>
            </a:r>
            <a:r>
              <a:rPr lang="fr-FR" sz="7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sex-determining</a:t>
            </a:r>
            <a:r>
              <a:rPr lang="fr-FR" sz="7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fr-FR" sz="7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mechanisms</a:t>
            </a:r>
            <a:r>
              <a:rPr lang="fr-FR" sz="7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the </a:t>
            </a:r>
            <a:r>
              <a:rPr lang="fr-FR" sz="7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terrestrial</a:t>
            </a:r>
            <a:r>
              <a:rPr lang="fr-FR" sz="7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fr-FR" sz="700" b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isopod</a:t>
            </a:r>
            <a:r>
              <a:rPr lang="fr-FR" sz="7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fr-FR" sz="700" b="1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A. </a:t>
            </a:r>
            <a:r>
              <a:rPr lang="fr-FR" sz="700" b="1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vulgare</a:t>
            </a:r>
            <a:r>
              <a:rPr lang="fr-FR" sz="7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fr-FR" sz="7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fr-FR" sz="7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Juchault</a:t>
            </a:r>
            <a:r>
              <a:rPr lang="fr-FR" sz="7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P.  &amp; Mocquard JP</a:t>
            </a:r>
          </a:p>
          <a:p>
            <a:r>
              <a:rPr lang="fr-FR" sz="7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J. </a:t>
            </a:r>
            <a:r>
              <a:rPr lang="fr-FR" sz="7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Evol</a:t>
            </a:r>
            <a:r>
              <a:rPr lang="fr-FR" sz="7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fr-FR" sz="7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Biol</a:t>
            </a:r>
            <a:r>
              <a:rPr lang="fr-FR" sz="7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fr-FR" sz="7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6:511-528 (1993)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5693045"/>
            <a:ext cx="1993901" cy="74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xfrm>
            <a:off x="614363" y="30163"/>
            <a:ext cx="4595812" cy="1143000"/>
          </a:xfrm>
        </p:spPr>
        <p:txBody>
          <a:bodyPr/>
          <a:lstStyle/>
          <a:p>
            <a:pPr eaLnBrk="1" hangingPunct="1"/>
            <a:r>
              <a:rPr lang="fr-FR" sz="3600" smtClean="0"/>
              <a:t>Comment ça marche…  </a:t>
            </a:r>
          </a:p>
        </p:txBody>
      </p:sp>
      <p:sp>
        <p:nvSpPr>
          <p:cNvPr id="38915" name="Espace réservé de la date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</a:p>
        </p:txBody>
      </p:sp>
      <p:sp>
        <p:nvSpPr>
          <p:cNvPr id="38916" name="Espace réservé du numéro de diapositive 33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996D4C57-4277-44E1-A11B-C269A1903B23}" type="slidenum">
              <a:rPr lang="fr-FR" smtClean="0"/>
              <a:pPr/>
              <a:t>34</a:t>
            </a:fld>
            <a:endParaRPr lang="fr-FR" smtClean="0"/>
          </a:p>
        </p:txBody>
      </p:sp>
      <p:graphicFrame>
        <p:nvGraphicFramePr>
          <p:cNvPr id="351" name="Graphique 350"/>
          <p:cNvGraphicFramePr>
            <a:graphicFrameLocks noGrp="1"/>
          </p:cNvGraphicFramePr>
          <p:nvPr/>
        </p:nvGraphicFramePr>
        <p:xfrm>
          <a:off x="614591" y="1172980"/>
          <a:ext cx="8198068" cy="5110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dirty="0" smtClean="0"/>
              <a:t>Tout </a:t>
            </a:r>
            <a:r>
              <a:rPr lang="en-US" dirty="0" err="1" smtClean="0"/>
              <a:t>est-il</a:t>
            </a:r>
            <a:r>
              <a:rPr lang="en-US" dirty="0" smtClean="0"/>
              <a:t> pour le </a:t>
            </a:r>
            <a:r>
              <a:rPr lang="en-US" dirty="0" err="1" smtClean="0"/>
              <a:t>mieux</a:t>
            </a:r>
            <a:r>
              <a:rPr lang="en-US" dirty="0" smtClean="0"/>
              <a:t>…?</a:t>
            </a:r>
            <a:endParaRPr lang="en-US" sz="2800" dirty="0" smtClean="0"/>
          </a:p>
        </p:txBody>
      </p:sp>
      <p:grpSp>
        <p:nvGrpSpPr>
          <p:cNvPr id="22786" name="Group 258"/>
          <p:cNvGrpSpPr>
            <a:grpSpLocks/>
          </p:cNvGrpSpPr>
          <p:nvPr/>
        </p:nvGrpSpPr>
        <p:grpSpPr bwMode="auto">
          <a:xfrm>
            <a:off x="6013450" y="4249738"/>
            <a:ext cx="2341563" cy="246062"/>
            <a:chOff x="3854" y="1979"/>
            <a:chExt cx="1475" cy="155"/>
          </a:xfrm>
        </p:grpSpPr>
        <p:sp>
          <p:nvSpPr>
            <p:cNvPr id="22595" name="Text Box 68"/>
            <p:cNvSpPr txBox="1">
              <a:spLocks noChangeArrowheads="1"/>
            </p:cNvSpPr>
            <p:nvPr/>
          </p:nvSpPr>
          <p:spPr bwMode="auto">
            <a:xfrm>
              <a:off x="3854" y="1979"/>
              <a:ext cx="13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000">
                  <a:latin typeface="Tahoma" pitchFamily="34" charset="0"/>
                </a:rPr>
                <a:t>U</a:t>
              </a:r>
            </a:p>
          </p:txBody>
        </p:sp>
        <p:sp>
          <p:nvSpPr>
            <p:cNvPr id="22596" name="Text Box 69"/>
            <p:cNvSpPr txBox="1">
              <a:spLocks noChangeArrowheads="1"/>
            </p:cNvSpPr>
            <p:nvPr/>
          </p:nvSpPr>
          <p:spPr bwMode="auto">
            <a:xfrm>
              <a:off x="4235" y="1980"/>
              <a:ext cx="19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000">
                  <a:latin typeface="Tahoma" pitchFamily="34" charset="0"/>
                </a:rPr>
                <a:t>C</a:t>
              </a:r>
            </a:p>
          </p:txBody>
        </p:sp>
        <p:sp>
          <p:nvSpPr>
            <p:cNvPr id="22597" name="Text Box 70"/>
            <p:cNvSpPr txBox="1">
              <a:spLocks noChangeArrowheads="1"/>
            </p:cNvSpPr>
            <p:nvPr/>
          </p:nvSpPr>
          <p:spPr bwMode="auto">
            <a:xfrm>
              <a:off x="4677" y="1980"/>
              <a:ext cx="13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000">
                  <a:latin typeface="Tahoma" pitchFamily="34" charset="0"/>
                </a:rPr>
                <a:t>M</a:t>
              </a:r>
            </a:p>
          </p:txBody>
        </p:sp>
        <p:sp>
          <p:nvSpPr>
            <p:cNvPr id="22598" name="Text Box 71"/>
            <p:cNvSpPr txBox="1">
              <a:spLocks noChangeArrowheads="1"/>
            </p:cNvSpPr>
            <p:nvPr/>
          </p:nvSpPr>
          <p:spPr bwMode="auto">
            <a:xfrm>
              <a:off x="5056" y="1979"/>
              <a:ext cx="27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1000">
                  <a:latin typeface="Tahoma" pitchFamily="34" charset="0"/>
                </a:rPr>
                <a:t>injC</a:t>
              </a:r>
            </a:p>
          </p:txBody>
        </p:sp>
      </p:grpSp>
      <p:sp>
        <p:nvSpPr>
          <p:cNvPr id="22532" name="Line 5"/>
          <p:cNvSpPr>
            <a:spLocks noChangeShapeType="1"/>
          </p:cNvSpPr>
          <p:nvPr/>
        </p:nvSpPr>
        <p:spPr bwMode="auto">
          <a:xfrm flipV="1">
            <a:off x="5700713" y="2360613"/>
            <a:ext cx="1587" cy="182403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 flipH="1">
            <a:off x="5664200" y="4184650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34" name="Line 7"/>
          <p:cNvSpPr>
            <a:spLocks noChangeShapeType="1"/>
          </p:cNvSpPr>
          <p:nvPr/>
        </p:nvSpPr>
        <p:spPr bwMode="auto">
          <a:xfrm flipH="1">
            <a:off x="5683250" y="4087813"/>
            <a:ext cx="17463" cy="3175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35" name="Line 8"/>
          <p:cNvSpPr>
            <a:spLocks noChangeShapeType="1"/>
          </p:cNvSpPr>
          <p:nvPr/>
        </p:nvSpPr>
        <p:spPr bwMode="auto">
          <a:xfrm flipH="1">
            <a:off x="5664200" y="4005263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36" name="Line 9"/>
          <p:cNvSpPr>
            <a:spLocks noChangeShapeType="1"/>
          </p:cNvSpPr>
          <p:nvPr/>
        </p:nvSpPr>
        <p:spPr bwMode="auto">
          <a:xfrm flipH="1">
            <a:off x="5683250" y="3910013"/>
            <a:ext cx="1746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37" name="Rectangle 10"/>
          <p:cNvSpPr>
            <a:spLocks noChangeArrowheads="1"/>
          </p:cNvSpPr>
          <p:nvPr/>
        </p:nvSpPr>
        <p:spPr bwMode="auto">
          <a:xfrm>
            <a:off x="5565775" y="3948113"/>
            <a:ext cx="841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fr-FR" sz="1200">
                <a:solidFill>
                  <a:srgbClr val="000000"/>
                </a:solidFill>
              </a:rPr>
              <a:t>5</a:t>
            </a:r>
            <a:endParaRPr lang="fr-FR"/>
          </a:p>
        </p:txBody>
      </p:sp>
      <p:sp>
        <p:nvSpPr>
          <p:cNvPr id="22538" name="Line 11"/>
          <p:cNvSpPr>
            <a:spLocks noChangeShapeType="1"/>
          </p:cNvSpPr>
          <p:nvPr/>
        </p:nvSpPr>
        <p:spPr bwMode="auto">
          <a:xfrm flipH="1">
            <a:off x="5664200" y="3824288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39" name="Line 12"/>
          <p:cNvSpPr>
            <a:spLocks noChangeShapeType="1"/>
          </p:cNvSpPr>
          <p:nvPr/>
        </p:nvSpPr>
        <p:spPr bwMode="auto">
          <a:xfrm flipH="1">
            <a:off x="5683250" y="3729038"/>
            <a:ext cx="1746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40" name="Rectangle 13"/>
          <p:cNvSpPr>
            <a:spLocks noChangeArrowheads="1"/>
          </p:cNvSpPr>
          <p:nvPr/>
        </p:nvSpPr>
        <p:spPr bwMode="auto">
          <a:xfrm>
            <a:off x="5511800" y="3767138"/>
            <a:ext cx="1682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fr-FR" sz="1200">
                <a:solidFill>
                  <a:srgbClr val="000000"/>
                </a:solidFill>
              </a:rPr>
              <a:t>10</a:t>
            </a:r>
            <a:endParaRPr lang="fr-FR"/>
          </a:p>
        </p:txBody>
      </p:sp>
      <p:sp>
        <p:nvSpPr>
          <p:cNvPr id="22541" name="Line 14"/>
          <p:cNvSpPr>
            <a:spLocks noChangeShapeType="1"/>
          </p:cNvSpPr>
          <p:nvPr/>
        </p:nvSpPr>
        <p:spPr bwMode="auto">
          <a:xfrm flipH="1">
            <a:off x="5664200" y="3633788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42" name="Line 15"/>
          <p:cNvSpPr>
            <a:spLocks noChangeShapeType="1"/>
          </p:cNvSpPr>
          <p:nvPr/>
        </p:nvSpPr>
        <p:spPr bwMode="auto">
          <a:xfrm flipH="1">
            <a:off x="5683250" y="3540125"/>
            <a:ext cx="17463" cy="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43" name="Rectangle 16"/>
          <p:cNvSpPr>
            <a:spLocks noChangeArrowheads="1"/>
          </p:cNvSpPr>
          <p:nvPr/>
        </p:nvSpPr>
        <p:spPr bwMode="auto">
          <a:xfrm>
            <a:off x="5511800" y="3576638"/>
            <a:ext cx="1682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fr-FR" sz="1200">
                <a:solidFill>
                  <a:srgbClr val="000000"/>
                </a:solidFill>
              </a:rPr>
              <a:t>15</a:t>
            </a:r>
            <a:endParaRPr lang="fr-FR"/>
          </a:p>
        </p:txBody>
      </p:sp>
      <p:sp>
        <p:nvSpPr>
          <p:cNvPr id="22544" name="Line 17"/>
          <p:cNvSpPr>
            <a:spLocks noChangeShapeType="1"/>
          </p:cNvSpPr>
          <p:nvPr/>
        </p:nvSpPr>
        <p:spPr bwMode="auto">
          <a:xfrm flipH="1">
            <a:off x="5664200" y="3454400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45" name="Line 18"/>
          <p:cNvSpPr>
            <a:spLocks noChangeShapeType="1"/>
          </p:cNvSpPr>
          <p:nvPr/>
        </p:nvSpPr>
        <p:spPr bwMode="auto">
          <a:xfrm flipH="1">
            <a:off x="5683250" y="3359150"/>
            <a:ext cx="17463" cy="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46" name="Rectangle 19"/>
          <p:cNvSpPr>
            <a:spLocks noChangeArrowheads="1"/>
          </p:cNvSpPr>
          <p:nvPr/>
        </p:nvSpPr>
        <p:spPr bwMode="auto">
          <a:xfrm>
            <a:off x="5511800" y="3397250"/>
            <a:ext cx="1682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fr-FR" sz="1200">
                <a:solidFill>
                  <a:srgbClr val="000000"/>
                </a:solidFill>
              </a:rPr>
              <a:t>20</a:t>
            </a:r>
            <a:endParaRPr lang="fr-FR"/>
          </a:p>
        </p:txBody>
      </p:sp>
      <p:sp>
        <p:nvSpPr>
          <p:cNvPr id="22547" name="Line 20"/>
          <p:cNvSpPr>
            <a:spLocks noChangeShapeType="1"/>
          </p:cNvSpPr>
          <p:nvPr/>
        </p:nvSpPr>
        <p:spPr bwMode="auto">
          <a:xfrm flipH="1">
            <a:off x="5664200" y="3273425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48" name="Line 21"/>
          <p:cNvSpPr>
            <a:spLocks noChangeShapeType="1"/>
          </p:cNvSpPr>
          <p:nvPr/>
        </p:nvSpPr>
        <p:spPr bwMode="auto">
          <a:xfrm flipH="1">
            <a:off x="5683250" y="3178175"/>
            <a:ext cx="1746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49" name="Rectangle 22"/>
          <p:cNvSpPr>
            <a:spLocks noChangeArrowheads="1"/>
          </p:cNvSpPr>
          <p:nvPr/>
        </p:nvSpPr>
        <p:spPr bwMode="auto">
          <a:xfrm>
            <a:off x="5511800" y="3214688"/>
            <a:ext cx="1682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fr-FR" sz="1200">
                <a:solidFill>
                  <a:srgbClr val="000000"/>
                </a:solidFill>
              </a:rPr>
              <a:t>25</a:t>
            </a:r>
            <a:endParaRPr lang="fr-FR"/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 flipH="1">
            <a:off x="5664200" y="3092450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51" name="Line 24"/>
          <p:cNvSpPr>
            <a:spLocks noChangeShapeType="1"/>
          </p:cNvSpPr>
          <p:nvPr/>
        </p:nvSpPr>
        <p:spPr bwMode="auto">
          <a:xfrm flipH="1">
            <a:off x="5683250" y="2998788"/>
            <a:ext cx="17463" cy="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52" name="Rectangle 25"/>
          <p:cNvSpPr>
            <a:spLocks noChangeArrowheads="1"/>
          </p:cNvSpPr>
          <p:nvPr/>
        </p:nvSpPr>
        <p:spPr bwMode="auto">
          <a:xfrm>
            <a:off x="5511800" y="3035300"/>
            <a:ext cx="1682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fr-FR" sz="1200">
                <a:solidFill>
                  <a:srgbClr val="000000"/>
                </a:solidFill>
              </a:rPr>
              <a:t>30</a:t>
            </a:r>
            <a:endParaRPr lang="fr-FR"/>
          </a:p>
        </p:txBody>
      </p:sp>
      <p:sp>
        <p:nvSpPr>
          <p:cNvPr id="22553" name="Line 26"/>
          <p:cNvSpPr>
            <a:spLocks noChangeShapeType="1"/>
          </p:cNvSpPr>
          <p:nvPr/>
        </p:nvSpPr>
        <p:spPr bwMode="auto">
          <a:xfrm flipH="1">
            <a:off x="5664200" y="2911475"/>
            <a:ext cx="36513" cy="3175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54" name="Line 27"/>
          <p:cNvSpPr>
            <a:spLocks noChangeShapeType="1"/>
          </p:cNvSpPr>
          <p:nvPr/>
        </p:nvSpPr>
        <p:spPr bwMode="auto">
          <a:xfrm flipH="1">
            <a:off x="5683250" y="2817813"/>
            <a:ext cx="17463" cy="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55" name="Rectangle 28"/>
          <p:cNvSpPr>
            <a:spLocks noChangeArrowheads="1"/>
          </p:cNvSpPr>
          <p:nvPr/>
        </p:nvSpPr>
        <p:spPr bwMode="auto">
          <a:xfrm>
            <a:off x="5511800" y="2854325"/>
            <a:ext cx="1682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fr-FR" sz="1200">
                <a:solidFill>
                  <a:srgbClr val="000000"/>
                </a:solidFill>
              </a:rPr>
              <a:t>35</a:t>
            </a:r>
            <a:endParaRPr lang="fr-FR"/>
          </a:p>
        </p:txBody>
      </p:sp>
      <p:sp>
        <p:nvSpPr>
          <p:cNvPr id="22556" name="Line 29"/>
          <p:cNvSpPr>
            <a:spLocks noChangeShapeType="1"/>
          </p:cNvSpPr>
          <p:nvPr/>
        </p:nvSpPr>
        <p:spPr bwMode="auto">
          <a:xfrm flipH="1">
            <a:off x="5664200" y="2722563"/>
            <a:ext cx="36513" cy="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57" name="Line 30"/>
          <p:cNvSpPr>
            <a:spLocks noChangeShapeType="1"/>
          </p:cNvSpPr>
          <p:nvPr/>
        </p:nvSpPr>
        <p:spPr bwMode="auto">
          <a:xfrm flipH="1">
            <a:off x="5683250" y="2627313"/>
            <a:ext cx="1746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58" name="Rectangle 31"/>
          <p:cNvSpPr>
            <a:spLocks noChangeArrowheads="1"/>
          </p:cNvSpPr>
          <p:nvPr/>
        </p:nvSpPr>
        <p:spPr bwMode="auto">
          <a:xfrm>
            <a:off x="5511800" y="2665413"/>
            <a:ext cx="1682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fr-FR" sz="1200">
                <a:solidFill>
                  <a:srgbClr val="000000"/>
                </a:solidFill>
              </a:rPr>
              <a:t>40</a:t>
            </a:r>
            <a:endParaRPr lang="fr-FR"/>
          </a:p>
        </p:txBody>
      </p:sp>
      <p:sp>
        <p:nvSpPr>
          <p:cNvPr id="22559" name="Line 32"/>
          <p:cNvSpPr>
            <a:spLocks noChangeShapeType="1"/>
          </p:cNvSpPr>
          <p:nvPr/>
        </p:nvSpPr>
        <p:spPr bwMode="auto">
          <a:xfrm flipH="1">
            <a:off x="5664200" y="2541588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60" name="Line 33"/>
          <p:cNvSpPr>
            <a:spLocks noChangeShapeType="1"/>
          </p:cNvSpPr>
          <p:nvPr/>
        </p:nvSpPr>
        <p:spPr bwMode="auto">
          <a:xfrm flipH="1">
            <a:off x="5683250" y="2446338"/>
            <a:ext cx="1746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61" name="Rectangle 34"/>
          <p:cNvSpPr>
            <a:spLocks noChangeArrowheads="1"/>
          </p:cNvSpPr>
          <p:nvPr/>
        </p:nvSpPr>
        <p:spPr bwMode="auto">
          <a:xfrm>
            <a:off x="5511800" y="2484438"/>
            <a:ext cx="1682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fr-FR" sz="1200">
                <a:solidFill>
                  <a:srgbClr val="000000"/>
                </a:solidFill>
              </a:rPr>
              <a:t>45</a:t>
            </a:r>
            <a:endParaRPr lang="fr-FR"/>
          </a:p>
        </p:txBody>
      </p:sp>
      <p:sp>
        <p:nvSpPr>
          <p:cNvPr id="22562" name="Line 35"/>
          <p:cNvSpPr>
            <a:spLocks noChangeShapeType="1"/>
          </p:cNvSpPr>
          <p:nvPr/>
        </p:nvSpPr>
        <p:spPr bwMode="auto">
          <a:xfrm flipH="1">
            <a:off x="5664200" y="2360613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63" name="Rectangle 36"/>
          <p:cNvSpPr>
            <a:spLocks noChangeArrowheads="1"/>
          </p:cNvSpPr>
          <p:nvPr/>
        </p:nvSpPr>
        <p:spPr bwMode="auto">
          <a:xfrm>
            <a:off x="5511800" y="2305050"/>
            <a:ext cx="1682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fr-FR" sz="1200">
                <a:solidFill>
                  <a:srgbClr val="000000"/>
                </a:solidFill>
              </a:rPr>
              <a:t>50</a:t>
            </a:r>
            <a:endParaRPr lang="fr-FR"/>
          </a:p>
        </p:txBody>
      </p:sp>
      <p:sp>
        <p:nvSpPr>
          <p:cNvPr id="22564" name="Line 37"/>
          <p:cNvSpPr>
            <a:spLocks noChangeShapeType="1"/>
          </p:cNvSpPr>
          <p:nvPr/>
        </p:nvSpPr>
        <p:spPr bwMode="auto">
          <a:xfrm>
            <a:off x="5700713" y="4184650"/>
            <a:ext cx="2616200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65" name="Line 38"/>
          <p:cNvSpPr>
            <a:spLocks noChangeShapeType="1"/>
          </p:cNvSpPr>
          <p:nvPr/>
        </p:nvSpPr>
        <p:spPr bwMode="auto">
          <a:xfrm>
            <a:off x="6154738" y="4184650"/>
            <a:ext cx="1587" cy="1905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66" name="Line 39"/>
          <p:cNvSpPr>
            <a:spLocks noChangeShapeType="1"/>
          </p:cNvSpPr>
          <p:nvPr/>
        </p:nvSpPr>
        <p:spPr bwMode="auto">
          <a:xfrm>
            <a:off x="6727825" y="4184650"/>
            <a:ext cx="1588" cy="1905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67" name="Line 40"/>
          <p:cNvSpPr>
            <a:spLocks noChangeShapeType="1"/>
          </p:cNvSpPr>
          <p:nvPr/>
        </p:nvSpPr>
        <p:spPr bwMode="auto">
          <a:xfrm>
            <a:off x="7291388" y="4184650"/>
            <a:ext cx="1587" cy="1905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68" name="Line 41"/>
          <p:cNvSpPr>
            <a:spLocks noChangeShapeType="1"/>
          </p:cNvSpPr>
          <p:nvPr/>
        </p:nvSpPr>
        <p:spPr bwMode="auto">
          <a:xfrm>
            <a:off x="7862888" y="4184650"/>
            <a:ext cx="1587" cy="1905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69" name="Freeform 42"/>
          <p:cNvSpPr>
            <a:spLocks/>
          </p:cNvSpPr>
          <p:nvPr/>
        </p:nvSpPr>
        <p:spPr bwMode="auto">
          <a:xfrm>
            <a:off x="5935663" y="2825750"/>
            <a:ext cx="436562" cy="628650"/>
          </a:xfrm>
          <a:custGeom>
            <a:avLst/>
            <a:gdLst>
              <a:gd name="T0" fmla="*/ 0 w 416"/>
              <a:gd name="T1" fmla="*/ 2147483647 h 571"/>
              <a:gd name="T2" fmla="*/ 0 w 416"/>
              <a:gd name="T3" fmla="*/ 0 h 571"/>
              <a:gd name="T4" fmla="*/ 2147483647 w 416"/>
              <a:gd name="T5" fmla="*/ 0 h 571"/>
              <a:gd name="T6" fmla="*/ 2147483647 w 416"/>
              <a:gd name="T7" fmla="*/ 2147483647 h 571"/>
              <a:gd name="T8" fmla="*/ 0 w 416"/>
              <a:gd name="T9" fmla="*/ 2147483647 h 571"/>
              <a:gd name="T10" fmla="*/ 0 w 416"/>
              <a:gd name="T11" fmla="*/ 2147483647 h 571"/>
              <a:gd name="T12" fmla="*/ 2147483647 w 416"/>
              <a:gd name="T13" fmla="*/ 2147483647 h 571"/>
              <a:gd name="T14" fmla="*/ 2147483647 w 416"/>
              <a:gd name="T15" fmla="*/ 2147483647 h 571"/>
              <a:gd name="T16" fmla="*/ 0 w 416"/>
              <a:gd name="T17" fmla="*/ 2147483647 h 5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16"/>
              <a:gd name="T28" fmla="*/ 0 h 571"/>
              <a:gd name="T29" fmla="*/ 416 w 416"/>
              <a:gd name="T30" fmla="*/ 571 h 5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16" h="571">
                <a:moveTo>
                  <a:pt x="0" y="389"/>
                </a:moveTo>
                <a:lnTo>
                  <a:pt x="0" y="0"/>
                </a:lnTo>
                <a:lnTo>
                  <a:pt x="416" y="0"/>
                </a:lnTo>
                <a:lnTo>
                  <a:pt x="416" y="389"/>
                </a:lnTo>
                <a:lnTo>
                  <a:pt x="0" y="389"/>
                </a:lnTo>
                <a:lnTo>
                  <a:pt x="0" y="571"/>
                </a:lnTo>
                <a:lnTo>
                  <a:pt x="416" y="571"/>
                </a:lnTo>
                <a:lnTo>
                  <a:pt x="416" y="389"/>
                </a:lnTo>
                <a:lnTo>
                  <a:pt x="0" y="389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70" name="Freeform 43"/>
          <p:cNvSpPr>
            <a:spLocks/>
          </p:cNvSpPr>
          <p:nvPr/>
        </p:nvSpPr>
        <p:spPr bwMode="auto">
          <a:xfrm>
            <a:off x="5935663" y="2825750"/>
            <a:ext cx="436562" cy="628650"/>
          </a:xfrm>
          <a:custGeom>
            <a:avLst/>
            <a:gdLst>
              <a:gd name="T0" fmla="*/ 0 w 416"/>
              <a:gd name="T1" fmla="*/ 2147483647 h 571"/>
              <a:gd name="T2" fmla="*/ 0 w 416"/>
              <a:gd name="T3" fmla="*/ 0 h 571"/>
              <a:gd name="T4" fmla="*/ 2147483647 w 416"/>
              <a:gd name="T5" fmla="*/ 0 h 571"/>
              <a:gd name="T6" fmla="*/ 2147483647 w 416"/>
              <a:gd name="T7" fmla="*/ 2147483647 h 571"/>
              <a:gd name="T8" fmla="*/ 0 w 416"/>
              <a:gd name="T9" fmla="*/ 2147483647 h 571"/>
              <a:gd name="T10" fmla="*/ 0 w 416"/>
              <a:gd name="T11" fmla="*/ 2147483647 h 571"/>
              <a:gd name="T12" fmla="*/ 2147483647 w 416"/>
              <a:gd name="T13" fmla="*/ 2147483647 h 571"/>
              <a:gd name="T14" fmla="*/ 2147483647 w 416"/>
              <a:gd name="T15" fmla="*/ 2147483647 h 571"/>
              <a:gd name="T16" fmla="*/ 0 w 416"/>
              <a:gd name="T17" fmla="*/ 2147483647 h 5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16"/>
              <a:gd name="T28" fmla="*/ 0 h 571"/>
              <a:gd name="T29" fmla="*/ 416 w 416"/>
              <a:gd name="T30" fmla="*/ 571 h 5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16" h="571">
                <a:moveTo>
                  <a:pt x="0" y="389"/>
                </a:moveTo>
                <a:lnTo>
                  <a:pt x="0" y="0"/>
                </a:lnTo>
                <a:lnTo>
                  <a:pt x="416" y="0"/>
                </a:lnTo>
                <a:lnTo>
                  <a:pt x="416" y="389"/>
                </a:lnTo>
                <a:lnTo>
                  <a:pt x="0" y="389"/>
                </a:lnTo>
                <a:lnTo>
                  <a:pt x="0" y="571"/>
                </a:lnTo>
                <a:lnTo>
                  <a:pt x="416" y="571"/>
                </a:lnTo>
                <a:lnTo>
                  <a:pt x="416" y="389"/>
                </a:lnTo>
                <a:lnTo>
                  <a:pt x="0" y="389"/>
                </a:lnTo>
              </a:path>
            </a:pathLst>
          </a:custGeom>
          <a:solidFill>
            <a:schemeClr val="bg1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571" name="Line 44"/>
          <p:cNvSpPr>
            <a:spLocks noChangeShapeType="1"/>
          </p:cNvSpPr>
          <p:nvPr/>
        </p:nvSpPr>
        <p:spPr bwMode="auto">
          <a:xfrm flipV="1">
            <a:off x="6154738" y="2417763"/>
            <a:ext cx="1587" cy="4079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72" name="Line 45"/>
          <p:cNvSpPr>
            <a:spLocks noChangeShapeType="1"/>
          </p:cNvSpPr>
          <p:nvPr/>
        </p:nvSpPr>
        <p:spPr bwMode="auto">
          <a:xfrm>
            <a:off x="6100763" y="2417763"/>
            <a:ext cx="119062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73" name="Line 46"/>
          <p:cNvSpPr>
            <a:spLocks noChangeShapeType="1"/>
          </p:cNvSpPr>
          <p:nvPr/>
        </p:nvSpPr>
        <p:spPr bwMode="auto">
          <a:xfrm>
            <a:off x="6154738" y="3454400"/>
            <a:ext cx="1587" cy="169863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74" name="Line 47"/>
          <p:cNvSpPr>
            <a:spLocks noChangeShapeType="1"/>
          </p:cNvSpPr>
          <p:nvPr/>
        </p:nvSpPr>
        <p:spPr bwMode="auto">
          <a:xfrm>
            <a:off x="6100763" y="3624263"/>
            <a:ext cx="119062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75" name="Freeform 48"/>
          <p:cNvSpPr>
            <a:spLocks/>
          </p:cNvSpPr>
          <p:nvPr/>
        </p:nvSpPr>
        <p:spPr bwMode="auto">
          <a:xfrm>
            <a:off x="7661275" y="3473450"/>
            <a:ext cx="436563" cy="360363"/>
          </a:xfrm>
          <a:custGeom>
            <a:avLst/>
            <a:gdLst>
              <a:gd name="T0" fmla="*/ 0 w 416"/>
              <a:gd name="T1" fmla="*/ 2147483647 h 329"/>
              <a:gd name="T2" fmla="*/ 0 w 416"/>
              <a:gd name="T3" fmla="*/ 0 h 329"/>
              <a:gd name="T4" fmla="*/ 2147483647 w 416"/>
              <a:gd name="T5" fmla="*/ 0 h 329"/>
              <a:gd name="T6" fmla="*/ 2147483647 w 416"/>
              <a:gd name="T7" fmla="*/ 2147483647 h 329"/>
              <a:gd name="T8" fmla="*/ 0 w 416"/>
              <a:gd name="T9" fmla="*/ 2147483647 h 329"/>
              <a:gd name="T10" fmla="*/ 0 w 416"/>
              <a:gd name="T11" fmla="*/ 2147483647 h 329"/>
              <a:gd name="T12" fmla="*/ 2147483647 w 416"/>
              <a:gd name="T13" fmla="*/ 2147483647 h 329"/>
              <a:gd name="T14" fmla="*/ 2147483647 w 416"/>
              <a:gd name="T15" fmla="*/ 2147483647 h 329"/>
              <a:gd name="T16" fmla="*/ 0 w 416"/>
              <a:gd name="T17" fmla="*/ 2147483647 h 3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16"/>
              <a:gd name="T28" fmla="*/ 0 h 329"/>
              <a:gd name="T29" fmla="*/ 416 w 416"/>
              <a:gd name="T30" fmla="*/ 329 h 32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16" h="329">
                <a:moveTo>
                  <a:pt x="0" y="147"/>
                </a:moveTo>
                <a:lnTo>
                  <a:pt x="0" y="0"/>
                </a:lnTo>
                <a:lnTo>
                  <a:pt x="416" y="0"/>
                </a:lnTo>
                <a:lnTo>
                  <a:pt x="416" y="147"/>
                </a:lnTo>
                <a:lnTo>
                  <a:pt x="0" y="147"/>
                </a:lnTo>
                <a:lnTo>
                  <a:pt x="0" y="329"/>
                </a:lnTo>
                <a:lnTo>
                  <a:pt x="416" y="329"/>
                </a:lnTo>
                <a:lnTo>
                  <a:pt x="416" y="147"/>
                </a:lnTo>
                <a:lnTo>
                  <a:pt x="0" y="147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76" name="Freeform 49" descr="noir)"/>
          <p:cNvSpPr>
            <a:spLocks/>
          </p:cNvSpPr>
          <p:nvPr/>
        </p:nvSpPr>
        <p:spPr bwMode="auto">
          <a:xfrm>
            <a:off x="7661275" y="3473450"/>
            <a:ext cx="436563" cy="360363"/>
          </a:xfrm>
          <a:custGeom>
            <a:avLst/>
            <a:gdLst>
              <a:gd name="T0" fmla="*/ 0 w 416"/>
              <a:gd name="T1" fmla="*/ 2147483647 h 329"/>
              <a:gd name="T2" fmla="*/ 0 w 416"/>
              <a:gd name="T3" fmla="*/ 0 h 329"/>
              <a:gd name="T4" fmla="*/ 2147483647 w 416"/>
              <a:gd name="T5" fmla="*/ 0 h 329"/>
              <a:gd name="T6" fmla="*/ 2147483647 w 416"/>
              <a:gd name="T7" fmla="*/ 2147483647 h 329"/>
              <a:gd name="T8" fmla="*/ 0 w 416"/>
              <a:gd name="T9" fmla="*/ 2147483647 h 329"/>
              <a:gd name="T10" fmla="*/ 0 w 416"/>
              <a:gd name="T11" fmla="*/ 2147483647 h 329"/>
              <a:gd name="T12" fmla="*/ 2147483647 w 416"/>
              <a:gd name="T13" fmla="*/ 2147483647 h 329"/>
              <a:gd name="T14" fmla="*/ 2147483647 w 416"/>
              <a:gd name="T15" fmla="*/ 2147483647 h 329"/>
              <a:gd name="T16" fmla="*/ 0 w 416"/>
              <a:gd name="T17" fmla="*/ 2147483647 h 3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16"/>
              <a:gd name="T28" fmla="*/ 0 h 329"/>
              <a:gd name="T29" fmla="*/ 416 w 416"/>
              <a:gd name="T30" fmla="*/ 329 h 32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16" h="329">
                <a:moveTo>
                  <a:pt x="0" y="147"/>
                </a:moveTo>
                <a:lnTo>
                  <a:pt x="0" y="0"/>
                </a:lnTo>
                <a:lnTo>
                  <a:pt x="416" y="0"/>
                </a:lnTo>
                <a:lnTo>
                  <a:pt x="416" y="147"/>
                </a:lnTo>
                <a:lnTo>
                  <a:pt x="0" y="147"/>
                </a:lnTo>
                <a:lnTo>
                  <a:pt x="0" y="329"/>
                </a:lnTo>
                <a:lnTo>
                  <a:pt x="416" y="329"/>
                </a:lnTo>
                <a:lnTo>
                  <a:pt x="416" y="147"/>
                </a:lnTo>
                <a:lnTo>
                  <a:pt x="0" y="147"/>
                </a:lnTo>
              </a:path>
            </a:pathLst>
          </a:custGeom>
          <a:pattFill prst="ltDnDiag">
            <a:fgClr>
              <a:schemeClr val="tx2"/>
            </a:fgClr>
            <a:bgClr>
              <a:schemeClr val="bg1"/>
            </a:bgClr>
          </a:pattFill>
          <a:ln w="14351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577" name="Line 50"/>
          <p:cNvSpPr>
            <a:spLocks noChangeShapeType="1"/>
          </p:cNvSpPr>
          <p:nvPr/>
        </p:nvSpPr>
        <p:spPr bwMode="auto">
          <a:xfrm flipV="1">
            <a:off x="7878763" y="3224213"/>
            <a:ext cx="1587" cy="24923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78" name="Line 51"/>
          <p:cNvSpPr>
            <a:spLocks noChangeShapeType="1"/>
          </p:cNvSpPr>
          <p:nvPr/>
        </p:nvSpPr>
        <p:spPr bwMode="auto">
          <a:xfrm>
            <a:off x="7824788" y="3224213"/>
            <a:ext cx="117475" cy="3175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79" name="Line 52"/>
          <p:cNvSpPr>
            <a:spLocks noChangeShapeType="1"/>
          </p:cNvSpPr>
          <p:nvPr/>
        </p:nvSpPr>
        <p:spPr bwMode="auto">
          <a:xfrm>
            <a:off x="7878763" y="3833813"/>
            <a:ext cx="1587" cy="47625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80" name="Line 53"/>
          <p:cNvSpPr>
            <a:spLocks noChangeShapeType="1"/>
          </p:cNvSpPr>
          <p:nvPr/>
        </p:nvSpPr>
        <p:spPr bwMode="auto">
          <a:xfrm>
            <a:off x="7824788" y="3881438"/>
            <a:ext cx="117475" cy="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81" name="Freeform 54"/>
          <p:cNvSpPr>
            <a:spLocks/>
          </p:cNvSpPr>
          <p:nvPr/>
        </p:nvSpPr>
        <p:spPr bwMode="auto">
          <a:xfrm>
            <a:off x="6511925" y="3681413"/>
            <a:ext cx="436563" cy="238125"/>
          </a:xfrm>
          <a:custGeom>
            <a:avLst/>
            <a:gdLst>
              <a:gd name="T0" fmla="*/ 0 w 416"/>
              <a:gd name="T1" fmla="*/ 2147483647 h 217"/>
              <a:gd name="T2" fmla="*/ 0 w 416"/>
              <a:gd name="T3" fmla="*/ 0 h 217"/>
              <a:gd name="T4" fmla="*/ 2147483647 w 416"/>
              <a:gd name="T5" fmla="*/ 0 h 217"/>
              <a:gd name="T6" fmla="*/ 2147483647 w 416"/>
              <a:gd name="T7" fmla="*/ 2147483647 h 217"/>
              <a:gd name="T8" fmla="*/ 0 w 416"/>
              <a:gd name="T9" fmla="*/ 2147483647 h 217"/>
              <a:gd name="T10" fmla="*/ 0 w 416"/>
              <a:gd name="T11" fmla="*/ 2147483647 h 217"/>
              <a:gd name="T12" fmla="*/ 2147483647 w 416"/>
              <a:gd name="T13" fmla="*/ 2147483647 h 217"/>
              <a:gd name="T14" fmla="*/ 2147483647 w 416"/>
              <a:gd name="T15" fmla="*/ 2147483647 h 217"/>
              <a:gd name="T16" fmla="*/ 0 w 416"/>
              <a:gd name="T17" fmla="*/ 2147483647 h 2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16"/>
              <a:gd name="T28" fmla="*/ 0 h 217"/>
              <a:gd name="T29" fmla="*/ 416 w 416"/>
              <a:gd name="T30" fmla="*/ 217 h 2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16" h="217">
                <a:moveTo>
                  <a:pt x="0" y="147"/>
                </a:moveTo>
                <a:lnTo>
                  <a:pt x="0" y="0"/>
                </a:lnTo>
                <a:lnTo>
                  <a:pt x="416" y="0"/>
                </a:lnTo>
                <a:lnTo>
                  <a:pt x="416" y="147"/>
                </a:lnTo>
                <a:lnTo>
                  <a:pt x="0" y="147"/>
                </a:lnTo>
                <a:lnTo>
                  <a:pt x="0" y="217"/>
                </a:lnTo>
                <a:lnTo>
                  <a:pt x="416" y="217"/>
                </a:lnTo>
                <a:lnTo>
                  <a:pt x="416" y="147"/>
                </a:lnTo>
                <a:lnTo>
                  <a:pt x="0" y="147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82" name="Freeform 55"/>
          <p:cNvSpPr>
            <a:spLocks/>
          </p:cNvSpPr>
          <p:nvPr/>
        </p:nvSpPr>
        <p:spPr bwMode="auto">
          <a:xfrm>
            <a:off x="6511925" y="3681413"/>
            <a:ext cx="436563" cy="238125"/>
          </a:xfrm>
          <a:custGeom>
            <a:avLst/>
            <a:gdLst>
              <a:gd name="T0" fmla="*/ 0 w 416"/>
              <a:gd name="T1" fmla="*/ 2147483647 h 217"/>
              <a:gd name="T2" fmla="*/ 0 w 416"/>
              <a:gd name="T3" fmla="*/ 0 h 217"/>
              <a:gd name="T4" fmla="*/ 2147483647 w 416"/>
              <a:gd name="T5" fmla="*/ 0 h 217"/>
              <a:gd name="T6" fmla="*/ 2147483647 w 416"/>
              <a:gd name="T7" fmla="*/ 2147483647 h 217"/>
              <a:gd name="T8" fmla="*/ 0 w 416"/>
              <a:gd name="T9" fmla="*/ 2147483647 h 217"/>
              <a:gd name="T10" fmla="*/ 0 w 416"/>
              <a:gd name="T11" fmla="*/ 2147483647 h 217"/>
              <a:gd name="T12" fmla="*/ 2147483647 w 416"/>
              <a:gd name="T13" fmla="*/ 2147483647 h 217"/>
              <a:gd name="T14" fmla="*/ 2147483647 w 416"/>
              <a:gd name="T15" fmla="*/ 2147483647 h 217"/>
              <a:gd name="T16" fmla="*/ 0 w 416"/>
              <a:gd name="T17" fmla="*/ 2147483647 h 2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16"/>
              <a:gd name="T28" fmla="*/ 0 h 217"/>
              <a:gd name="T29" fmla="*/ 416 w 416"/>
              <a:gd name="T30" fmla="*/ 217 h 2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16" h="217">
                <a:moveTo>
                  <a:pt x="0" y="147"/>
                </a:moveTo>
                <a:lnTo>
                  <a:pt x="0" y="0"/>
                </a:lnTo>
                <a:lnTo>
                  <a:pt x="416" y="0"/>
                </a:lnTo>
                <a:lnTo>
                  <a:pt x="416" y="147"/>
                </a:lnTo>
                <a:lnTo>
                  <a:pt x="0" y="147"/>
                </a:lnTo>
                <a:lnTo>
                  <a:pt x="0" y="217"/>
                </a:lnTo>
                <a:lnTo>
                  <a:pt x="416" y="217"/>
                </a:lnTo>
                <a:lnTo>
                  <a:pt x="416" y="147"/>
                </a:lnTo>
                <a:lnTo>
                  <a:pt x="0" y="147"/>
                </a:lnTo>
              </a:path>
            </a:pathLst>
          </a:custGeom>
          <a:solidFill>
            <a:schemeClr val="accent1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2583" name="Line 56"/>
          <p:cNvSpPr>
            <a:spLocks noChangeShapeType="1"/>
          </p:cNvSpPr>
          <p:nvPr/>
        </p:nvSpPr>
        <p:spPr bwMode="auto">
          <a:xfrm flipV="1">
            <a:off x="6731000" y="3367088"/>
            <a:ext cx="1588" cy="314325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84" name="Line 57"/>
          <p:cNvSpPr>
            <a:spLocks noChangeShapeType="1"/>
          </p:cNvSpPr>
          <p:nvPr/>
        </p:nvSpPr>
        <p:spPr bwMode="auto">
          <a:xfrm>
            <a:off x="6675438" y="3367088"/>
            <a:ext cx="115887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85" name="Line 58"/>
          <p:cNvSpPr>
            <a:spLocks noChangeShapeType="1"/>
          </p:cNvSpPr>
          <p:nvPr/>
        </p:nvSpPr>
        <p:spPr bwMode="auto">
          <a:xfrm>
            <a:off x="6731000" y="3919538"/>
            <a:ext cx="1588" cy="650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86" name="Line 59"/>
          <p:cNvSpPr>
            <a:spLocks noChangeShapeType="1"/>
          </p:cNvSpPr>
          <p:nvPr/>
        </p:nvSpPr>
        <p:spPr bwMode="auto">
          <a:xfrm>
            <a:off x="6675438" y="3984625"/>
            <a:ext cx="115887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87" name="Freeform 60"/>
          <p:cNvSpPr>
            <a:spLocks/>
          </p:cNvSpPr>
          <p:nvPr/>
        </p:nvSpPr>
        <p:spPr bwMode="auto">
          <a:xfrm>
            <a:off x="7042150" y="3101975"/>
            <a:ext cx="434975" cy="608013"/>
          </a:xfrm>
          <a:custGeom>
            <a:avLst/>
            <a:gdLst>
              <a:gd name="T0" fmla="*/ 0 w 415"/>
              <a:gd name="T1" fmla="*/ 2147483647 h 554"/>
              <a:gd name="T2" fmla="*/ 0 w 415"/>
              <a:gd name="T3" fmla="*/ 0 h 554"/>
              <a:gd name="T4" fmla="*/ 2147483647 w 415"/>
              <a:gd name="T5" fmla="*/ 0 h 554"/>
              <a:gd name="T6" fmla="*/ 2147483647 w 415"/>
              <a:gd name="T7" fmla="*/ 2147483647 h 554"/>
              <a:gd name="T8" fmla="*/ 0 w 415"/>
              <a:gd name="T9" fmla="*/ 2147483647 h 554"/>
              <a:gd name="T10" fmla="*/ 0 w 415"/>
              <a:gd name="T11" fmla="*/ 2147483647 h 554"/>
              <a:gd name="T12" fmla="*/ 2147483647 w 415"/>
              <a:gd name="T13" fmla="*/ 2147483647 h 554"/>
              <a:gd name="T14" fmla="*/ 2147483647 w 415"/>
              <a:gd name="T15" fmla="*/ 2147483647 h 554"/>
              <a:gd name="T16" fmla="*/ 0 w 415"/>
              <a:gd name="T17" fmla="*/ 2147483647 h 5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15"/>
              <a:gd name="T28" fmla="*/ 0 h 554"/>
              <a:gd name="T29" fmla="*/ 415 w 415"/>
              <a:gd name="T30" fmla="*/ 554 h 55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15" h="554">
                <a:moveTo>
                  <a:pt x="0" y="320"/>
                </a:moveTo>
                <a:lnTo>
                  <a:pt x="0" y="0"/>
                </a:lnTo>
                <a:lnTo>
                  <a:pt x="415" y="0"/>
                </a:lnTo>
                <a:lnTo>
                  <a:pt x="415" y="320"/>
                </a:lnTo>
                <a:lnTo>
                  <a:pt x="0" y="320"/>
                </a:lnTo>
                <a:lnTo>
                  <a:pt x="0" y="554"/>
                </a:lnTo>
                <a:lnTo>
                  <a:pt x="415" y="554"/>
                </a:lnTo>
                <a:lnTo>
                  <a:pt x="415" y="320"/>
                </a:lnTo>
                <a:lnTo>
                  <a:pt x="0" y="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88" name="Freeform 61"/>
          <p:cNvSpPr>
            <a:spLocks/>
          </p:cNvSpPr>
          <p:nvPr/>
        </p:nvSpPr>
        <p:spPr bwMode="auto">
          <a:xfrm>
            <a:off x="7042150" y="3101975"/>
            <a:ext cx="434975" cy="608013"/>
          </a:xfrm>
          <a:custGeom>
            <a:avLst/>
            <a:gdLst>
              <a:gd name="T0" fmla="*/ 0 w 415"/>
              <a:gd name="T1" fmla="*/ 2147483647 h 554"/>
              <a:gd name="T2" fmla="*/ 0 w 415"/>
              <a:gd name="T3" fmla="*/ 0 h 554"/>
              <a:gd name="T4" fmla="*/ 2147483647 w 415"/>
              <a:gd name="T5" fmla="*/ 0 h 554"/>
              <a:gd name="T6" fmla="*/ 2147483647 w 415"/>
              <a:gd name="T7" fmla="*/ 2147483647 h 554"/>
              <a:gd name="T8" fmla="*/ 0 w 415"/>
              <a:gd name="T9" fmla="*/ 2147483647 h 554"/>
              <a:gd name="T10" fmla="*/ 0 w 415"/>
              <a:gd name="T11" fmla="*/ 2147483647 h 554"/>
              <a:gd name="T12" fmla="*/ 2147483647 w 415"/>
              <a:gd name="T13" fmla="*/ 2147483647 h 554"/>
              <a:gd name="T14" fmla="*/ 2147483647 w 415"/>
              <a:gd name="T15" fmla="*/ 2147483647 h 554"/>
              <a:gd name="T16" fmla="*/ 0 w 415"/>
              <a:gd name="T17" fmla="*/ 2147483647 h 5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15"/>
              <a:gd name="T28" fmla="*/ 0 h 554"/>
              <a:gd name="T29" fmla="*/ 415 w 415"/>
              <a:gd name="T30" fmla="*/ 554 h 55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15" h="554">
                <a:moveTo>
                  <a:pt x="0" y="320"/>
                </a:moveTo>
                <a:lnTo>
                  <a:pt x="0" y="0"/>
                </a:lnTo>
                <a:lnTo>
                  <a:pt x="415" y="0"/>
                </a:lnTo>
                <a:lnTo>
                  <a:pt x="415" y="320"/>
                </a:lnTo>
                <a:lnTo>
                  <a:pt x="0" y="320"/>
                </a:lnTo>
                <a:lnTo>
                  <a:pt x="0" y="554"/>
                </a:lnTo>
                <a:lnTo>
                  <a:pt x="415" y="554"/>
                </a:lnTo>
                <a:lnTo>
                  <a:pt x="415" y="320"/>
                </a:lnTo>
                <a:lnTo>
                  <a:pt x="0" y="320"/>
                </a:lnTo>
              </a:path>
            </a:pathLst>
          </a:cu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89" name="Line 62"/>
          <p:cNvSpPr>
            <a:spLocks noChangeShapeType="1"/>
          </p:cNvSpPr>
          <p:nvPr/>
        </p:nvSpPr>
        <p:spPr bwMode="auto">
          <a:xfrm flipV="1">
            <a:off x="7259638" y="2703513"/>
            <a:ext cx="1587" cy="398462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90" name="Line 63"/>
          <p:cNvSpPr>
            <a:spLocks noChangeShapeType="1"/>
          </p:cNvSpPr>
          <p:nvPr/>
        </p:nvSpPr>
        <p:spPr bwMode="auto">
          <a:xfrm>
            <a:off x="7205663" y="2703513"/>
            <a:ext cx="117475" cy="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91" name="Line 64"/>
          <p:cNvSpPr>
            <a:spLocks noChangeShapeType="1"/>
          </p:cNvSpPr>
          <p:nvPr/>
        </p:nvSpPr>
        <p:spPr bwMode="auto">
          <a:xfrm>
            <a:off x="7259638" y="3709988"/>
            <a:ext cx="1587" cy="207962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92" name="Line 65"/>
          <p:cNvSpPr>
            <a:spLocks noChangeShapeType="1"/>
          </p:cNvSpPr>
          <p:nvPr/>
        </p:nvSpPr>
        <p:spPr bwMode="auto">
          <a:xfrm>
            <a:off x="7205663" y="3917950"/>
            <a:ext cx="117475" cy="3175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93" name="Line 66"/>
          <p:cNvSpPr>
            <a:spLocks noChangeShapeType="1"/>
          </p:cNvSpPr>
          <p:nvPr/>
        </p:nvSpPr>
        <p:spPr bwMode="auto">
          <a:xfrm>
            <a:off x="5700713" y="4184650"/>
            <a:ext cx="2616200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94" name="Line 67"/>
          <p:cNvSpPr>
            <a:spLocks noChangeShapeType="1"/>
          </p:cNvSpPr>
          <p:nvPr/>
        </p:nvSpPr>
        <p:spPr bwMode="auto">
          <a:xfrm flipV="1">
            <a:off x="5700713" y="2360613"/>
            <a:ext cx="1587" cy="182403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599" name="Rectangle 72"/>
          <p:cNvSpPr>
            <a:spLocks noChangeArrowheads="1"/>
          </p:cNvSpPr>
          <p:nvPr/>
        </p:nvSpPr>
        <p:spPr bwMode="auto">
          <a:xfrm rot="-5400000">
            <a:off x="4433887" y="2874963"/>
            <a:ext cx="18700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fr-FR" sz="1000">
                <a:latin typeface="Tahoma" pitchFamily="34" charset="0"/>
              </a:rPr>
              <a:t>Number of hemocytes/</a:t>
            </a:r>
            <a:r>
              <a:rPr lang="en-US" sz="1000">
                <a:latin typeface="Tahoma" pitchFamily="34" charset="0"/>
              </a:rPr>
              <a:t>µl</a:t>
            </a:r>
            <a:r>
              <a:rPr lang="fr-FR" sz="1000">
                <a:latin typeface="Tahoma" pitchFamily="34" charset="0"/>
              </a:rPr>
              <a:t> (*1000)</a:t>
            </a:r>
          </a:p>
        </p:txBody>
      </p:sp>
      <p:sp>
        <p:nvSpPr>
          <p:cNvPr id="22600" name="Rectangle 73"/>
          <p:cNvSpPr>
            <a:spLocks noChangeArrowheads="1"/>
          </p:cNvSpPr>
          <p:nvPr/>
        </p:nvSpPr>
        <p:spPr bwMode="auto">
          <a:xfrm>
            <a:off x="5567363" y="4105275"/>
            <a:ext cx="841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fr-FR" sz="1200">
                <a:solidFill>
                  <a:srgbClr val="000000"/>
                </a:solidFill>
              </a:rPr>
              <a:t>0</a:t>
            </a:r>
            <a:endParaRPr lang="fr-FR"/>
          </a:p>
        </p:txBody>
      </p:sp>
      <p:sp>
        <p:nvSpPr>
          <p:cNvPr id="22601" name="Text Box 74"/>
          <p:cNvSpPr txBox="1">
            <a:spLocks noChangeArrowheads="1"/>
          </p:cNvSpPr>
          <p:nvPr/>
        </p:nvSpPr>
        <p:spPr bwMode="auto">
          <a:xfrm>
            <a:off x="6545263" y="3178175"/>
            <a:ext cx="36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400" b="1">
                <a:solidFill>
                  <a:srgbClr val="FF0000"/>
                </a:solidFill>
              </a:rPr>
              <a:t>**</a:t>
            </a:r>
          </a:p>
        </p:txBody>
      </p:sp>
      <p:sp>
        <p:nvSpPr>
          <p:cNvPr id="22602" name="Text Box 75"/>
          <p:cNvSpPr txBox="1">
            <a:spLocks noChangeArrowheads="1"/>
          </p:cNvSpPr>
          <p:nvPr/>
        </p:nvSpPr>
        <p:spPr bwMode="auto">
          <a:xfrm>
            <a:off x="7683500" y="3048000"/>
            <a:ext cx="422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400" b="1">
                <a:solidFill>
                  <a:srgbClr val="FF0000"/>
                </a:solidFill>
              </a:rPr>
              <a:t>**</a:t>
            </a:r>
          </a:p>
        </p:txBody>
      </p:sp>
      <p:sp>
        <p:nvSpPr>
          <p:cNvPr id="22603" name="Text Box 76"/>
          <p:cNvSpPr txBox="1">
            <a:spLocks noChangeArrowheads="1"/>
          </p:cNvSpPr>
          <p:nvPr/>
        </p:nvSpPr>
        <p:spPr bwMode="auto">
          <a:xfrm>
            <a:off x="7129463" y="2525713"/>
            <a:ext cx="280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400" b="1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2604" name="Line 77"/>
          <p:cNvSpPr>
            <a:spLocks noChangeShapeType="1"/>
          </p:cNvSpPr>
          <p:nvPr/>
        </p:nvSpPr>
        <p:spPr bwMode="auto">
          <a:xfrm flipH="1">
            <a:off x="7583488" y="2382838"/>
            <a:ext cx="6350" cy="18208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2" name="Espace réservé du numéro de diapositive 8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008F2D-A178-4B08-9926-BA9A4572523B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  <p:grpSp>
        <p:nvGrpSpPr>
          <p:cNvPr id="22659" name="Group 133"/>
          <p:cNvGrpSpPr>
            <a:grpSpLocks/>
          </p:cNvGrpSpPr>
          <p:nvPr/>
        </p:nvGrpSpPr>
        <p:grpSpPr bwMode="auto">
          <a:xfrm>
            <a:off x="900113" y="2228850"/>
            <a:ext cx="3240087" cy="2352675"/>
            <a:chOff x="385" y="1004"/>
            <a:chExt cx="3351" cy="2202"/>
          </a:xfrm>
        </p:grpSpPr>
        <p:sp>
          <p:nvSpPr>
            <p:cNvPr id="22660" name="AutoShape 7"/>
            <p:cNvSpPr>
              <a:spLocks noChangeAspect="1" noChangeArrowheads="1" noTextEdit="1"/>
            </p:cNvSpPr>
            <p:nvPr/>
          </p:nvSpPr>
          <p:spPr bwMode="auto">
            <a:xfrm>
              <a:off x="385" y="1071"/>
              <a:ext cx="3173" cy="2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61" name="Rectangle 9"/>
            <p:cNvSpPr>
              <a:spLocks noChangeArrowheads="1"/>
            </p:cNvSpPr>
            <p:nvPr/>
          </p:nvSpPr>
          <p:spPr bwMode="auto">
            <a:xfrm>
              <a:off x="385" y="1071"/>
              <a:ext cx="3163" cy="20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62" name="Line 10"/>
            <p:cNvSpPr>
              <a:spLocks noChangeShapeType="1"/>
            </p:cNvSpPr>
            <p:nvPr/>
          </p:nvSpPr>
          <p:spPr bwMode="auto">
            <a:xfrm flipH="1">
              <a:off x="691" y="2791"/>
              <a:ext cx="67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63" name="Rectangle 11"/>
            <p:cNvSpPr>
              <a:spLocks noChangeArrowheads="1"/>
            </p:cNvSpPr>
            <p:nvPr/>
          </p:nvSpPr>
          <p:spPr bwMode="auto">
            <a:xfrm>
              <a:off x="538" y="2726"/>
              <a:ext cx="238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fr-FR" sz="1300">
                  <a:solidFill>
                    <a:srgbClr val="000000"/>
                  </a:solidFill>
                  <a:cs typeface="Tahoma" pitchFamily="34" charset="0"/>
                </a:rPr>
                <a:t>0,5</a:t>
              </a:r>
              <a:endParaRPr lang="fr-FR" sz="28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2664" name="Line 12"/>
            <p:cNvSpPr>
              <a:spLocks noChangeShapeType="1"/>
            </p:cNvSpPr>
            <p:nvPr/>
          </p:nvSpPr>
          <p:spPr bwMode="auto">
            <a:xfrm flipH="1">
              <a:off x="691" y="2447"/>
              <a:ext cx="67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65" name="Rectangle 13"/>
            <p:cNvSpPr>
              <a:spLocks noChangeArrowheads="1"/>
            </p:cNvSpPr>
            <p:nvPr/>
          </p:nvSpPr>
          <p:spPr bwMode="auto">
            <a:xfrm>
              <a:off x="538" y="2381"/>
              <a:ext cx="238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fr-FR" sz="1300">
                  <a:solidFill>
                    <a:srgbClr val="000000"/>
                  </a:solidFill>
                  <a:cs typeface="Tahoma" pitchFamily="34" charset="0"/>
                </a:rPr>
                <a:t>0,6</a:t>
              </a:r>
              <a:endParaRPr lang="fr-FR" sz="28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2666" name="Line 14"/>
            <p:cNvSpPr>
              <a:spLocks noChangeShapeType="1"/>
            </p:cNvSpPr>
            <p:nvPr/>
          </p:nvSpPr>
          <p:spPr bwMode="auto">
            <a:xfrm flipH="1">
              <a:off x="691" y="2103"/>
              <a:ext cx="67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67" name="Rectangle 15"/>
            <p:cNvSpPr>
              <a:spLocks noChangeArrowheads="1"/>
            </p:cNvSpPr>
            <p:nvPr/>
          </p:nvSpPr>
          <p:spPr bwMode="auto">
            <a:xfrm>
              <a:off x="538" y="2037"/>
              <a:ext cx="238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fr-FR" sz="1300">
                  <a:solidFill>
                    <a:srgbClr val="000000"/>
                  </a:solidFill>
                  <a:cs typeface="Tahoma" pitchFamily="34" charset="0"/>
                </a:rPr>
                <a:t>0,7</a:t>
              </a:r>
              <a:endParaRPr lang="fr-FR" sz="28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2668" name="Line 16"/>
            <p:cNvSpPr>
              <a:spLocks noChangeShapeType="1"/>
            </p:cNvSpPr>
            <p:nvPr/>
          </p:nvSpPr>
          <p:spPr bwMode="auto">
            <a:xfrm flipH="1">
              <a:off x="691" y="1759"/>
              <a:ext cx="67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69" name="Rectangle 17"/>
            <p:cNvSpPr>
              <a:spLocks noChangeArrowheads="1"/>
            </p:cNvSpPr>
            <p:nvPr/>
          </p:nvSpPr>
          <p:spPr bwMode="auto">
            <a:xfrm>
              <a:off x="538" y="1690"/>
              <a:ext cx="238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fr-FR" sz="1300">
                  <a:solidFill>
                    <a:srgbClr val="000000"/>
                  </a:solidFill>
                  <a:cs typeface="Tahoma" pitchFamily="34" charset="0"/>
                </a:rPr>
                <a:t>0,8</a:t>
              </a:r>
              <a:endParaRPr lang="fr-FR" sz="28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2670" name="Line 18"/>
            <p:cNvSpPr>
              <a:spLocks noChangeShapeType="1"/>
            </p:cNvSpPr>
            <p:nvPr/>
          </p:nvSpPr>
          <p:spPr bwMode="auto">
            <a:xfrm flipH="1">
              <a:off x="691" y="1415"/>
              <a:ext cx="67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71" name="Rectangle 19"/>
            <p:cNvSpPr>
              <a:spLocks noChangeArrowheads="1"/>
            </p:cNvSpPr>
            <p:nvPr/>
          </p:nvSpPr>
          <p:spPr bwMode="auto">
            <a:xfrm>
              <a:off x="538" y="1350"/>
              <a:ext cx="238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fr-FR" sz="1300">
                  <a:solidFill>
                    <a:srgbClr val="000000"/>
                  </a:solidFill>
                  <a:cs typeface="Tahoma" pitchFamily="34" charset="0"/>
                </a:rPr>
                <a:t>0,9</a:t>
              </a:r>
              <a:endParaRPr lang="fr-FR" sz="28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2672" name="Line 20"/>
            <p:cNvSpPr>
              <a:spLocks noChangeShapeType="1"/>
            </p:cNvSpPr>
            <p:nvPr/>
          </p:nvSpPr>
          <p:spPr bwMode="auto">
            <a:xfrm flipH="1">
              <a:off x="691" y="1071"/>
              <a:ext cx="67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73" name="Rectangle 21"/>
            <p:cNvSpPr>
              <a:spLocks noChangeArrowheads="1"/>
            </p:cNvSpPr>
            <p:nvPr/>
          </p:nvSpPr>
          <p:spPr bwMode="auto">
            <a:xfrm>
              <a:off x="538" y="1004"/>
              <a:ext cx="238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fr-FR" sz="1300">
                  <a:solidFill>
                    <a:srgbClr val="000000"/>
                  </a:solidFill>
                  <a:cs typeface="Tahoma" pitchFamily="34" charset="0"/>
                </a:rPr>
                <a:t>1,0</a:t>
              </a:r>
              <a:endParaRPr lang="fr-FR" sz="28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2674" name="Rectangle 22"/>
            <p:cNvSpPr>
              <a:spLocks noChangeArrowheads="1"/>
            </p:cNvSpPr>
            <p:nvPr/>
          </p:nvSpPr>
          <p:spPr bwMode="auto">
            <a:xfrm rot="-5400000">
              <a:off x="136" y="1670"/>
              <a:ext cx="730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fr-FR" sz="1300">
                  <a:solidFill>
                    <a:srgbClr val="000000"/>
                  </a:solidFill>
                  <a:cs typeface="Tahoma" pitchFamily="34" charset="0"/>
                </a:rPr>
                <a:t>% Survival</a:t>
              </a:r>
              <a:endParaRPr lang="fr-FR" sz="28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2675" name="Rectangle 23"/>
            <p:cNvSpPr>
              <a:spLocks noChangeArrowheads="1"/>
            </p:cNvSpPr>
            <p:nvPr/>
          </p:nvSpPr>
          <p:spPr bwMode="auto">
            <a:xfrm>
              <a:off x="758" y="1071"/>
              <a:ext cx="2647" cy="17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76" name="Line 24"/>
            <p:cNvSpPr>
              <a:spLocks noChangeShapeType="1"/>
            </p:cNvSpPr>
            <p:nvPr/>
          </p:nvSpPr>
          <p:spPr bwMode="auto">
            <a:xfrm>
              <a:off x="758" y="1071"/>
              <a:ext cx="220" cy="0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77" name="Line 25"/>
            <p:cNvSpPr>
              <a:spLocks noChangeShapeType="1"/>
            </p:cNvSpPr>
            <p:nvPr/>
          </p:nvSpPr>
          <p:spPr bwMode="auto">
            <a:xfrm>
              <a:off x="978" y="1071"/>
              <a:ext cx="0" cy="38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78" name="Line 26"/>
            <p:cNvSpPr>
              <a:spLocks noChangeShapeType="1"/>
            </p:cNvSpPr>
            <p:nvPr/>
          </p:nvSpPr>
          <p:spPr bwMode="auto">
            <a:xfrm>
              <a:off x="978" y="1109"/>
              <a:ext cx="229" cy="0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79" name="Line 27"/>
            <p:cNvSpPr>
              <a:spLocks noChangeShapeType="1"/>
            </p:cNvSpPr>
            <p:nvPr/>
          </p:nvSpPr>
          <p:spPr bwMode="auto">
            <a:xfrm>
              <a:off x="1207" y="1109"/>
              <a:ext cx="0" cy="38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80" name="Line 28"/>
            <p:cNvSpPr>
              <a:spLocks noChangeShapeType="1"/>
            </p:cNvSpPr>
            <p:nvPr/>
          </p:nvSpPr>
          <p:spPr bwMode="auto">
            <a:xfrm>
              <a:off x="1207" y="1147"/>
              <a:ext cx="296" cy="0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81" name="Line 29"/>
            <p:cNvSpPr>
              <a:spLocks noChangeShapeType="1"/>
            </p:cNvSpPr>
            <p:nvPr/>
          </p:nvSpPr>
          <p:spPr bwMode="auto">
            <a:xfrm>
              <a:off x="1503" y="1147"/>
              <a:ext cx="0" cy="29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82" name="Line 30"/>
            <p:cNvSpPr>
              <a:spLocks noChangeShapeType="1"/>
            </p:cNvSpPr>
            <p:nvPr/>
          </p:nvSpPr>
          <p:spPr bwMode="auto">
            <a:xfrm>
              <a:off x="1503" y="1176"/>
              <a:ext cx="1271" cy="0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83" name="Line 31"/>
            <p:cNvSpPr>
              <a:spLocks noChangeShapeType="1"/>
            </p:cNvSpPr>
            <p:nvPr/>
          </p:nvSpPr>
          <p:spPr bwMode="auto">
            <a:xfrm>
              <a:off x="2774" y="1176"/>
              <a:ext cx="0" cy="38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84" name="Line 32"/>
            <p:cNvSpPr>
              <a:spLocks noChangeShapeType="1"/>
            </p:cNvSpPr>
            <p:nvPr/>
          </p:nvSpPr>
          <p:spPr bwMode="auto">
            <a:xfrm>
              <a:off x="2774" y="1214"/>
              <a:ext cx="86" cy="0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85" name="Line 33"/>
            <p:cNvSpPr>
              <a:spLocks noChangeShapeType="1"/>
            </p:cNvSpPr>
            <p:nvPr/>
          </p:nvSpPr>
          <p:spPr bwMode="auto">
            <a:xfrm>
              <a:off x="2860" y="1214"/>
              <a:ext cx="0" cy="39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86" name="Line 34"/>
            <p:cNvSpPr>
              <a:spLocks noChangeShapeType="1"/>
            </p:cNvSpPr>
            <p:nvPr/>
          </p:nvSpPr>
          <p:spPr bwMode="auto">
            <a:xfrm>
              <a:off x="2860" y="1253"/>
              <a:ext cx="440" cy="0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87" name="Line 35"/>
            <p:cNvSpPr>
              <a:spLocks noChangeShapeType="1"/>
            </p:cNvSpPr>
            <p:nvPr/>
          </p:nvSpPr>
          <p:spPr bwMode="auto">
            <a:xfrm>
              <a:off x="3300" y="1253"/>
              <a:ext cx="0" cy="28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88" name="Line 36"/>
            <p:cNvSpPr>
              <a:spLocks noChangeShapeType="1"/>
            </p:cNvSpPr>
            <p:nvPr/>
          </p:nvSpPr>
          <p:spPr bwMode="auto">
            <a:xfrm>
              <a:off x="3300" y="1281"/>
              <a:ext cx="96" cy="0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89" name="Line 37"/>
            <p:cNvSpPr>
              <a:spLocks noChangeShapeType="1"/>
            </p:cNvSpPr>
            <p:nvPr/>
          </p:nvSpPr>
          <p:spPr bwMode="auto">
            <a:xfrm>
              <a:off x="3396" y="1281"/>
              <a:ext cx="0" cy="0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90" name="Line 38"/>
            <p:cNvSpPr>
              <a:spLocks noChangeShapeType="1"/>
            </p:cNvSpPr>
            <p:nvPr/>
          </p:nvSpPr>
          <p:spPr bwMode="auto">
            <a:xfrm>
              <a:off x="3396" y="1281"/>
              <a:ext cx="0" cy="0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91" name="Line 39"/>
            <p:cNvSpPr>
              <a:spLocks noChangeShapeType="1"/>
            </p:cNvSpPr>
            <p:nvPr/>
          </p:nvSpPr>
          <p:spPr bwMode="auto">
            <a:xfrm>
              <a:off x="758" y="1071"/>
              <a:ext cx="114" cy="0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92" name="Line 40"/>
            <p:cNvSpPr>
              <a:spLocks noChangeShapeType="1"/>
            </p:cNvSpPr>
            <p:nvPr/>
          </p:nvSpPr>
          <p:spPr bwMode="auto">
            <a:xfrm>
              <a:off x="872" y="1071"/>
              <a:ext cx="0" cy="76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93" name="Line 41"/>
            <p:cNvSpPr>
              <a:spLocks noChangeShapeType="1"/>
            </p:cNvSpPr>
            <p:nvPr/>
          </p:nvSpPr>
          <p:spPr bwMode="auto">
            <a:xfrm>
              <a:off x="872" y="1147"/>
              <a:ext cx="106" cy="0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94" name="Line 42"/>
            <p:cNvSpPr>
              <a:spLocks noChangeShapeType="1"/>
            </p:cNvSpPr>
            <p:nvPr/>
          </p:nvSpPr>
          <p:spPr bwMode="auto">
            <a:xfrm>
              <a:off x="978" y="1147"/>
              <a:ext cx="0" cy="29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95" name="Line 43"/>
            <p:cNvSpPr>
              <a:spLocks noChangeShapeType="1"/>
            </p:cNvSpPr>
            <p:nvPr/>
          </p:nvSpPr>
          <p:spPr bwMode="auto">
            <a:xfrm>
              <a:off x="978" y="1176"/>
              <a:ext cx="86" cy="0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96" name="Line 44"/>
            <p:cNvSpPr>
              <a:spLocks noChangeShapeType="1"/>
            </p:cNvSpPr>
            <p:nvPr/>
          </p:nvSpPr>
          <p:spPr bwMode="auto">
            <a:xfrm>
              <a:off x="1064" y="1176"/>
              <a:ext cx="0" cy="38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97" name="Line 45"/>
            <p:cNvSpPr>
              <a:spLocks noChangeShapeType="1"/>
            </p:cNvSpPr>
            <p:nvPr/>
          </p:nvSpPr>
          <p:spPr bwMode="auto">
            <a:xfrm>
              <a:off x="1064" y="1214"/>
              <a:ext cx="305" cy="0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98" name="Line 46"/>
            <p:cNvSpPr>
              <a:spLocks noChangeShapeType="1"/>
            </p:cNvSpPr>
            <p:nvPr/>
          </p:nvSpPr>
          <p:spPr bwMode="auto">
            <a:xfrm>
              <a:off x="1369" y="1214"/>
              <a:ext cx="0" cy="29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99" name="Line 47"/>
            <p:cNvSpPr>
              <a:spLocks noChangeShapeType="1"/>
            </p:cNvSpPr>
            <p:nvPr/>
          </p:nvSpPr>
          <p:spPr bwMode="auto">
            <a:xfrm>
              <a:off x="1369" y="1243"/>
              <a:ext cx="278" cy="0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00" name="Line 48"/>
            <p:cNvSpPr>
              <a:spLocks noChangeShapeType="1"/>
            </p:cNvSpPr>
            <p:nvPr/>
          </p:nvSpPr>
          <p:spPr bwMode="auto">
            <a:xfrm>
              <a:off x="1647" y="1243"/>
              <a:ext cx="0" cy="38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01" name="Line 49"/>
            <p:cNvSpPr>
              <a:spLocks noChangeShapeType="1"/>
            </p:cNvSpPr>
            <p:nvPr/>
          </p:nvSpPr>
          <p:spPr bwMode="auto">
            <a:xfrm>
              <a:off x="1647" y="1281"/>
              <a:ext cx="105" cy="0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02" name="Line 50"/>
            <p:cNvSpPr>
              <a:spLocks noChangeShapeType="1"/>
            </p:cNvSpPr>
            <p:nvPr/>
          </p:nvSpPr>
          <p:spPr bwMode="auto">
            <a:xfrm>
              <a:off x="1752" y="1281"/>
              <a:ext cx="0" cy="29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03" name="Line 51"/>
            <p:cNvSpPr>
              <a:spLocks noChangeShapeType="1"/>
            </p:cNvSpPr>
            <p:nvPr/>
          </p:nvSpPr>
          <p:spPr bwMode="auto">
            <a:xfrm>
              <a:off x="1752" y="1310"/>
              <a:ext cx="105" cy="0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04" name="Line 52"/>
            <p:cNvSpPr>
              <a:spLocks noChangeShapeType="1"/>
            </p:cNvSpPr>
            <p:nvPr/>
          </p:nvSpPr>
          <p:spPr bwMode="auto">
            <a:xfrm>
              <a:off x="1857" y="1310"/>
              <a:ext cx="0" cy="38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05" name="Line 53"/>
            <p:cNvSpPr>
              <a:spLocks noChangeShapeType="1"/>
            </p:cNvSpPr>
            <p:nvPr/>
          </p:nvSpPr>
          <p:spPr bwMode="auto">
            <a:xfrm>
              <a:off x="1857" y="1348"/>
              <a:ext cx="57" cy="0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06" name="Line 54"/>
            <p:cNvSpPr>
              <a:spLocks noChangeShapeType="1"/>
            </p:cNvSpPr>
            <p:nvPr/>
          </p:nvSpPr>
          <p:spPr bwMode="auto">
            <a:xfrm>
              <a:off x="1914" y="1348"/>
              <a:ext cx="0" cy="29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07" name="Line 55"/>
            <p:cNvSpPr>
              <a:spLocks noChangeShapeType="1"/>
            </p:cNvSpPr>
            <p:nvPr/>
          </p:nvSpPr>
          <p:spPr bwMode="auto">
            <a:xfrm>
              <a:off x="1914" y="1377"/>
              <a:ext cx="58" cy="0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08" name="Line 56"/>
            <p:cNvSpPr>
              <a:spLocks noChangeShapeType="1"/>
            </p:cNvSpPr>
            <p:nvPr/>
          </p:nvSpPr>
          <p:spPr bwMode="auto">
            <a:xfrm>
              <a:off x="1972" y="1377"/>
              <a:ext cx="0" cy="38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09" name="Line 57"/>
            <p:cNvSpPr>
              <a:spLocks noChangeShapeType="1"/>
            </p:cNvSpPr>
            <p:nvPr/>
          </p:nvSpPr>
          <p:spPr bwMode="auto">
            <a:xfrm>
              <a:off x="1972" y="1415"/>
              <a:ext cx="86" cy="0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10" name="Line 58"/>
            <p:cNvSpPr>
              <a:spLocks noChangeShapeType="1"/>
            </p:cNvSpPr>
            <p:nvPr/>
          </p:nvSpPr>
          <p:spPr bwMode="auto">
            <a:xfrm>
              <a:off x="2058" y="1415"/>
              <a:ext cx="0" cy="29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11" name="Line 59"/>
            <p:cNvSpPr>
              <a:spLocks noChangeShapeType="1"/>
            </p:cNvSpPr>
            <p:nvPr/>
          </p:nvSpPr>
          <p:spPr bwMode="auto">
            <a:xfrm>
              <a:off x="2058" y="1444"/>
              <a:ext cx="19" cy="0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12" name="Line 60"/>
            <p:cNvSpPr>
              <a:spLocks noChangeShapeType="1"/>
            </p:cNvSpPr>
            <p:nvPr/>
          </p:nvSpPr>
          <p:spPr bwMode="auto">
            <a:xfrm>
              <a:off x="2077" y="1444"/>
              <a:ext cx="0" cy="38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13" name="Line 61"/>
            <p:cNvSpPr>
              <a:spLocks noChangeShapeType="1"/>
            </p:cNvSpPr>
            <p:nvPr/>
          </p:nvSpPr>
          <p:spPr bwMode="auto">
            <a:xfrm>
              <a:off x="2077" y="1482"/>
              <a:ext cx="181" cy="0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14" name="Line 62"/>
            <p:cNvSpPr>
              <a:spLocks noChangeShapeType="1"/>
            </p:cNvSpPr>
            <p:nvPr/>
          </p:nvSpPr>
          <p:spPr bwMode="auto">
            <a:xfrm>
              <a:off x="2258" y="1482"/>
              <a:ext cx="0" cy="29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15" name="Line 63"/>
            <p:cNvSpPr>
              <a:spLocks noChangeShapeType="1"/>
            </p:cNvSpPr>
            <p:nvPr/>
          </p:nvSpPr>
          <p:spPr bwMode="auto">
            <a:xfrm>
              <a:off x="2258" y="1511"/>
              <a:ext cx="19" cy="0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16" name="Line 64"/>
            <p:cNvSpPr>
              <a:spLocks noChangeShapeType="1"/>
            </p:cNvSpPr>
            <p:nvPr/>
          </p:nvSpPr>
          <p:spPr bwMode="auto">
            <a:xfrm>
              <a:off x="2277" y="1511"/>
              <a:ext cx="0" cy="67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17" name="Line 65"/>
            <p:cNvSpPr>
              <a:spLocks noChangeShapeType="1"/>
            </p:cNvSpPr>
            <p:nvPr/>
          </p:nvSpPr>
          <p:spPr bwMode="auto">
            <a:xfrm>
              <a:off x="2277" y="1578"/>
              <a:ext cx="77" cy="0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18" name="Line 66"/>
            <p:cNvSpPr>
              <a:spLocks noChangeShapeType="1"/>
            </p:cNvSpPr>
            <p:nvPr/>
          </p:nvSpPr>
          <p:spPr bwMode="auto">
            <a:xfrm>
              <a:off x="2354" y="1578"/>
              <a:ext cx="0" cy="38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19" name="Line 67"/>
            <p:cNvSpPr>
              <a:spLocks noChangeShapeType="1"/>
            </p:cNvSpPr>
            <p:nvPr/>
          </p:nvSpPr>
          <p:spPr bwMode="auto">
            <a:xfrm>
              <a:off x="2354" y="1616"/>
              <a:ext cx="9" cy="0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20" name="Line 68"/>
            <p:cNvSpPr>
              <a:spLocks noChangeShapeType="1"/>
            </p:cNvSpPr>
            <p:nvPr/>
          </p:nvSpPr>
          <p:spPr bwMode="auto">
            <a:xfrm>
              <a:off x="2363" y="1616"/>
              <a:ext cx="0" cy="28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21" name="Line 69"/>
            <p:cNvSpPr>
              <a:spLocks noChangeShapeType="1"/>
            </p:cNvSpPr>
            <p:nvPr/>
          </p:nvSpPr>
          <p:spPr bwMode="auto">
            <a:xfrm>
              <a:off x="2363" y="1644"/>
              <a:ext cx="58" cy="0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22" name="Line 70"/>
            <p:cNvSpPr>
              <a:spLocks noChangeShapeType="1"/>
            </p:cNvSpPr>
            <p:nvPr/>
          </p:nvSpPr>
          <p:spPr bwMode="auto">
            <a:xfrm>
              <a:off x="2421" y="1644"/>
              <a:ext cx="0" cy="39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23" name="Line 71"/>
            <p:cNvSpPr>
              <a:spLocks noChangeShapeType="1"/>
            </p:cNvSpPr>
            <p:nvPr/>
          </p:nvSpPr>
          <p:spPr bwMode="auto">
            <a:xfrm>
              <a:off x="2421" y="1683"/>
              <a:ext cx="95" cy="0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24" name="Line 72"/>
            <p:cNvSpPr>
              <a:spLocks noChangeShapeType="1"/>
            </p:cNvSpPr>
            <p:nvPr/>
          </p:nvSpPr>
          <p:spPr bwMode="auto">
            <a:xfrm>
              <a:off x="2516" y="1683"/>
              <a:ext cx="0" cy="38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25" name="Line 73"/>
            <p:cNvSpPr>
              <a:spLocks noChangeShapeType="1"/>
            </p:cNvSpPr>
            <p:nvPr/>
          </p:nvSpPr>
          <p:spPr bwMode="auto">
            <a:xfrm>
              <a:off x="2516" y="1721"/>
              <a:ext cx="230" cy="0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26" name="Line 74"/>
            <p:cNvSpPr>
              <a:spLocks noChangeShapeType="1"/>
            </p:cNvSpPr>
            <p:nvPr/>
          </p:nvSpPr>
          <p:spPr bwMode="auto">
            <a:xfrm>
              <a:off x="2746" y="1721"/>
              <a:ext cx="0" cy="29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27" name="Line 75"/>
            <p:cNvSpPr>
              <a:spLocks noChangeShapeType="1"/>
            </p:cNvSpPr>
            <p:nvPr/>
          </p:nvSpPr>
          <p:spPr bwMode="auto">
            <a:xfrm>
              <a:off x="2746" y="1750"/>
              <a:ext cx="602" cy="0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28" name="Line 76"/>
            <p:cNvSpPr>
              <a:spLocks noChangeShapeType="1"/>
            </p:cNvSpPr>
            <p:nvPr/>
          </p:nvSpPr>
          <p:spPr bwMode="auto">
            <a:xfrm>
              <a:off x="3348" y="1750"/>
              <a:ext cx="0" cy="38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29" name="Line 77"/>
            <p:cNvSpPr>
              <a:spLocks noChangeShapeType="1"/>
            </p:cNvSpPr>
            <p:nvPr/>
          </p:nvSpPr>
          <p:spPr bwMode="auto">
            <a:xfrm>
              <a:off x="3348" y="1788"/>
              <a:ext cx="48" cy="0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30" name="Line 78"/>
            <p:cNvSpPr>
              <a:spLocks noChangeShapeType="1"/>
            </p:cNvSpPr>
            <p:nvPr/>
          </p:nvSpPr>
          <p:spPr bwMode="auto">
            <a:xfrm>
              <a:off x="3396" y="1788"/>
              <a:ext cx="0" cy="0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31" name="Line 79"/>
            <p:cNvSpPr>
              <a:spLocks noChangeShapeType="1"/>
            </p:cNvSpPr>
            <p:nvPr/>
          </p:nvSpPr>
          <p:spPr bwMode="auto">
            <a:xfrm>
              <a:off x="3396" y="1788"/>
              <a:ext cx="0" cy="0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32" name="Line 80"/>
            <p:cNvSpPr>
              <a:spLocks noChangeShapeType="1"/>
            </p:cNvSpPr>
            <p:nvPr/>
          </p:nvSpPr>
          <p:spPr bwMode="auto">
            <a:xfrm>
              <a:off x="758" y="1071"/>
              <a:ext cx="717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33" name="Line 81"/>
            <p:cNvSpPr>
              <a:spLocks noChangeShapeType="1"/>
            </p:cNvSpPr>
            <p:nvPr/>
          </p:nvSpPr>
          <p:spPr bwMode="auto">
            <a:xfrm>
              <a:off x="1475" y="1071"/>
              <a:ext cx="0" cy="38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34" name="Line 82"/>
            <p:cNvSpPr>
              <a:spLocks noChangeShapeType="1"/>
            </p:cNvSpPr>
            <p:nvPr/>
          </p:nvSpPr>
          <p:spPr bwMode="auto">
            <a:xfrm>
              <a:off x="1475" y="1109"/>
              <a:ext cx="439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35" name="Line 83"/>
            <p:cNvSpPr>
              <a:spLocks noChangeShapeType="1"/>
            </p:cNvSpPr>
            <p:nvPr/>
          </p:nvSpPr>
          <p:spPr bwMode="auto">
            <a:xfrm>
              <a:off x="1914" y="1109"/>
              <a:ext cx="0" cy="38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36" name="Line 84"/>
            <p:cNvSpPr>
              <a:spLocks noChangeShapeType="1"/>
            </p:cNvSpPr>
            <p:nvPr/>
          </p:nvSpPr>
          <p:spPr bwMode="auto">
            <a:xfrm>
              <a:off x="1914" y="1147"/>
              <a:ext cx="201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37" name="Line 85"/>
            <p:cNvSpPr>
              <a:spLocks noChangeShapeType="1"/>
            </p:cNvSpPr>
            <p:nvPr/>
          </p:nvSpPr>
          <p:spPr bwMode="auto">
            <a:xfrm>
              <a:off x="2115" y="1147"/>
              <a:ext cx="0" cy="29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38" name="Line 86"/>
            <p:cNvSpPr>
              <a:spLocks noChangeShapeType="1"/>
            </p:cNvSpPr>
            <p:nvPr/>
          </p:nvSpPr>
          <p:spPr bwMode="auto">
            <a:xfrm>
              <a:off x="2115" y="1176"/>
              <a:ext cx="76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39" name="Line 87"/>
            <p:cNvSpPr>
              <a:spLocks noChangeShapeType="1"/>
            </p:cNvSpPr>
            <p:nvPr/>
          </p:nvSpPr>
          <p:spPr bwMode="auto">
            <a:xfrm>
              <a:off x="2191" y="1176"/>
              <a:ext cx="0" cy="38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40" name="Line 88"/>
            <p:cNvSpPr>
              <a:spLocks noChangeShapeType="1"/>
            </p:cNvSpPr>
            <p:nvPr/>
          </p:nvSpPr>
          <p:spPr bwMode="auto">
            <a:xfrm>
              <a:off x="2191" y="1214"/>
              <a:ext cx="1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41" name="Line 89"/>
            <p:cNvSpPr>
              <a:spLocks noChangeShapeType="1"/>
            </p:cNvSpPr>
            <p:nvPr/>
          </p:nvSpPr>
          <p:spPr bwMode="auto">
            <a:xfrm>
              <a:off x="2201" y="1214"/>
              <a:ext cx="0" cy="39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42" name="Line 90"/>
            <p:cNvSpPr>
              <a:spLocks noChangeShapeType="1"/>
            </p:cNvSpPr>
            <p:nvPr/>
          </p:nvSpPr>
          <p:spPr bwMode="auto">
            <a:xfrm>
              <a:off x="2201" y="1253"/>
              <a:ext cx="9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43" name="Line 91"/>
            <p:cNvSpPr>
              <a:spLocks noChangeShapeType="1"/>
            </p:cNvSpPr>
            <p:nvPr/>
          </p:nvSpPr>
          <p:spPr bwMode="auto">
            <a:xfrm>
              <a:off x="2296" y="1253"/>
              <a:ext cx="0" cy="28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44" name="Line 92"/>
            <p:cNvSpPr>
              <a:spLocks noChangeShapeType="1"/>
            </p:cNvSpPr>
            <p:nvPr/>
          </p:nvSpPr>
          <p:spPr bwMode="auto">
            <a:xfrm>
              <a:off x="2296" y="1281"/>
              <a:ext cx="1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45" name="Line 93"/>
            <p:cNvSpPr>
              <a:spLocks noChangeShapeType="1"/>
            </p:cNvSpPr>
            <p:nvPr/>
          </p:nvSpPr>
          <p:spPr bwMode="auto">
            <a:xfrm>
              <a:off x="2306" y="1281"/>
              <a:ext cx="0" cy="38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46" name="Line 94"/>
            <p:cNvSpPr>
              <a:spLocks noChangeShapeType="1"/>
            </p:cNvSpPr>
            <p:nvPr/>
          </p:nvSpPr>
          <p:spPr bwMode="auto">
            <a:xfrm>
              <a:off x="2306" y="1319"/>
              <a:ext cx="162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47" name="Line 95"/>
            <p:cNvSpPr>
              <a:spLocks noChangeShapeType="1"/>
            </p:cNvSpPr>
            <p:nvPr/>
          </p:nvSpPr>
          <p:spPr bwMode="auto">
            <a:xfrm>
              <a:off x="2468" y="1319"/>
              <a:ext cx="0" cy="29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48" name="Line 96"/>
            <p:cNvSpPr>
              <a:spLocks noChangeShapeType="1"/>
            </p:cNvSpPr>
            <p:nvPr/>
          </p:nvSpPr>
          <p:spPr bwMode="auto">
            <a:xfrm>
              <a:off x="2468" y="1348"/>
              <a:ext cx="325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49" name="Line 97"/>
            <p:cNvSpPr>
              <a:spLocks noChangeShapeType="1"/>
            </p:cNvSpPr>
            <p:nvPr/>
          </p:nvSpPr>
          <p:spPr bwMode="auto">
            <a:xfrm>
              <a:off x="2793" y="1348"/>
              <a:ext cx="0" cy="38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50" name="Line 98"/>
            <p:cNvSpPr>
              <a:spLocks noChangeShapeType="1"/>
            </p:cNvSpPr>
            <p:nvPr/>
          </p:nvSpPr>
          <p:spPr bwMode="auto">
            <a:xfrm>
              <a:off x="2793" y="1386"/>
              <a:ext cx="58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51" name="Line 99"/>
            <p:cNvSpPr>
              <a:spLocks noChangeShapeType="1"/>
            </p:cNvSpPr>
            <p:nvPr/>
          </p:nvSpPr>
          <p:spPr bwMode="auto">
            <a:xfrm>
              <a:off x="2851" y="1386"/>
              <a:ext cx="0" cy="39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52" name="Line 100"/>
            <p:cNvSpPr>
              <a:spLocks noChangeShapeType="1"/>
            </p:cNvSpPr>
            <p:nvPr/>
          </p:nvSpPr>
          <p:spPr bwMode="auto">
            <a:xfrm>
              <a:off x="2851" y="1425"/>
              <a:ext cx="306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53" name="Line 101"/>
            <p:cNvSpPr>
              <a:spLocks noChangeShapeType="1"/>
            </p:cNvSpPr>
            <p:nvPr/>
          </p:nvSpPr>
          <p:spPr bwMode="auto">
            <a:xfrm>
              <a:off x="3157" y="1425"/>
              <a:ext cx="0" cy="28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54" name="Line 102"/>
            <p:cNvSpPr>
              <a:spLocks noChangeShapeType="1"/>
            </p:cNvSpPr>
            <p:nvPr/>
          </p:nvSpPr>
          <p:spPr bwMode="auto">
            <a:xfrm>
              <a:off x="3157" y="1453"/>
              <a:ext cx="239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55" name="Line 103"/>
            <p:cNvSpPr>
              <a:spLocks noChangeShapeType="1"/>
            </p:cNvSpPr>
            <p:nvPr/>
          </p:nvSpPr>
          <p:spPr bwMode="auto">
            <a:xfrm>
              <a:off x="3396" y="1453"/>
              <a:ext cx="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56" name="Line 104"/>
            <p:cNvSpPr>
              <a:spLocks noChangeShapeType="1"/>
            </p:cNvSpPr>
            <p:nvPr/>
          </p:nvSpPr>
          <p:spPr bwMode="auto">
            <a:xfrm>
              <a:off x="3396" y="1453"/>
              <a:ext cx="0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57" name="Line 105"/>
            <p:cNvSpPr>
              <a:spLocks noChangeShapeType="1"/>
            </p:cNvSpPr>
            <p:nvPr/>
          </p:nvSpPr>
          <p:spPr bwMode="auto">
            <a:xfrm flipH="1">
              <a:off x="748" y="1071"/>
              <a:ext cx="264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58" name="Line 106"/>
            <p:cNvSpPr>
              <a:spLocks noChangeShapeType="1"/>
            </p:cNvSpPr>
            <p:nvPr/>
          </p:nvSpPr>
          <p:spPr bwMode="auto">
            <a:xfrm>
              <a:off x="758" y="1071"/>
              <a:ext cx="0" cy="17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59" name="Line 107"/>
            <p:cNvSpPr>
              <a:spLocks noChangeShapeType="1"/>
            </p:cNvSpPr>
            <p:nvPr/>
          </p:nvSpPr>
          <p:spPr bwMode="auto">
            <a:xfrm>
              <a:off x="758" y="2791"/>
              <a:ext cx="264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60" name="Line 108"/>
            <p:cNvSpPr>
              <a:spLocks noChangeShapeType="1"/>
            </p:cNvSpPr>
            <p:nvPr/>
          </p:nvSpPr>
          <p:spPr bwMode="auto">
            <a:xfrm flipV="1">
              <a:off x="3396" y="1061"/>
              <a:ext cx="0" cy="17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61" name="Line 109"/>
            <p:cNvSpPr>
              <a:spLocks noChangeShapeType="1"/>
            </p:cNvSpPr>
            <p:nvPr/>
          </p:nvSpPr>
          <p:spPr bwMode="auto">
            <a:xfrm>
              <a:off x="758" y="2791"/>
              <a:ext cx="0" cy="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62" name="Rectangle 110"/>
            <p:cNvSpPr>
              <a:spLocks noChangeArrowheads="1"/>
            </p:cNvSpPr>
            <p:nvPr/>
          </p:nvSpPr>
          <p:spPr bwMode="auto">
            <a:xfrm>
              <a:off x="700" y="2860"/>
              <a:ext cx="191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fr-FR" sz="1300">
                  <a:solidFill>
                    <a:srgbClr val="000000"/>
                  </a:solidFill>
                  <a:cs typeface="Tahoma" pitchFamily="34" charset="0"/>
                </a:rPr>
                <a:t>20</a:t>
              </a:r>
              <a:endParaRPr lang="fr-FR" sz="28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2763" name="Line 111"/>
            <p:cNvSpPr>
              <a:spLocks noChangeShapeType="1"/>
            </p:cNvSpPr>
            <p:nvPr/>
          </p:nvSpPr>
          <p:spPr bwMode="auto">
            <a:xfrm>
              <a:off x="1054" y="2791"/>
              <a:ext cx="0" cy="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64" name="Rectangle 112"/>
            <p:cNvSpPr>
              <a:spLocks noChangeArrowheads="1"/>
            </p:cNvSpPr>
            <p:nvPr/>
          </p:nvSpPr>
          <p:spPr bwMode="auto">
            <a:xfrm>
              <a:off x="997" y="2860"/>
              <a:ext cx="191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fr-FR" sz="1300">
                  <a:solidFill>
                    <a:srgbClr val="000000"/>
                  </a:solidFill>
                  <a:cs typeface="Tahoma" pitchFamily="34" charset="0"/>
                </a:rPr>
                <a:t>40</a:t>
              </a:r>
              <a:endParaRPr lang="fr-FR" sz="28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2765" name="Line 113"/>
            <p:cNvSpPr>
              <a:spLocks noChangeShapeType="1"/>
            </p:cNvSpPr>
            <p:nvPr/>
          </p:nvSpPr>
          <p:spPr bwMode="auto">
            <a:xfrm>
              <a:off x="1341" y="2791"/>
              <a:ext cx="0" cy="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66" name="Rectangle 114"/>
            <p:cNvSpPr>
              <a:spLocks noChangeArrowheads="1"/>
            </p:cNvSpPr>
            <p:nvPr/>
          </p:nvSpPr>
          <p:spPr bwMode="auto">
            <a:xfrm>
              <a:off x="1285" y="2860"/>
              <a:ext cx="190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fr-FR" sz="1300">
                  <a:solidFill>
                    <a:srgbClr val="000000"/>
                  </a:solidFill>
                  <a:cs typeface="Tahoma" pitchFamily="34" charset="0"/>
                </a:rPr>
                <a:t>60</a:t>
              </a:r>
              <a:endParaRPr lang="fr-FR" sz="28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2767" name="Line 115"/>
            <p:cNvSpPr>
              <a:spLocks noChangeShapeType="1"/>
            </p:cNvSpPr>
            <p:nvPr/>
          </p:nvSpPr>
          <p:spPr bwMode="auto">
            <a:xfrm>
              <a:off x="1637" y="2791"/>
              <a:ext cx="0" cy="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68" name="Rectangle 116"/>
            <p:cNvSpPr>
              <a:spLocks noChangeArrowheads="1"/>
            </p:cNvSpPr>
            <p:nvPr/>
          </p:nvSpPr>
          <p:spPr bwMode="auto">
            <a:xfrm>
              <a:off x="1579" y="2860"/>
              <a:ext cx="190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fr-FR" sz="1300">
                  <a:solidFill>
                    <a:srgbClr val="000000"/>
                  </a:solidFill>
                  <a:cs typeface="Tahoma" pitchFamily="34" charset="0"/>
                </a:rPr>
                <a:t>80</a:t>
              </a:r>
              <a:endParaRPr lang="fr-FR" sz="28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2769" name="Line 117"/>
            <p:cNvSpPr>
              <a:spLocks noChangeShapeType="1"/>
            </p:cNvSpPr>
            <p:nvPr/>
          </p:nvSpPr>
          <p:spPr bwMode="auto">
            <a:xfrm>
              <a:off x="1933" y="2791"/>
              <a:ext cx="0" cy="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70" name="Rectangle 118"/>
            <p:cNvSpPr>
              <a:spLocks noChangeArrowheads="1"/>
            </p:cNvSpPr>
            <p:nvPr/>
          </p:nvSpPr>
          <p:spPr bwMode="auto">
            <a:xfrm>
              <a:off x="1846" y="2860"/>
              <a:ext cx="286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fr-FR" sz="1300">
                  <a:solidFill>
                    <a:srgbClr val="000000"/>
                  </a:solidFill>
                  <a:cs typeface="Tahoma" pitchFamily="34" charset="0"/>
                </a:rPr>
                <a:t>100</a:t>
              </a:r>
              <a:endParaRPr lang="fr-FR" sz="28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2771" name="Line 119"/>
            <p:cNvSpPr>
              <a:spLocks noChangeShapeType="1"/>
            </p:cNvSpPr>
            <p:nvPr/>
          </p:nvSpPr>
          <p:spPr bwMode="auto">
            <a:xfrm>
              <a:off x="2220" y="2791"/>
              <a:ext cx="0" cy="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72" name="Rectangle 120"/>
            <p:cNvSpPr>
              <a:spLocks noChangeArrowheads="1"/>
            </p:cNvSpPr>
            <p:nvPr/>
          </p:nvSpPr>
          <p:spPr bwMode="auto">
            <a:xfrm>
              <a:off x="2134" y="2860"/>
              <a:ext cx="285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fr-FR" sz="1300">
                  <a:solidFill>
                    <a:srgbClr val="000000"/>
                  </a:solidFill>
                  <a:cs typeface="Tahoma" pitchFamily="34" charset="0"/>
                </a:rPr>
                <a:t>120</a:t>
              </a:r>
              <a:endParaRPr lang="fr-FR" sz="28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2773" name="Line 121"/>
            <p:cNvSpPr>
              <a:spLocks noChangeShapeType="1"/>
            </p:cNvSpPr>
            <p:nvPr/>
          </p:nvSpPr>
          <p:spPr bwMode="auto">
            <a:xfrm>
              <a:off x="2516" y="2791"/>
              <a:ext cx="0" cy="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74" name="Rectangle 122"/>
            <p:cNvSpPr>
              <a:spLocks noChangeArrowheads="1"/>
            </p:cNvSpPr>
            <p:nvPr/>
          </p:nvSpPr>
          <p:spPr bwMode="auto">
            <a:xfrm>
              <a:off x="2429" y="2860"/>
              <a:ext cx="286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fr-FR" sz="1300">
                  <a:solidFill>
                    <a:srgbClr val="000000"/>
                  </a:solidFill>
                  <a:cs typeface="Tahoma" pitchFamily="34" charset="0"/>
                </a:rPr>
                <a:t>140</a:t>
              </a:r>
              <a:endParaRPr lang="fr-FR" sz="28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2775" name="Line 123"/>
            <p:cNvSpPr>
              <a:spLocks noChangeShapeType="1"/>
            </p:cNvSpPr>
            <p:nvPr/>
          </p:nvSpPr>
          <p:spPr bwMode="auto">
            <a:xfrm>
              <a:off x="2813" y="2791"/>
              <a:ext cx="0" cy="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76" name="Rectangle 124"/>
            <p:cNvSpPr>
              <a:spLocks noChangeArrowheads="1"/>
            </p:cNvSpPr>
            <p:nvPr/>
          </p:nvSpPr>
          <p:spPr bwMode="auto">
            <a:xfrm>
              <a:off x="2726" y="2860"/>
              <a:ext cx="286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fr-FR" sz="1300">
                  <a:solidFill>
                    <a:srgbClr val="000000"/>
                  </a:solidFill>
                  <a:cs typeface="Tahoma" pitchFamily="34" charset="0"/>
                </a:rPr>
                <a:t>160</a:t>
              </a:r>
              <a:endParaRPr lang="fr-FR" sz="28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2777" name="Line 125"/>
            <p:cNvSpPr>
              <a:spLocks noChangeShapeType="1"/>
            </p:cNvSpPr>
            <p:nvPr/>
          </p:nvSpPr>
          <p:spPr bwMode="auto">
            <a:xfrm>
              <a:off x="3099" y="2791"/>
              <a:ext cx="0" cy="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78" name="Rectangle 126"/>
            <p:cNvSpPr>
              <a:spLocks noChangeArrowheads="1"/>
            </p:cNvSpPr>
            <p:nvPr/>
          </p:nvSpPr>
          <p:spPr bwMode="auto">
            <a:xfrm>
              <a:off x="3014" y="2860"/>
              <a:ext cx="285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fr-FR" sz="1300">
                  <a:solidFill>
                    <a:srgbClr val="000000"/>
                  </a:solidFill>
                  <a:cs typeface="Tahoma" pitchFamily="34" charset="0"/>
                </a:rPr>
                <a:t>180</a:t>
              </a:r>
              <a:endParaRPr lang="fr-FR" sz="28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2779" name="Line 127"/>
            <p:cNvSpPr>
              <a:spLocks noChangeShapeType="1"/>
            </p:cNvSpPr>
            <p:nvPr/>
          </p:nvSpPr>
          <p:spPr bwMode="auto">
            <a:xfrm>
              <a:off x="3396" y="2791"/>
              <a:ext cx="0" cy="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80" name="Rectangle 128"/>
            <p:cNvSpPr>
              <a:spLocks noChangeArrowheads="1"/>
            </p:cNvSpPr>
            <p:nvPr/>
          </p:nvSpPr>
          <p:spPr bwMode="auto">
            <a:xfrm>
              <a:off x="3311" y="2860"/>
              <a:ext cx="285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fr-FR" sz="1300">
                  <a:solidFill>
                    <a:srgbClr val="000000"/>
                  </a:solidFill>
                  <a:cs typeface="Tahoma" pitchFamily="34" charset="0"/>
                </a:rPr>
                <a:t>200</a:t>
              </a:r>
              <a:endParaRPr lang="fr-FR" sz="28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2781" name="Rectangle 129"/>
            <p:cNvSpPr>
              <a:spLocks noChangeArrowheads="1"/>
            </p:cNvSpPr>
            <p:nvPr/>
          </p:nvSpPr>
          <p:spPr bwMode="auto">
            <a:xfrm>
              <a:off x="1771" y="3020"/>
              <a:ext cx="389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fr-FR" sz="1300">
                  <a:solidFill>
                    <a:srgbClr val="000000"/>
                  </a:solidFill>
                  <a:cs typeface="Tahoma" pitchFamily="34" charset="0"/>
                </a:rPr>
                <a:t>Days</a:t>
              </a:r>
              <a:endParaRPr lang="fr-FR" sz="28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2782" name="Line 130"/>
            <p:cNvSpPr>
              <a:spLocks noChangeShapeType="1"/>
            </p:cNvSpPr>
            <p:nvPr/>
          </p:nvSpPr>
          <p:spPr bwMode="auto">
            <a:xfrm>
              <a:off x="3602" y="1147"/>
              <a:ext cx="134" cy="0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83" name="Line 131"/>
            <p:cNvSpPr>
              <a:spLocks noChangeShapeType="1"/>
            </p:cNvSpPr>
            <p:nvPr/>
          </p:nvSpPr>
          <p:spPr bwMode="auto">
            <a:xfrm>
              <a:off x="3602" y="1300"/>
              <a:ext cx="134" cy="0"/>
            </a:xfrm>
            <a:prstGeom prst="line">
              <a:avLst/>
            </a:prstGeom>
            <a:noFill/>
            <a:ln w="0">
              <a:solidFill>
                <a:srgbClr val="00D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84" name="Line 132"/>
            <p:cNvSpPr>
              <a:spLocks noChangeShapeType="1"/>
            </p:cNvSpPr>
            <p:nvPr/>
          </p:nvSpPr>
          <p:spPr bwMode="auto">
            <a:xfrm>
              <a:off x="3602" y="1453"/>
              <a:ext cx="134" cy="0"/>
            </a:xfrm>
            <a:prstGeom prst="line">
              <a:avLst/>
            </a:prstGeom>
            <a:noFill/>
            <a:ln w="0">
              <a:solidFill>
                <a:srgbClr val="2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2864" name="Text Box 68"/>
          <p:cNvSpPr txBox="1">
            <a:spLocks noChangeArrowheads="1"/>
          </p:cNvSpPr>
          <p:nvPr/>
        </p:nvSpPr>
        <p:spPr bwMode="auto">
          <a:xfrm>
            <a:off x="4114800" y="2255838"/>
            <a:ext cx="212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000">
                <a:latin typeface="Tahoma" pitchFamily="34" charset="0"/>
              </a:rPr>
              <a:t>U</a:t>
            </a:r>
          </a:p>
        </p:txBody>
      </p:sp>
      <p:sp>
        <p:nvSpPr>
          <p:cNvPr id="22865" name="Text Box 69"/>
          <p:cNvSpPr txBox="1">
            <a:spLocks noChangeArrowheads="1"/>
          </p:cNvSpPr>
          <p:nvPr/>
        </p:nvSpPr>
        <p:spPr bwMode="auto">
          <a:xfrm>
            <a:off x="4092575" y="2420938"/>
            <a:ext cx="304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000">
                <a:latin typeface="Tahoma" pitchFamily="34" charset="0"/>
              </a:rPr>
              <a:t>C</a:t>
            </a:r>
          </a:p>
        </p:txBody>
      </p:sp>
      <p:sp>
        <p:nvSpPr>
          <p:cNvPr id="22866" name="Text Box 70"/>
          <p:cNvSpPr txBox="1">
            <a:spLocks noChangeArrowheads="1"/>
          </p:cNvSpPr>
          <p:nvPr/>
        </p:nvSpPr>
        <p:spPr bwMode="auto">
          <a:xfrm>
            <a:off x="4111625" y="2578100"/>
            <a:ext cx="2063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1000">
                <a:latin typeface="Tahoma" pitchFamily="34" charset="0"/>
              </a:rPr>
              <a:t>M</a:t>
            </a:r>
          </a:p>
        </p:txBody>
      </p:sp>
      <p:sp>
        <p:nvSpPr>
          <p:cNvPr id="22868" name="Text Box 340"/>
          <p:cNvSpPr txBox="1">
            <a:spLocks noChangeArrowheads="1"/>
          </p:cNvSpPr>
          <p:nvPr/>
        </p:nvSpPr>
        <p:spPr bwMode="auto">
          <a:xfrm>
            <a:off x="684213" y="1844675"/>
            <a:ext cx="99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 err="1"/>
              <a:t>Survival</a:t>
            </a:r>
            <a:endParaRPr lang="fr-FR" dirty="0"/>
          </a:p>
        </p:txBody>
      </p:sp>
      <p:sp>
        <p:nvSpPr>
          <p:cNvPr id="22869" name="Text Box 341"/>
          <p:cNvSpPr txBox="1">
            <a:spLocks noChangeArrowheads="1"/>
          </p:cNvSpPr>
          <p:nvPr/>
        </p:nvSpPr>
        <p:spPr bwMode="auto">
          <a:xfrm>
            <a:off x="6027738" y="1844675"/>
            <a:ext cx="200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Hemocyte density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764997"/>
            <a:ext cx="3994842" cy="104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548" y="4695455"/>
            <a:ext cx="3661079" cy="118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07/02/2013</a:t>
            </a:r>
            <a:endParaRPr lang="en-US" dirty="0"/>
          </a:p>
        </p:txBody>
      </p:sp>
      <p:sp>
        <p:nvSpPr>
          <p:cNvPr id="217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7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Mais ça peut être pire…!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07/02/2013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352753-6F70-415C-BBA2-4F806B699A2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649" y="1823175"/>
            <a:ext cx="4542019" cy="4328636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8580" y="1406228"/>
            <a:ext cx="3530567" cy="93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85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Contrôle par (et de) la symbiose?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services de la symbiose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07/02/2013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AD8239-2A71-46B1-9B48-EBE11614A32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4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5175" y="412750"/>
            <a:ext cx="3619500" cy="1143000"/>
          </a:xfrm>
        </p:spPr>
        <p:txBody>
          <a:bodyPr/>
          <a:lstStyle/>
          <a:p>
            <a:pPr eaLnBrk="1" hangingPunct="1"/>
            <a:r>
              <a:rPr lang="fr-FR" smtClean="0"/>
              <a:t>Applications…</a:t>
            </a:r>
          </a:p>
        </p:txBody>
      </p:sp>
      <p:sp>
        <p:nvSpPr>
          <p:cNvPr id="41987" name="Espace réservé du contenu 9"/>
          <p:cNvSpPr>
            <a:spLocks noGrp="1"/>
          </p:cNvSpPr>
          <p:nvPr>
            <p:ph sz="half" idx="1"/>
          </p:nvPr>
        </p:nvSpPr>
        <p:spPr>
          <a:xfrm>
            <a:off x="952500" y="1793875"/>
            <a:ext cx="4024313" cy="4114800"/>
          </a:xfrm>
        </p:spPr>
        <p:txBody>
          <a:bodyPr/>
          <a:lstStyle/>
          <a:p>
            <a:pPr eaLnBrk="1" hangingPunct="1"/>
            <a:r>
              <a:rPr lang="fr-FR" sz="2400" i="1" dirty="0" smtClean="0"/>
              <a:t>Wolbachia</a:t>
            </a:r>
            <a:r>
              <a:rPr lang="fr-FR" sz="2400" dirty="0" smtClean="0"/>
              <a:t> </a:t>
            </a:r>
            <a:r>
              <a:rPr lang="fr-FR" sz="2400" dirty="0" err="1" smtClean="0"/>
              <a:t>based</a:t>
            </a:r>
            <a:r>
              <a:rPr lang="fr-FR" sz="2400" dirty="0" smtClean="0"/>
              <a:t> applications</a:t>
            </a:r>
          </a:p>
          <a:p>
            <a:pPr lvl="1" eaLnBrk="1" hangingPunct="1"/>
            <a:r>
              <a:rPr lang="fr-FR" sz="2000" dirty="0" smtClean="0"/>
              <a:t>Transferts de </a:t>
            </a:r>
            <a:r>
              <a:rPr lang="fr-FR" sz="2000" i="1" dirty="0" smtClean="0"/>
              <a:t>Wolbachia</a:t>
            </a:r>
          </a:p>
          <a:p>
            <a:pPr lvl="1" eaLnBrk="1" hangingPunct="1"/>
            <a:r>
              <a:rPr lang="fr-FR" sz="2000" dirty="0" smtClean="0"/>
              <a:t>Insectes incompatibles</a:t>
            </a:r>
          </a:p>
          <a:p>
            <a:pPr lvl="2" eaLnBrk="1" hangingPunct="1"/>
            <a:r>
              <a:rPr lang="fr-FR" sz="1600" i="1" dirty="0" smtClean="0"/>
              <a:t>Culex </a:t>
            </a:r>
            <a:r>
              <a:rPr lang="fr-FR" sz="1600" i="1" dirty="0" err="1" smtClean="0"/>
              <a:t>pipiens</a:t>
            </a:r>
            <a:r>
              <a:rPr lang="fr-FR" sz="1600" i="1" dirty="0" smtClean="0"/>
              <a:t> </a:t>
            </a:r>
            <a:r>
              <a:rPr lang="fr-FR" sz="1600" dirty="0" smtClean="0"/>
              <a:t>(Paludisme)</a:t>
            </a:r>
          </a:p>
          <a:p>
            <a:pPr lvl="1" eaLnBrk="1" hangingPunct="1"/>
            <a:r>
              <a:rPr lang="fr-FR" sz="2000" dirty="0" smtClean="0"/>
              <a:t>IC mécanismes de contrôle des populations</a:t>
            </a:r>
          </a:p>
          <a:p>
            <a:pPr lvl="2" eaLnBrk="1" hangingPunct="1"/>
            <a:r>
              <a:rPr lang="fr-FR" sz="1600" i="1" dirty="0" err="1" smtClean="0"/>
              <a:t>Aedes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aegypti</a:t>
            </a:r>
            <a:r>
              <a:rPr lang="fr-FR" sz="1600" i="1" dirty="0" smtClean="0"/>
              <a:t> </a:t>
            </a:r>
            <a:r>
              <a:rPr lang="fr-FR" sz="1600" dirty="0" smtClean="0"/>
              <a:t>(dengue)</a:t>
            </a:r>
          </a:p>
          <a:p>
            <a:pPr lvl="1" eaLnBrk="1" hangingPunct="1"/>
            <a:r>
              <a:rPr lang="fr-FR" sz="2000" i="1" dirty="0" smtClean="0"/>
              <a:t>Wolbachia</a:t>
            </a:r>
            <a:r>
              <a:rPr lang="fr-FR" sz="2000" dirty="0" smtClean="0"/>
              <a:t> virulentes</a:t>
            </a:r>
          </a:p>
          <a:p>
            <a:pPr lvl="2" eaLnBrk="1" hangingPunct="1"/>
            <a:r>
              <a:rPr lang="fr-FR" sz="1600" i="1" dirty="0" err="1" smtClean="0"/>
              <a:t>Anopheles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gambiae</a:t>
            </a:r>
            <a:r>
              <a:rPr lang="fr-FR" sz="1600" i="1" dirty="0" smtClean="0"/>
              <a:t> </a:t>
            </a:r>
            <a:r>
              <a:rPr lang="fr-FR" sz="1600" dirty="0" smtClean="0"/>
              <a:t>(plasmodium)</a:t>
            </a:r>
          </a:p>
        </p:txBody>
      </p:sp>
      <p:sp>
        <p:nvSpPr>
          <p:cNvPr id="41989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</a:p>
        </p:txBody>
      </p:sp>
      <p:sp>
        <p:nvSpPr>
          <p:cNvPr id="4199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9040CD30-ABF2-48A2-8120-8279FDE1AA40}" type="slidenum">
              <a:rPr lang="fr-FR" smtClean="0"/>
              <a:pPr/>
              <a:t>38</a:t>
            </a:fld>
            <a:endParaRPr lang="fr-FR" smtClean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pic>
        <p:nvPicPr>
          <p:cNvPr id="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655" y="729189"/>
            <a:ext cx="3522799" cy="538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Jouer avec…?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07/02/2013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23E25-EF05-4478-8E86-625687C1489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73" y="1624296"/>
            <a:ext cx="3688074" cy="115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58" y="2781300"/>
            <a:ext cx="58928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946" y="1972349"/>
            <a:ext cx="2746815" cy="358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0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Tout est dans tout…?</a:t>
            </a:r>
            <a:endParaRPr lang="fr-FR" dirty="0"/>
          </a:p>
        </p:txBody>
      </p:sp>
      <p:sp>
        <p:nvSpPr>
          <p:cNvPr id="9220" name="Espace réservé de la date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  <a:endParaRPr lang="en-US" smtClean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sp>
        <p:nvSpPr>
          <p:cNvPr id="9221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19569F67-650E-41FF-8B1E-4592078F2F42}" type="slidenum">
              <a:rPr lang="en-US" smtClean="0"/>
              <a:pPr/>
              <a:t>4</a:t>
            </a:fld>
            <a:endParaRPr lang="en-US" smtClean="0"/>
          </a:p>
        </p:txBody>
      </p:sp>
      <p:pic>
        <p:nvPicPr>
          <p:cNvPr id="9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73" y="1981200"/>
            <a:ext cx="5603654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356" y="4968769"/>
            <a:ext cx="2719777" cy="773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 jouer contre…?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07/02/2013</a:t>
            </a:r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352753-6F70-415C-BBA2-4F806B699A2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00" y="1981200"/>
            <a:ext cx="7150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204" y="963004"/>
            <a:ext cx="2382057" cy="83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72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dirty="0" smtClean="0"/>
              <a:t>07/02/2013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644525" y="134938"/>
            <a:ext cx="5486400" cy="1143000"/>
          </a:xfrm>
        </p:spPr>
        <p:txBody>
          <a:bodyPr/>
          <a:lstStyle/>
          <a:p>
            <a:pPr eaLnBrk="1" hangingPunct="1"/>
            <a:r>
              <a:rPr lang="fr-FR" smtClean="0"/>
              <a:t>Pour en savoir plus…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7588" y="1130300"/>
            <a:ext cx="7391400" cy="5029200"/>
          </a:xfrm>
        </p:spPr>
        <p:txBody>
          <a:bodyPr/>
          <a:lstStyle/>
          <a:p>
            <a:pPr eaLnBrk="1" hangingPunct="1"/>
            <a:r>
              <a:rPr lang="fr-FR" sz="2400" dirty="0" smtClean="0">
                <a:hlinkClick r:id="rId2"/>
              </a:rPr>
              <a:t>http://ecoevol.labo.univ-poitiers.fr/</a:t>
            </a:r>
            <a:r>
              <a:rPr lang="fr-FR" sz="2400" dirty="0" smtClean="0"/>
              <a:t> </a:t>
            </a:r>
          </a:p>
          <a:p>
            <a:pPr eaLnBrk="1" hangingPunct="1"/>
            <a:r>
              <a:rPr lang="fr-FR" sz="2400" dirty="0" smtClean="0">
                <a:hlinkClick r:id="rId3"/>
              </a:rPr>
              <a:t>http://pbil.univ-lyon1.fr/endosymbart/</a:t>
            </a:r>
            <a:endParaRPr lang="fr-FR" sz="2400" dirty="0" smtClean="0"/>
          </a:p>
          <a:p>
            <a:pPr eaLnBrk="1" hangingPunct="1">
              <a:buFont typeface="Wingdings" pitchFamily="2" charset="2"/>
              <a:buNone/>
            </a:pPr>
            <a:endParaRPr lang="fr-FR" sz="2400" dirty="0" smtClean="0"/>
          </a:p>
          <a:p>
            <a:pPr eaLnBrk="1" hangingPunct="1">
              <a:buFont typeface="Wingdings" pitchFamily="2" charset="2"/>
              <a:buNone/>
            </a:pPr>
            <a:endParaRPr lang="fr-FR" sz="2400" dirty="0" smtClean="0"/>
          </a:p>
          <a:p>
            <a:pPr eaLnBrk="1" hangingPunct="1">
              <a:buFont typeface="Wingdings" pitchFamily="2" charset="2"/>
              <a:buNone/>
            </a:pPr>
            <a:endParaRPr lang="fr-FR" sz="2400" dirty="0" smtClean="0"/>
          </a:p>
          <a:p>
            <a:pPr eaLnBrk="1" hangingPunct="1">
              <a:buFont typeface="Wingdings" pitchFamily="2" charset="2"/>
              <a:buNone/>
            </a:pPr>
            <a:endParaRPr lang="fr-FR" sz="2400" dirty="0" smtClean="0"/>
          </a:p>
          <a:p>
            <a:pPr lvl="1" eaLnBrk="1" hangingPunct="1">
              <a:buFont typeface="Wingdings" pitchFamily="2" charset="2"/>
              <a:buNone/>
            </a:pPr>
            <a:endParaRPr lang="fr-FR" sz="2000" dirty="0" smtClean="0"/>
          </a:p>
          <a:p>
            <a:pPr eaLnBrk="1" hangingPunct="1"/>
            <a:r>
              <a:rPr lang="fr-FR" sz="2400" dirty="0" smtClean="0">
                <a:solidFill>
                  <a:schemeClr val="tx2"/>
                </a:solidFill>
                <a:hlinkClick r:id="rId4"/>
              </a:rPr>
              <a:t>http://www.wolbachia.sols.uq.edu.au/</a:t>
            </a:r>
            <a:endParaRPr lang="fr-FR" sz="2400" dirty="0" smtClean="0">
              <a:solidFill>
                <a:schemeClr val="tx2"/>
              </a:solidFill>
            </a:endParaRPr>
          </a:p>
          <a:p>
            <a:pPr eaLnBrk="1" hangingPunct="1"/>
            <a:endParaRPr lang="fr-FR" sz="2800" dirty="0" smtClean="0"/>
          </a:p>
        </p:txBody>
      </p:sp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4673600"/>
            <a:ext cx="2209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2203450"/>
            <a:ext cx="2144713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2203450"/>
            <a:ext cx="2170113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5ECAB4EC-9923-4D05-B14C-741E1876CD7F}" type="slidenum">
              <a:rPr lang="fr-FR" smtClean="0"/>
              <a:pPr/>
              <a:t>41</a:t>
            </a:fld>
            <a:endParaRPr lang="fr-FR" smtClean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744216"/>
            <a:ext cx="2986017" cy="41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latin typeface="Aharoni" pitchFamily="2" charset="-79"/>
                <a:cs typeface="Aharoni" pitchFamily="2" charset="-79"/>
              </a:rPr>
              <a:t>Merci!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8CD50-34B8-475D-9384-50F5B5B320EE}" type="slidenum">
              <a:rPr lang="fr-FR" smtClean="0"/>
              <a:pPr/>
              <a:t>42</a:t>
            </a:fld>
            <a:endParaRPr lang="fr-FR"/>
          </a:p>
        </p:txBody>
      </p:sp>
      <p:pic>
        <p:nvPicPr>
          <p:cNvPr id="12" name="Image 11" descr="logo umr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1143" y="1843503"/>
            <a:ext cx="589348" cy="80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281" y="1771495"/>
            <a:ext cx="868855" cy="872899"/>
          </a:xfrm>
          <a:prstGeom prst="rect">
            <a:avLst/>
          </a:prstGeom>
        </p:spPr>
      </p:pic>
      <p:sp>
        <p:nvSpPr>
          <p:cNvPr id="21" name="AutoShape 4" descr="Logo de l'UniversitÃ© de Poiti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2" name="AutoShape 6" descr="Logo de l'UniversitÃ© de Poitier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8" name="Picture 40" descr="C:\Users\pgreve\Desktop\Ordinateur X_31-10-12\Bureau Labo_31-10-12\Bureau IX_Labo_BIS\Pcrq PG_Lea\DSC_24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26" y="2906072"/>
            <a:ext cx="4399348" cy="294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685800" y="63246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dirty="0" smtClean="0"/>
              <a:t>07/02/2013</a:t>
            </a:r>
          </a:p>
        </p:txBody>
      </p:sp>
      <p:sp>
        <p:nvSpPr>
          <p:cNvPr id="24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1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Quelques points théoriques…</a:t>
            </a: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symbiose ou le « vivre avec »</a:t>
            </a:r>
          </a:p>
          <a:p>
            <a:pPr lvl="1"/>
            <a:r>
              <a:rPr lang="fr-FR" dirty="0" smtClean="0"/>
              <a:t>Source d’innovation génétique</a:t>
            </a:r>
          </a:p>
          <a:p>
            <a:pPr lvl="1"/>
            <a:r>
              <a:rPr lang="fr-FR" dirty="0" smtClean="0"/>
              <a:t>mais:</a:t>
            </a:r>
          </a:p>
          <a:p>
            <a:pPr lvl="2"/>
            <a:r>
              <a:rPr lang="fr-FR" dirty="0" smtClean="0"/>
              <a:t>S’inscrit dans un continuum du parasitisme au mutualisme</a:t>
            </a:r>
          </a:p>
        </p:txBody>
      </p:sp>
      <p:sp>
        <p:nvSpPr>
          <p:cNvPr id="5124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  <a:endParaRPr lang="en-US" smtClean="0"/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7C832F4F-411D-43F7-90F3-F4FD6CAA606F}" type="slidenum">
              <a:rPr lang="en-US" smtClean="0"/>
              <a:pPr/>
              <a:t>5</a:t>
            </a:fld>
            <a:endParaRPr lang="en-US" smtClean="0"/>
          </a:p>
        </p:txBody>
      </p:sp>
      <p:pic>
        <p:nvPicPr>
          <p:cNvPr id="5126" name="Picture 3" descr="C:\Users\Didier\AppData\Local\Microsoft\Windows\Temporary Internet Files\Content.IE5\FWQG5Q9S\MMj03368570000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4725988"/>
            <a:ext cx="628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ivision 9"/>
          <p:cNvSpPr/>
          <p:nvPr/>
        </p:nvSpPr>
        <p:spPr bwMode="auto">
          <a:xfrm>
            <a:off x="1581150" y="5216525"/>
            <a:ext cx="6311900" cy="495300"/>
          </a:xfrm>
          <a:prstGeom prst="mathDivid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6729294" y="5209613"/>
            <a:ext cx="2324762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2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Parasitisme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0936" y="5194623"/>
            <a:ext cx="2324762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2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Mutualisme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37755" y="4873584"/>
            <a:ext cx="508459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+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60049" y="4876083"/>
            <a:ext cx="467194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-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39417" y="5520660"/>
            <a:ext cx="508459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+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257642" y="4121577"/>
            <a:ext cx="95891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Hôte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61700" y="5713033"/>
            <a:ext cx="175080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Symbiote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49601" y="5538148"/>
            <a:ext cx="508459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+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Attendus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charset="2"/>
              <a:buBlip>
                <a:blip r:embed="rId2"/>
              </a:buBlip>
              <a:defRPr/>
            </a:pPr>
            <a:r>
              <a:rPr lang="fr-FR" dirty="0" smtClean="0"/>
              <a:t>Pressions de sélection:</a:t>
            </a:r>
          </a:p>
          <a:p>
            <a:pPr lvl="1">
              <a:buFont typeface="Wingdings" charset="2"/>
              <a:buBlip>
                <a:blip r:embed="rId3"/>
              </a:buBlip>
              <a:defRPr/>
            </a:pPr>
            <a:r>
              <a:rPr lang="fr-FR" dirty="0" smtClean="0"/>
              <a:t>maximise les bénéfices et minimise les co</a:t>
            </a:r>
            <a:r>
              <a:rPr lang="fr-FR" altLang="ja-JP" dirty="0" smtClean="0"/>
              <a:t>ûts</a:t>
            </a:r>
          </a:p>
          <a:p>
            <a:pPr lvl="1">
              <a:buFont typeface="Wingdings" charset="2"/>
              <a:buBlip>
                <a:blip r:embed="rId3"/>
              </a:buBlip>
              <a:defRPr/>
            </a:pPr>
            <a:r>
              <a:rPr lang="fr-FR" dirty="0" smtClean="0"/>
              <a:t>… mais antagonisme entre les intérêts de l’hôte et du symbiote</a:t>
            </a:r>
          </a:p>
          <a:p>
            <a:pPr>
              <a:buFont typeface="Wingdings" charset="2"/>
              <a:buBlip>
                <a:blip r:embed="rId2"/>
              </a:buBlip>
              <a:defRPr/>
            </a:pPr>
            <a:r>
              <a:rPr lang="fr-FR" dirty="0" smtClean="0"/>
              <a:t>Théorie de l’évolution de la virulence Paul W. Ewald (1983)</a:t>
            </a:r>
          </a:p>
          <a:p>
            <a:pPr>
              <a:buFont typeface="Wingdings" charset="2"/>
              <a:buBlip>
                <a:blip r:embed="rId2"/>
              </a:buBlip>
              <a:defRPr/>
            </a:pPr>
            <a:endParaRPr lang="fr-FR" dirty="0"/>
          </a:p>
        </p:txBody>
      </p:sp>
      <p:sp>
        <p:nvSpPr>
          <p:cNvPr id="6148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  <a:endParaRPr lang="en-US" smtClean="0"/>
          </a:p>
        </p:txBody>
      </p:sp>
      <p:sp>
        <p:nvSpPr>
          <p:cNvPr id="614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89DE8446-DED8-48C4-A0A0-9CAE0FA0AC2F}" type="slidenum">
              <a:rPr lang="en-US" smtClean="0"/>
              <a:pPr/>
              <a:t>6</a:t>
            </a:fld>
            <a:endParaRPr lang="en-US" smtClean="0"/>
          </a:p>
        </p:txBody>
      </p:sp>
      <p:pic>
        <p:nvPicPr>
          <p:cNvPr id="6150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9025"/>
            <a:ext cx="3810000" cy="1860550"/>
          </a:xfrm>
          <a:noFill/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Tout avantage a ses inconvénients et réciproquement</a:t>
            </a:r>
          </a:p>
        </p:txBody>
      </p:sp>
      <p:sp>
        <p:nvSpPr>
          <p:cNvPr id="6147" name="Espace réservé du texte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fr-FR" dirty="0" smtClean="0"/>
              <a:t>Compromis entre virulence et transmission </a:t>
            </a:r>
          </a:p>
          <a:p>
            <a:pPr>
              <a:defRPr/>
            </a:pPr>
            <a:r>
              <a:rPr lang="fr-FR" dirty="0" smtClean="0"/>
              <a:t>Dilemme du parasite</a:t>
            </a:r>
          </a:p>
          <a:p>
            <a:pPr lvl="1">
              <a:defRPr/>
            </a:pPr>
            <a:r>
              <a:rPr lang="fr-FR" dirty="0" smtClean="0"/>
              <a:t>↑ Virulence</a:t>
            </a:r>
          </a:p>
          <a:p>
            <a:pPr lvl="1">
              <a:defRPr/>
            </a:pPr>
            <a:r>
              <a:rPr lang="fr-FR" dirty="0" smtClean="0"/>
              <a:t>↑ Transmission</a:t>
            </a:r>
          </a:p>
          <a:p>
            <a:pPr lvl="1">
              <a:defRPr/>
            </a:pPr>
            <a:r>
              <a:rPr lang="fr-FR" dirty="0" smtClean="0"/>
              <a:t>mais… † hôte</a:t>
            </a:r>
          </a:p>
          <a:p>
            <a:pPr lvl="1">
              <a:defRPr/>
            </a:pPr>
            <a:r>
              <a:rPr lang="fr-FR" dirty="0" smtClean="0"/>
              <a:t>Stratégie optimale</a:t>
            </a:r>
          </a:p>
          <a:p>
            <a:pPr>
              <a:defRPr/>
            </a:pPr>
            <a:r>
              <a:rPr lang="fr-FR" dirty="0" smtClean="0"/>
              <a:t>Equilibre dynamique: </a:t>
            </a:r>
            <a:r>
              <a:rPr lang="fr-FR" i="1" dirty="0" err="1" smtClean="0"/>
              <a:t>Evolutionary</a:t>
            </a:r>
            <a:r>
              <a:rPr lang="fr-FR" i="1" dirty="0" smtClean="0"/>
              <a:t> Stable </a:t>
            </a:r>
            <a:r>
              <a:rPr lang="fr-FR" i="1" dirty="0" err="1" smtClean="0"/>
              <a:t>Strategy</a:t>
            </a:r>
            <a:r>
              <a:rPr lang="fr-FR" i="1" dirty="0" smtClean="0"/>
              <a:t> ESS</a:t>
            </a:r>
          </a:p>
          <a:p>
            <a:pPr>
              <a:defRPr/>
            </a:pPr>
            <a:endParaRPr lang="fr-FR" i="1" dirty="0" smtClean="0"/>
          </a:p>
          <a:p>
            <a:pPr>
              <a:defRPr/>
            </a:pPr>
            <a:r>
              <a:rPr lang="fr-FR" dirty="0" smtClean="0"/>
              <a:t>…oui mais?</a:t>
            </a:r>
          </a:p>
        </p:txBody>
      </p:sp>
      <p:sp>
        <p:nvSpPr>
          <p:cNvPr id="7172" name="Espace réservé de la date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  <a:endParaRPr lang="en-US" smtClean="0"/>
          </a:p>
        </p:txBody>
      </p:sp>
      <p:sp>
        <p:nvSpPr>
          <p:cNvPr id="7173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EC8B5487-C004-438B-B349-7DA58DE8845A}" type="slidenum">
              <a:rPr lang="en-US" smtClean="0"/>
              <a:pPr/>
              <a:t>7</a:t>
            </a:fld>
            <a:endParaRPr lang="en-US" smtClean="0"/>
          </a:p>
        </p:txBody>
      </p:sp>
      <p:pic>
        <p:nvPicPr>
          <p:cNvPr id="7174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5200" y="4557403"/>
            <a:ext cx="3810000" cy="1092200"/>
          </a:xfrm>
          <a:noFill/>
        </p:spPr>
      </p:pic>
      <p:pic>
        <p:nvPicPr>
          <p:cNvPr id="717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2119313"/>
            <a:ext cx="425767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Il y a </a:t>
            </a:r>
            <a:r>
              <a:rPr lang="fr-FR" dirty="0" smtClean="0"/>
              <a:t>Transmission et </a:t>
            </a:r>
            <a:r>
              <a:rPr lang="fr-FR" dirty="0"/>
              <a:t>T</a:t>
            </a:r>
            <a:r>
              <a:rPr lang="fr-FR" dirty="0" smtClean="0"/>
              <a:t>ransmission</a:t>
            </a:r>
            <a:r>
              <a:rPr lang="fr-FR" dirty="0" smtClean="0"/>
              <a:t>…</a:t>
            </a:r>
          </a:p>
        </p:txBody>
      </p:sp>
      <p:sp>
        <p:nvSpPr>
          <p:cNvPr id="8195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mtClean="0"/>
              <a:t>Mode de transmission et virulence</a:t>
            </a:r>
          </a:p>
          <a:p>
            <a:pPr lvl="1"/>
            <a:r>
              <a:rPr lang="fr-FR" smtClean="0"/>
              <a:t>Transmission verticale → réduction de la virulence et sélection de la coopération</a:t>
            </a:r>
          </a:p>
          <a:p>
            <a:pPr lvl="1"/>
            <a:r>
              <a:rPr lang="fr-FR" smtClean="0"/>
              <a:t>Transmission horizontale → augmentation de la virulence et sélection du parasitisme</a:t>
            </a:r>
          </a:p>
          <a:p>
            <a:pPr lvl="1"/>
            <a:r>
              <a:rPr lang="fr-FR" smtClean="0"/>
              <a:t>TV + TH? Selfish genetic elements (Sex distorters)</a:t>
            </a:r>
          </a:p>
          <a:p>
            <a:pPr>
              <a:buFont typeface="Wingdings" pitchFamily="2" charset="2"/>
              <a:buNone/>
            </a:pPr>
            <a:endParaRPr lang="en-US" sz="2000" smtClean="0"/>
          </a:p>
          <a:p>
            <a:pPr>
              <a:buFont typeface="Wingdings" pitchFamily="2" charset="2"/>
              <a:buNone/>
            </a:pPr>
            <a:r>
              <a:rPr lang="en-US" sz="2000" smtClean="0"/>
              <a:t>Jeff Smith </a:t>
            </a:r>
            <a:r>
              <a:rPr lang="en-US" sz="2000" b="1" smtClean="0"/>
              <a:t>A Gene's-Eye View of Symbiont Transmission </a:t>
            </a:r>
            <a:r>
              <a:rPr lang="en-US" sz="2000" i="1" smtClean="0"/>
              <a:t>Am Nat </a:t>
            </a:r>
            <a:r>
              <a:rPr lang="en-US" sz="2000" smtClean="0"/>
              <a:t>2007. Vol. 170, pp. 542–550 </a:t>
            </a:r>
            <a:endParaRPr lang="en-US" sz="2000" b="1" smtClean="0"/>
          </a:p>
          <a:p>
            <a:pPr lvl="2"/>
            <a:endParaRPr lang="fr-FR" smtClean="0"/>
          </a:p>
          <a:p>
            <a:endParaRPr lang="fr-FR" smtClean="0"/>
          </a:p>
          <a:p>
            <a:pPr>
              <a:buFont typeface="Wingdings" pitchFamily="2" charset="2"/>
              <a:buNone/>
            </a:pPr>
            <a:endParaRPr lang="fr-FR" smtClean="0"/>
          </a:p>
        </p:txBody>
      </p:sp>
      <p:sp>
        <p:nvSpPr>
          <p:cNvPr id="8196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fr-FR" smtClean="0"/>
              <a:t>07/02/2013</a:t>
            </a:r>
            <a:endParaRPr lang="en-US" smtClean="0"/>
          </a:p>
        </p:txBody>
      </p:sp>
      <p:sp>
        <p:nvSpPr>
          <p:cNvPr id="819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4CF74C4F-A78E-46D9-9B68-F39AB2F8C81C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parasites du sexe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Sexe et symbiotes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07/02/2013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EMF-Sexe Genre et Société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6E5222-CC24-494F-8116-11110706388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opographie">
  <a:themeElements>
    <a:clrScheme name="Topographie 2">
      <a:dk1>
        <a:srgbClr val="00172E"/>
      </a:dk1>
      <a:lt1>
        <a:srgbClr val="FFFFFF"/>
      </a:lt1>
      <a:dk2>
        <a:srgbClr val="003366"/>
      </a:dk2>
      <a:lt2>
        <a:srgbClr val="B2B2B2"/>
      </a:lt2>
      <a:accent1>
        <a:srgbClr val="91C6D1"/>
      </a:accent1>
      <a:accent2>
        <a:srgbClr val="54959C"/>
      </a:accent2>
      <a:accent3>
        <a:srgbClr val="FFFFFF"/>
      </a:accent3>
      <a:accent4>
        <a:srgbClr val="001226"/>
      </a:accent4>
      <a:accent5>
        <a:srgbClr val="C7DFE5"/>
      </a:accent5>
      <a:accent6>
        <a:srgbClr val="4B878D"/>
      </a:accent6>
      <a:hlink>
        <a:srgbClr val="B3A785"/>
      </a:hlink>
      <a:folHlink>
        <a:srgbClr val="D6E9EE"/>
      </a:folHlink>
    </a:clrScheme>
    <a:fontScheme name="Topographi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Topographie 1">
        <a:dk1>
          <a:srgbClr val="000000"/>
        </a:dk1>
        <a:lt1>
          <a:srgbClr val="EAEAEA"/>
        </a:lt1>
        <a:dk2>
          <a:srgbClr val="3A585A"/>
        </a:dk2>
        <a:lt2>
          <a:srgbClr val="FFFFCC"/>
        </a:lt2>
        <a:accent1>
          <a:srgbClr val="499EAF"/>
        </a:accent1>
        <a:accent2>
          <a:srgbClr val="589465"/>
        </a:accent2>
        <a:accent3>
          <a:srgbClr val="AEB4B5"/>
        </a:accent3>
        <a:accent4>
          <a:srgbClr val="C8C8C8"/>
        </a:accent4>
        <a:accent5>
          <a:srgbClr val="B1CCD4"/>
        </a:accent5>
        <a:accent6>
          <a:srgbClr val="4F865B"/>
        </a:accent6>
        <a:hlink>
          <a:srgbClr val="A19269"/>
        </a:hlink>
        <a:folHlink>
          <a:srgbClr val="376D6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pographie 2">
        <a:dk1>
          <a:srgbClr val="00172E"/>
        </a:dk1>
        <a:lt1>
          <a:srgbClr val="FFFFFF"/>
        </a:lt1>
        <a:dk2>
          <a:srgbClr val="003366"/>
        </a:dk2>
        <a:lt2>
          <a:srgbClr val="B2B2B2"/>
        </a:lt2>
        <a:accent1>
          <a:srgbClr val="91C6D1"/>
        </a:accent1>
        <a:accent2>
          <a:srgbClr val="54959C"/>
        </a:accent2>
        <a:accent3>
          <a:srgbClr val="FFFFFF"/>
        </a:accent3>
        <a:accent4>
          <a:srgbClr val="001226"/>
        </a:accent4>
        <a:accent5>
          <a:srgbClr val="C7DFE5"/>
        </a:accent5>
        <a:accent6>
          <a:srgbClr val="4B878D"/>
        </a:accent6>
        <a:hlink>
          <a:srgbClr val="B3A785"/>
        </a:hlink>
        <a:folHlink>
          <a:srgbClr val="D6E9E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pographie 3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37373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pographie 4">
        <a:dk1>
          <a:srgbClr val="333333"/>
        </a:dk1>
        <a:lt1>
          <a:srgbClr val="C0D7D8"/>
        </a:lt1>
        <a:dk2>
          <a:srgbClr val="223C3E"/>
        </a:dk2>
        <a:lt2>
          <a:srgbClr val="809EA2"/>
        </a:lt2>
        <a:accent1>
          <a:srgbClr val="FFFFCC"/>
        </a:accent1>
        <a:accent2>
          <a:srgbClr val="B2B2B2"/>
        </a:accent2>
        <a:accent3>
          <a:srgbClr val="DCE8E9"/>
        </a:accent3>
        <a:accent4>
          <a:srgbClr val="2A2A2A"/>
        </a:accent4>
        <a:accent5>
          <a:srgbClr val="FFFFE2"/>
        </a:accent5>
        <a:accent6>
          <a:srgbClr val="A1A1A1"/>
        </a:accent6>
        <a:hlink>
          <a:srgbClr val="A98FA9"/>
        </a:hlink>
        <a:folHlink>
          <a:srgbClr val="E3ECE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opographie 2">
    <a:dk1>
      <a:srgbClr val="00172E"/>
    </a:dk1>
    <a:lt1>
      <a:srgbClr val="FFFFFF"/>
    </a:lt1>
    <a:dk2>
      <a:srgbClr val="003366"/>
    </a:dk2>
    <a:lt2>
      <a:srgbClr val="B2B2B2"/>
    </a:lt2>
    <a:accent1>
      <a:srgbClr val="91C6D1"/>
    </a:accent1>
    <a:accent2>
      <a:srgbClr val="54959C"/>
    </a:accent2>
    <a:accent3>
      <a:srgbClr val="FFFFFF"/>
    </a:accent3>
    <a:accent4>
      <a:srgbClr val="001226"/>
    </a:accent4>
    <a:accent5>
      <a:srgbClr val="C7DFE5"/>
    </a:accent5>
    <a:accent6>
      <a:srgbClr val="4B878D"/>
    </a:accent6>
    <a:hlink>
      <a:srgbClr val="B3A785"/>
    </a:hlink>
    <a:folHlink>
      <a:srgbClr val="D6E9EE"/>
    </a:folHlink>
  </a:clrScheme>
  <a:fontScheme name="Topographie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2075</TotalTime>
  <Words>2081</Words>
  <Application>Microsoft Office PowerPoint</Application>
  <PresentationFormat>Affichage à l'écran (4:3)</PresentationFormat>
  <Paragraphs>633</Paragraphs>
  <Slides>42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3" baseType="lpstr">
      <vt:lpstr>Topographie</vt:lpstr>
      <vt:lpstr>La symbiose, facteur majeur d’évolution</vt:lpstr>
      <vt:lpstr>Au début était le mot…</vt:lpstr>
      <vt:lpstr>Vivre avec, mais qui?</vt:lpstr>
      <vt:lpstr>Tout est dans tout…?</vt:lpstr>
      <vt:lpstr>Quelques points théoriques…</vt:lpstr>
      <vt:lpstr>Attendus</vt:lpstr>
      <vt:lpstr>Tout avantage a ses inconvénients et réciproquement</vt:lpstr>
      <vt:lpstr>Il y a Transmission et Transmission…</vt:lpstr>
      <vt:lpstr>Les parasites du sexe</vt:lpstr>
      <vt:lpstr>Présentation PowerPoint</vt:lpstr>
      <vt:lpstr>L’évolution par association le cas de Wolbachia, bactérie perverse sexuelle polymorphe</vt:lpstr>
      <vt:lpstr>Aux origines…</vt:lpstr>
      <vt:lpstr>ID Wolbachia pipientis</vt:lpstr>
      <vt:lpstr>Wolbachia, combien de divisions?</vt:lpstr>
      <vt:lpstr>Manipulations…?</vt:lpstr>
      <vt:lpstr>Manipulations…?</vt:lpstr>
      <vt:lpstr>Manipulations…?</vt:lpstr>
      <vt:lpstr>Manipulations…?</vt:lpstr>
      <vt:lpstr>Manipulations…?</vt:lpstr>
      <vt:lpstr>Manipulations…?</vt:lpstr>
      <vt:lpstr>Manipulations…?</vt:lpstr>
      <vt:lpstr>Manipulations…?</vt:lpstr>
      <vt:lpstr>Spectre d’hôtes</vt:lpstr>
      <vt:lpstr>Problèmes évolutifs…</vt:lpstr>
      <vt:lpstr>Problèmes évolutifs: génome et Wolbachia?</vt:lpstr>
      <vt:lpstr>Wolbachia et les crustacés</vt:lpstr>
      <vt:lpstr>Présentation PowerPoint</vt:lpstr>
      <vt:lpstr>Wolbachia symbiote intracytoplamisque</vt:lpstr>
      <vt:lpstr>Et même dans les hémocytes!</vt:lpstr>
      <vt:lpstr>Wolbachia chez Armadillidium vulgare</vt:lpstr>
      <vt:lpstr>Féminisation</vt:lpstr>
      <vt:lpstr>Wolbachia chez Armadillidium vulgare</vt:lpstr>
      <vt:lpstr>Comment ça marche…</vt:lpstr>
      <vt:lpstr>Comment ça marche…  </vt:lpstr>
      <vt:lpstr>Tout est-il pour le mieux…?</vt:lpstr>
      <vt:lpstr>Mais ça peut être pire…!</vt:lpstr>
      <vt:lpstr>Contrôle par (et de) la symbiose?</vt:lpstr>
      <vt:lpstr>Applications…</vt:lpstr>
      <vt:lpstr>Jouer avec…?</vt:lpstr>
      <vt:lpstr>Ou jouer contre…?</vt:lpstr>
      <vt:lpstr>Pour en savoir plus…</vt:lpstr>
      <vt:lpstr>Merci!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UMR CNRS 6556</dc:title>
  <dc:creator>Didier Bouchon</dc:creator>
  <cp:lastModifiedBy>Didier</cp:lastModifiedBy>
  <cp:revision>243</cp:revision>
  <dcterms:created xsi:type="dcterms:W3CDTF">2007-03-03T18:21:18Z</dcterms:created>
  <dcterms:modified xsi:type="dcterms:W3CDTF">2013-02-07T07:27:49Z</dcterms:modified>
</cp:coreProperties>
</file>